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9"/>
  </p:notesMasterIdLst>
  <p:handoutMasterIdLst>
    <p:handoutMasterId r:id="rId30"/>
  </p:handoutMasterIdLst>
  <p:sldIdLst>
    <p:sldId id="262" r:id="rId6"/>
    <p:sldId id="263" r:id="rId7"/>
    <p:sldId id="418" r:id="rId8"/>
    <p:sldId id="266" r:id="rId9"/>
    <p:sldId id="315" r:id="rId10"/>
    <p:sldId id="401" r:id="rId11"/>
    <p:sldId id="318" r:id="rId12"/>
    <p:sldId id="402" r:id="rId13"/>
    <p:sldId id="373" r:id="rId14"/>
    <p:sldId id="406" r:id="rId15"/>
    <p:sldId id="417" r:id="rId16"/>
    <p:sldId id="350" r:id="rId17"/>
    <p:sldId id="331" r:id="rId18"/>
    <p:sldId id="370" r:id="rId19"/>
    <p:sldId id="326" r:id="rId20"/>
    <p:sldId id="395" r:id="rId21"/>
    <p:sldId id="371" r:id="rId22"/>
    <p:sldId id="354" r:id="rId23"/>
    <p:sldId id="355" r:id="rId24"/>
    <p:sldId id="404" r:id="rId25"/>
    <p:sldId id="400" r:id="rId26"/>
    <p:sldId id="416" r:id="rId27"/>
    <p:sldId id="314" r:id="rId28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>
          <p15:clr>
            <a:srgbClr val="A4A3A4"/>
          </p15:clr>
        </p15:guide>
        <p15:guide id="2" pos="7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6CA"/>
    <a:srgbClr val="FFFF75"/>
    <a:srgbClr val="D6D100"/>
    <a:srgbClr val="F0EA00"/>
    <a:srgbClr val="FFFF99"/>
    <a:srgbClr val="FFFF66"/>
    <a:srgbClr val="A40000"/>
    <a:srgbClr val="FF5757"/>
    <a:srgbClr val="B00000"/>
    <a:srgbClr val="FF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 autoAdjust="0"/>
    <p:restoredTop sz="93699"/>
  </p:normalViewPr>
  <p:slideViewPr>
    <p:cSldViewPr>
      <p:cViewPr varScale="1">
        <p:scale>
          <a:sx n="149" d="100"/>
          <a:sy n="149" d="100"/>
        </p:scale>
        <p:origin x="306" y="120"/>
      </p:cViewPr>
      <p:guideLst>
        <p:guide orient="horz" pos="622"/>
        <p:guide pos="74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357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7A51A28-09D8-4794-A03E-C3D50E6182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68F4CDB-8ADE-421D-A465-BBB15CC006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149D8-D981-41CA-8B23-0B5C4F66B231}" type="datetimeFigureOut">
              <a:rPr lang="zh-TW" altLang="en-US" smtClean="0"/>
              <a:t>2025/5/23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2903D97-0C98-4C60-9C94-BC24B1E44D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43181-1C2E-4965-9C21-AD562EA3BB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4EA4F-37FB-494A-A1E3-D0983BBE529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791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53315-8C84-41BA-B235-97C8D5FC7715}" type="datetimeFigureOut">
              <a:rPr lang="zh-TW" altLang="en-US" smtClean="0"/>
              <a:t>2025/5/23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43380-9F2F-4585-8594-A0792A6474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770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20BB2B6-3C69-44E6-95DC-94BDC1A27A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"/>
            <a:ext cx="9144000" cy="51428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32CB3A8-9958-4105-8627-F0F326DABF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915566"/>
            <a:ext cx="6858000" cy="124142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zh-TW" altLang="en-US" dirty="0"/>
              <a:t>按一下以新增標題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DE7594A-B4A5-4C04-A45D-2C049D551A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435846"/>
            <a:ext cx="6858000" cy="86754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按一下以新增子標題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90E13E97-350F-47C2-A1A6-1CEEB5F57B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0343" y="-121444"/>
            <a:ext cx="1492711" cy="1296589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8BAC1860-A451-4DCF-9464-20989C521C13}"/>
              </a:ext>
            </a:extLst>
          </p:cNvPr>
          <p:cNvGrpSpPr/>
          <p:nvPr userDrawn="1"/>
        </p:nvGrpSpPr>
        <p:grpSpPr>
          <a:xfrm>
            <a:off x="1259632" y="2283718"/>
            <a:ext cx="6741368" cy="144016"/>
            <a:chOff x="6358231" y="5001294"/>
            <a:chExt cx="1944000" cy="0"/>
          </a:xfrm>
        </p:grpSpPr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B1F61EAD-553E-447F-A6AD-C0A8EA192C14}"/>
                </a:ext>
              </a:extLst>
            </p:cNvPr>
            <p:cNvCxnSpPr/>
            <p:nvPr/>
          </p:nvCxnSpPr>
          <p:spPr>
            <a:xfrm>
              <a:off x="6358231" y="5001294"/>
              <a:ext cx="974924" cy="0"/>
            </a:xfrm>
            <a:prstGeom prst="line">
              <a:avLst/>
            </a:prstGeom>
            <a:ln w="28575">
              <a:solidFill>
                <a:srgbClr val="09429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632D026C-56D9-4282-B8B3-EA4CD5CF5A6C}"/>
                </a:ext>
              </a:extLst>
            </p:cNvPr>
            <p:cNvCxnSpPr/>
            <p:nvPr/>
          </p:nvCxnSpPr>
          <p:spPr>
            <a:xfrm>
              <a:off x="7327307" y="5001294"/>
              <a:ext cx="974924" cy="0"/>
            </a:xfrm>
            <a:prstGeom prst="line">
              <a:avLst/>
            </a:prstGeom>
            <a:ln w="28575">
              <a:solidFill>
                <a:srgbClr val="47AECD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856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90FC585-03D5-48C4-8E74-1607725F0E6D}"/>
              </a:ext>
            </a:extLst>
          </p:cNvPr>
          <p:cNvGrpSpPr/>
          <p:nvPr userDrawn="1"/>
        </p:nvGrpSpPr>
        <p:grpSpPr>
          <a:xfrm>
            <a:off x="381600" y="819798"/>
            <a:ext cx="1785129" cy="23760"/>
            <a:chOff x="633329" y="1052736"/>
            <a:chExt cx="1785129" cy="216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447F6F7-A8E8-41EC-8C62-0DE9E951C76B}"/>
                </a:ext>
              </a:extLst>
            </p:cNvPr>
            <p:cNvSpPr/>
            <p:nvPr/>
          </p:nvSpPr>
          <p:spPr>
            <a:xfrm>
              <a:off x="633329" y="1052736"/>
              <a:ext cx="669421" cy="21600"/>
            </a:xfrm>
            <a:prstGeom prst="rect">
              <a:avLst/>
            </a:prstGeom>
            <a:solidFill>
              <a:srgbClr val="47AE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EBD7BFC-A168-4EDA-BDF8-737F38F17916}"/>
                </a:ext>
              </a:extLst>
            </p:cNvPr>
            <p:cNvSpPr/>
            <p:nvPr/>
          </p:nvSpPr>
          <p:spPr>
            <a:xfrm>
              <a:off x="1302458" y="1052736"/>
              <a:ext cx="1116000" cy="21600"/>
            </a:xfrm>
            <a:prstGeom prst="rect">
              <a:avLst/>
            </a:prstGeom>
            <a:solidFill>
              <a:srgbClr val="094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FB55A2D-C73F-461D-B8FB-BCC9D2F1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68909A5A-6FE0-47A8-A967-C8BC19EC1F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雙行標題_右底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EF6E612A-31A8-4B77-AAEF-9BE940F34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2" t="10666"/>
          <a:stretch/>
        </p:blipFill>
        <p:spPr>
          <a:xfrm>
            <a:off x="6516216" y="548877"/>
            <a:ext cx="2627784" cy="459430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B996D71E-1885-4512-9962-DF614701FB1A}"/>
              </a:ext>
            </a:extLst>
          </p:cNvPr>
          <p:cNvGrpSpPr/>
          <p:nvPr userDrawn="1"/>
        </p:nvGrpSpPr>
        <p:grpSpPr>
          <a:xfrm>
            <a:off x="381600" y="819797"/>
            <a:ext cx="2168719" cy="25200"/>
            <a:chOff x="381600" y="819797"/>
            <a:chExt cx="2168719" cy="252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43B35EA-8220-4065-8BBB-0FDC399CDC3D}"/>
                </a:ext>
              </a:extLst>
            </p:cNvPr>
            <p:cNvSpPr/>
            <p:nvPr/>
          </p:nvSpPr>
          <p:spPr>
            <a:xfrm>
              <a:off x="381600" y="819798"/>
              <a:ext cx="669421" cy="23760"/>
            </a:xfrm>
            <a:prstGeom prst="rect">
              <a:avLst/>
            </a:prstGeom>
            <a:solidFill>
              <a:srgbClr val="47AE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A82826C-A63F-45E6-8305-194B4FD08BE0}"/>
                </a:ext>
              </a:extLst>
            </p:cNvPr>
            <p:cNvSpPr/>
            <p:nvPr/>
          </p:nvSpPr>
          <p:spPr>
            <a:xfrm>
              <a:off x="1050729" y="819797"/>
              <a:ext cx="1499590" cy="25200"/>
            </a:xfrm>
            <a:prstGeom prst="rect">
              <a:avLst/>
            </a:prstGeom>
            <a:solidFill>
              <a:srgbClr val="094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內容版面配置區 10">
            <a:extLst>
              <a:ext uri="{FF2B5EF4-FFF2-40B4-BE49-F238E27FC236}">
                <a16:creationId xmlns:a16="http://schemas.microsoft.com/office/drawing/2014/main" id="{285FD882-E7ED-40B4-AAE8-47BBA3DCE0D2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381601" y="843558"/>
            <a:ext cx="7208212" cy="40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zh-TW" altLang="en-US" dirty="0"/>
              <a:t>標題字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4C289C85-4B1F-4DCA-A09C-F0A3F6AAB2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0343" y="-121444"/>
            <a:ext cx="1492711" cy="1296589"/>
          </a:xfrm>
          <a:prstGeom prst="rect">
            <a:avLst/>
          </a:prstGeom>
        </p:spPr>
      </p:pic>
      <p:sp>
        <p:nvSpPr>
          <p:cNvPr id="15" name="內容版面配置區 3">
            <a:extLst>
              <a:ext uri="{FF2B5EF4-FFF2-40B4-BE49-F238E27FC236}">
                <a16:creationId xmlns:a16="http://schemas.microsoft.com/office/drawing/2014/main" id="{600E42E9-F9B4-43A5-B9CE-50BDE6D5FB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1600" y="1467142"/>
            <a:ext cx="6095562" cy="312155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2E2E0A6-D9AF-4836-BC39-C3C662E9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65A422C-41D7-45F4-AABC-1632E2CB93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4868863"/>
            <a:ext cx="2057400" cy="274637"/>
          </a:xfrm>
        </p:spPr>
        <p:txBody>
          <a:bodyPr/>
          <a:lstStyle>
            <a:lvl1pPr algn="l">
              <a:defRPr/>
            </a:lvl1pPr>
          </a:lstStyle>
          <a:p>
            <a:fld id="{2607CB92-8C46-4495-8A33-27034DC988D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52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雙行標題無底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B996D71E-1885-4512-9962-DF614701FB1A}"/>
              </a:ext>
            </a:extLst>
          </p:cNvPr>
          <p:cNvGrpSpPr/>
          <p:nvPr userDrawn="1"/>
        </p:nvGrpSpPr>
        <p:grpSpPr>
          <a:xfrm>
            <a:off x="381600" y="819797"/>
            <a:ext cx="2168719" cy="25200"/>
            <a:chOff x="381600" y="819797"/>
            <a:chExt cx="2168719" cy="252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43B35EA-8220-4065-8BBB-0FDC399CDC3D}"/>
                </a:ext>
              </a:extLst>
            </p:cNvPr>
            <p:cNvSpPr/>
            <p:nvPr/>
          </p:nvSpPr>
          <p:spPr>
            <a:xfrm>
              <a:off x="381600" y="819798"/>
              <a:ext cx="669421" cy="23760"/>
            </a:xfrm>
            <a:prstGeom prst="rect">
              <a:avLst/>
            </a:prstGeom>
            <a:solidFill>
              <a:srgbClr val="47AE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A82826C-A63F-45E6-8305-194B4FD08BE0}"/>
                </a:ext>
              </a:extLst>
            </p:cNvPr>
            <p:cNvSpPr/>
            <p:nvPr/>
          </p:nvSpPr>
          <p:spPr>
            <a:xfrm>
              <a:off x="1050729" y="819797"/>
              <a:ext cx="1499590" cy="25200"/>
            </a:xfrm>
            <a:prstGeom prst="rect">
              <a:avLst/>
            </a:prstGeom>
            <a:solidFill>
              <a:srgbClr val="094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內容版面配置區 10">
            <a:extLst>
              <a:ext uri="{FF2B5EF4-FFF2-40B4-BE49-F238E27FC236}">
                <a16:creationId xmlns:a16="http://schemas.microsoft.com/office/drawing/2014/main" id="{285FD882-E7ED-40B4-AAE8-47BBA3DCE0D2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381601" y="843558"/>
            <a:ext cx="7208212" cy="408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zh-TW" altLang="en-US" dirty="0"/>
              <a:t>標題字</a:t>
            </a:r>
          </a:p>
        </p:txBody>
      </p:sp>
      <p:sp>
        <p:nvSpPr>
          <p:cNvPr id="15" name="內容版面配置區 3">
            <a:extLst>
              <a:ext uri="{FF2B5EF4-FFF2-40B4-BE49-F238E27FC236}">
                <a16:creationId xmlns:a16="http://schemas.microsoft.com/office/drawing/2014/main" id="{600E42E9-F9B4-43A5-B9CE-50BDE6D5FB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1600" y="1467142"/>
            <a:ext cx="7646784" cy="312155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B190730-4F2B-46F0-9EC1-E04DE7CB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7CAD3F3-28A3-4692-9D08-078D1B2659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665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51F17C4-4B73-4B02-9B83-8E4F5AE600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結尾感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BB5F0492-3386-4DCC-B80D-FE9A8A5B4A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14996"/>
          <a:stretch/>
        </p:blipFill>
        <p:spPr>
          <a:xfrm>
            <a:off x="6228184" y="771550"/>
            <a:ext cx="2915816" cy="4371628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2F49278-494C-4B99-8D5A-E8025383E3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0343" y="-121444"/>
            <a:ext cx="1492711" cy="129658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0D35E94-BD94-4F68-A345-BA7A6CA1B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47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9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3370514-4651-42C7-A8EE-F17E71FCC4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"/>
            <a:ext cx="9144000" cy="5142857"/>
          </a:xfrm>
          <a:prstGeom prst="rect">
            <a:avLst/>
          </a:prstGeom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9FC03D5C-344E-421F-8A9E-BADCC6BDD6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000" y="1112400"/>
            <a:ext cx="5544616" cy="3167792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spcBef>
                <a:spcPts val="600"/>
              </a:spcBef>
              <a:buFont typeface="Wingdings" panose="05000000000000000000" pitchFamily="2" charset="2"/>
              <a:buChar char="u"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/>
            </a:lvl2pPr>
          </a:lstStyle>
          <a:p>
            <a:pPr marL="457200" lvl="0" indent="-457200"/>
            <a:r>
              <a:rPr kumimoji="1" lang="zh-TW" altLang="en-US" dirty="0"/>
              <a:t>項目一</a:t>
            </a:r>
            <a:endParaRPr kumimoji="1" lang="en-US" altLang="zh-TW" dirty="0"/>
          </a:p>
          <a:p>
            <a:pPr marL="457200" lvl="0" indent="-457200"/>
            <a:r>
              <a:rPr kumimoji="1" lang="zh-TW" altLang="en-US" dirty="0"/>
              <a:t>項目二</a:t>
            </a:r>
            <a:endParaRPr kumimoji="1" lang="en-US" altLang="zh-TW" dirty="0"/>
          </a:p>
          <a:p>
            <a:pPr marL="457200" lvl="0" indent="-457200"/>
            <a:r>
              <a:rPr kumimoji="1" lang="zh-TW" altLang="en-US" dirty="0"/>
              <a:t>項目三</a:t>
            </a:r>
            <a:endParaRPr kumimoji="1" lang="en-US" altLang="zh-TW" dirty="0"/>
          </a:p>
          <a:p>
            <a:pPr marL="457200" lvl="0" indent="-457200"/>
            <a:r>
              <a:rPr kumimoji="1" lang="zh-TW" altLang="en-US" dirty="0"/>
              <a:t>項目四</a:t>
            </a:r>
            <a:endParaRPr kumimoji="1" lang="en-US" altLang="zh-TW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62B27BB-8380-4AE1-B2DE-0CC842B69F58}"/>
              </a:ext>
            </a:extLst>
          </p:cNvPr>
          <p:cNvGrpSpPr/>
          <p:nvPr userDrawn="1"/>
        </p:nvGrpSpPr>
        <p:grpSpPr>
          <a:xfrm>
            <a:off x="381600" y="819798"/>
            <a:ext cx="1785129" cy="23760"/>
            <a:chOff x="633329" y="1052736"/>
            <a:chExt cx="1785129" cy="216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43B35EA-8220-4065-8BBB-0FDC399CDC3D}"/>
                </a:ext>
              </a:extLst>
            </p:cNvPr>
            <p:cNvSpPr/>
            <p:nvPr/>
          </p:nvSpPr>
          <p:spPr>
            <a:xfrm>
              <a:off x="633329" y="1052736"/>
              <a:ext cx="669421" cy="21600"/>
            </a:xfrm>
            <a:prstGeom prst="rect">
              <a:avLst/>
            </a:prstGeom>
            <a:solidFill>
              <a:srgbClr val="47AE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A82826C-A63F-45E6-8305-194B4FD08BE0}"/>
                </a:ext>
              </a:extLst>
            </p:cNvPr>
            <p:cNvSpPr/>
            <p:nvPr/>
          </p:nvSpPr>
          <p:spPr>
            <a:xfrm>
              <a:off x="1302458" y="1052736"/>
              <a:ext cx="1116000" cy="21600"/>
            </a:xfrm>
            <a:prstGeom prst="rect">
              <a:avLst/>
            </a:prstGeom>
            <a:solidFill>
              <a:srgbClr val="094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25D4D7C-F308-4F13-A92E-18F1737D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40485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雙標題章節 短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9642C53-52C5-4D8E-A6C2-F946C28BD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12"/>
          <a:stretch/>
        </p:blipFill>
        <p:spPr>
          <a:xfrm>
            <a:off x="-1044624" y="321"/>
            <a:ext cx="4644008" cy="5142857"/>
          </a:xfrm>
          <a:prstGeom prst="rect">
            <a:avLst/>
          </a:prstGeom>
        </p:spPr>
      </p:pic>
      <p:sp>
        <p:nvSpPr>
          <p:cNvPr id="12" name="內容版面配置區 10">
            <a:extLst>
              <a:ext uri="{FF2B5EF4-FFF2-40B4-BE49-F238E27FC236}">
                <a16:creationId xmlns:a16="http://schemas.microsoft.com/office/drawing/2014/main" id="{84D4D36E-DD5B-49AC-BE41-358D51B15F2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640389" y="3810744"/>
            <a:ext cx="4087117" cy="3693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spc="23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zh-TW" altLang="en-US" dirty="0"/>
              <a:t>小標題字</a:t>
            </a: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A65BA088-357D-4C43-BB1A-2BCFA68835F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635896" y="3147814"/>
            <a:ext cx="5256584" cy="5655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4000" b="1">
                <a:solidFill>
                  <a:srgbClr val="09429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zh-TW" altLang="en-US" dirty="0"/>
              <a:t>標題字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B1E27C1-5416-432F-B5F0-3D395C308CAF}"/>
              </a:ext>
            </a:extLst>
          </p:cNvPr>
          <p:cNvGrpSpPr/>
          <p:nvPr userDrawn="1"/>
        </p:nvGrpSpPr>
        <p:grpSpPr>
          <a:xfrm>
            <a:off x="3635896" y="3722396"/>
            <a:ext cx="1782000" cy="0"/>
            <a:chOff x="6358231" y="5001294"/>
            <a:chExt cx="1944000" cy="0"/>
          </a:xfrm>
        </p:grpSpPr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EE0039D6-E5A5-437A-AA64-431B56A2FE70}"/>
                </a:ext>
              </a:extLst>
            </p:cNvPr>
            <p:cNvCxnSpPr/>
            <p:nvPr/>
          </p:nvCxnSpPr>
          <p:spPr>
            <a:xfrm>
              <a:off x="6358231" y="5001294"/>
              <a:ext cx="974924" cy="0"/>
            </a:xfrm>
            <a:prstGeom prst="line">
              <a:avLst/>
            </a:prstGeom>
            <a:ln w="28575">
              <a:solidFill>
                <a:srgbClr val="09429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18F6FD74-E9E9-40E2-AC79-C6CDCE7018D5}"/>
                </a:ext>
              </a:extLst>
            </p:cNvPr>
            <p:cNvCxnSpPr/>
            <p:nvPr/>
          </p:nvCxnSpPr>
          <p:spPr>
            <a:xfrm>
              <a:off x="7327307" y="5001294"/>
              <a:ext cx="974924" cy="0"/>
            </a:xfrm>
            <a:prstGeom prst="line">
              <a:avLst/>
            </a:prstGeom>
            <a:ln w="28575">
              <a:solidFill>
                <a:srgbClr val="47AECD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雙標題章節 長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9642C53-52C5-4D8E-A6C2-F946C28BD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12"/>
          <a:stretch/>
        </p:blipFill>
        <p:spPr>
          <a:xfrm>
            <a:off x="0" y="321"/>
            <a:ext cx="4644008" cy="5142857"/>
          </a:xfrm>
          <a:prstGeom prst="rect">
            <a:avLst/>
          </a:prstGeom>
        </p:spPr>
      </p:pic>
      <p:sp>
        <p:nvSpPr>
          <p:cNvPr id="12" name="內容版面配置區 10">
            <a:extLst>
              <a:ext uri="{FF2B5EF4-FFF2-40B4-BE49-F238E27FC236}">
                <a16:creationId xmlns:a16="http://schemas.microsoft.com/office/drawing/2014/main" id="{84D4D36E-DD5B-49AC-BE41-358D51B15F2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73166" y="3810744"/>
            <a:ext cx="4087117" cy="3693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spc="23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zh-TW" altLang="en-US" dirty="0"/>
              <a:t>小標題字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B1E27C1-5416-432F-B5F0-3D395C308CAF}"/>
              </a:ext>
            </a:extLst>
          </p:cNvPr>
          <p:cNvGrpSpPr/>
          <p:nvPr userDrawn="1"/>
        </p:nvGrpSpPr>
        <p:grpSpPr>
          <a:xfrm>
            <a:off x="4768672" y="3722396"/>
            <a:ext cx="4033141" cy="88348"/>
            <a:chOff x="6358231" y="5001294"/>
            <a:chExt cx="1944000" cy="0"/>
          </a:xfrm>
        </p:grpSpPr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EE0039D6-E5A5-437A-AA64-431B56A2FE70}"/>
                </a:ext>
              </a:extLst>
            </p:cNvPr>
            <p:cNvCxnSpPr/>
            <p:nvPr/>
          </p:nvCxnSpPr>
          <p:spPr>
            <a:xfrm>
              <a:off x="6358231" y="5001294"/>
              <a:ext cx="974924" cy="0"/>
            </a:xfrm>
            <a:prstGeom prst="line">
              <a:avLst/>
            </a:prstGeom>
            <a:ln w="28575">
              <a:solidFill>
                <a:srgbClr val="09429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18F6FD74-E9E9-40E2-AC79-C6CDCE7018D5}"/>
                </a:ext>
              </a:extLst>
            </p:cNvPr>
            <p:cNvCxnSpPr/>
            <p:nvPr/>
          </p:nvCxnSpPr>
          <p:spPr>
            <a:xfrm>
              <a:off x="7327307" y="5001294"/>
              <a:ext cx="974924" cy="0"/>
            </a:xfrm>
            <a:prstGeom prst="line">
              <a:avLst/>
            </a:prstGeom>
            <a:ln w="28575">
              <a:solidFill>
                <a:srgbClr val="47AECD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內容版面配置區 10">
            <a:extLst>
              <a:ext uri="{FF2B5EF4-FFF2-40B4-BE49-F238E27FC236}">
                <a16:creationId xmlns:a16="http://schemas.microsoft.com/office/drawing/2014/main" id="{87FF58D8-6BCB-408B-84D5-AF331D91474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68673" y="3147814"/>
            <a:ext cx="4033142" cy="56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600" b="1">
                <a:solidFill>
                  <a:srgbClr val="09429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zh-TW" altLang="en-US" dirty="0"/>
              <a:t>標題字</a:t>
            </a:r>
          </a:p>
        </p:txBody>
      </p:sp>
    </p:spTree>
    <p:extLst>
      <p:ext uri="{BB962C8B-B14F-4D97-AF65-F5344CB8AC3E}">
        <p14:creationId xmlns:p14="http://schemas.microsoft.com/office/powerpoint/2010/main" val="3845016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左底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43BBCE9-D7F2-4E21-BDE1-3B5457DFC0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7" r="80712" b="14043"/>
          <a:stretch/>
        </p:blipFill>
        <p:spPr>
          <a:xfrm>
            <a:off x="0" y="915566"/>
            <a:ext cx="1763688" cy="3505360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F62B27BB-8380-4AE1-B2DE-0CC842B69F58}"/>
              </a:ext>
            </a:extLst>
          </p:cNvPr>
          <p:cNvGrpSpPr/>
          <p:nvPr userDrawn="1"/>
        </p:nvGrpSpPr>
        <p:grpSpPr>
          <a:xfrm>
            <a:off x="381600" y="819798"/>
            <a:ext cx="1785129" cy="23760"/>
            <a:chOff x="633329" y="1052736"/>
            <a:chExt cx="1785129" cy="216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43B35EA-8220-4065-8BBB-0FDC399CDC3D}"/>
                </a:ext>
              </a:extLst>
            </p:cNvPr>
            <p:cNvSpPr/>
            <p:nvPr/>
          </p:nvSpPr>
          <p:spPr>
            <a:xfrm>
              <a:off x="633329" y="1052736"/>
              <a:ext cx="669421" cy="21600"/>
            </a:xfrm>
            <a:prstGeom prst="rect">
              <a:avLst/>
            </a:prstGeom>
            <a:solidFill>
              <a:srgbClr val="47AE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A82826C-A63F-45E6-8305-194B4FD08BE0}"/>
                </a:ext>
              </a:extLst>
            </p:cNvPr>
            <p:cNvSpPr/>
            <p:nvPr/>
          </p:nvSpPr>
          <p:spPr>
            <a:xfrm>
              <a:off x="1302458" y="1052736"/>
              <a:ext cx="1116000" cy="21600"/>
            </a:xfrm>
            <a:prstGeom prst="rect">
              <a:avLst/>
            </a:prstGeom>
            <a:solidFill>
              <a:srgbClr val="094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DD352425-C8D9-42C2-B946-5F088036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46AFFA1-B1B9-45E3-A671-D2E0970A4C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607CB92-8C46-4495-8A33-27034DC988D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0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531725-203B-4FC4-A234-280746AAF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7" b="14058"/>
          <a:stretch/>
        </p:blipFill>
        <p:spPr>
          <a:xfrm>
            <a:off x="0" y="939326"/>
            <a:ext cx="9144000" cy="3480872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7F37BC01-1396-4019-BD68-D8C62FD7211C}"/>
              </a:ext>
            </a:extLst>
          </p:cNvPr>
          <p:cNvGrpSpPr/>
          <p:nvPr userDrawn="1"/>
        </p:nvGrpSpPr>
        <p:grpSpPr>
          <a:xfrm>
            <a:off x="381600" y="819798"/>
            <a:ext cx="1785129" cy="23760"/>
            <a:chOff x="633329" y="1052736"/>
            <a:chExt cx="1785129" cy="216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7E6425E-BCDA-425F-8ED4-4DB6B28A396D}"/>
                </a:ext>
              </a:extLst>
            </p:cNvPr>
            <p:cNvSpPr/>
            <p:nvPr/>
          </p:nvSpPr>
          <p:spPr>
            <a:xfrm>
              <a:off x="633329" y="1052736"/>
              <a:ext cx="669421" cy="21600"/>
            </a:xfrm>
            <a:prstGeom prst="rect">
              <a:avLst/>
            </a:prstGeom>
            <a:solidFill>
              <a:srgbClr val="47AE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593EDE7-618C-43E7-B53E-C3F2000FA40C}"/>
                </a:ext>
              </a:extLst>
            </p:cNvPr>
            <p:cNvSpPr/>
            <p:nvPr/>
          </p:nvSpPr>
          <p:spPr>
            <a:xfrm>
              <a:off x="1302458" y="1052736"/>
              <a:ext cx="1116000" cy="21600"/>
            </a:xfrm>
            <a:prstGeom prst="rect">
              <a:avLst/>
            </a:prstGeom>
            <a:solidFill>
              <a:srgbClr val="094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15BDD75-5B7E-4872-9446-41B49911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AF0A738-82DC-46D9-8CBB-F7D7CB7848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607CB92-8C46-4495-8A33-27034DC988D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895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F62B27BB-8380-4AE1-B2DE-0CC842B69F58}"/>
              </a:ext>
            </a:extLst>
          </p:cNvPr>
          <p:cNvGrpSpPr/>
          <p:nvPr userDrawn="1"/>
        </p:nvGrpSpPr>
        <p:grpSpPr>
          <a:xfrm>
            <a:off x="381600" y="819798"/>
            <a:ext cx="1785129" cy="23760"/>
            <a:chOff x="633329" y="1052736"/>
            <a:chExt cx="1785129" cy="216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43B35EA-8220-4065-8BBB-0FDC399CDC3D}"/>
                </a:ext>
              </a:extLst>
            </p:cNvPr>
            <p:cNvSpPr/>
            <p:nvPr/>
          </p:nvSpPr>
          <p:spPr>
            <a:xfrm>
              <a:off x="633329" y="1052736"/>
              <a:ext cx="669421" cy="21600"/>
            </a:xfrm>
            <a:prstGeom prst="rect">
              <a:avLst/>
            </a:prstGeom>
            <a:solidFill>
              <a:srgbClr val="47AE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A82826C-A63F-45E6-8305-194B4FD08BE0}"/>
                </a:ext>
              </a:extLst>
            </p:cNvPr>
            <p:cNvSpPr/>
            <p:nvPr/>
          </p:nvSpPr>
          <p:spPr>
            <a:xfrm>
              <a:off x="1302458" y="1052736"/>
              <a:ext cx="1116000" cy="21600"/>
            </a:xfrm>
            <a:prstGeom prst="rect">
              <a:avLst/>
            </a:prstGeom>
            <a:solidFill>
              <a:srgbClr val="094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E7D7DC3-B2F8-4804-A6FF-FBE4DC45BEF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600" y="1131888"/>
            <a:ext cx="8438872" cy="345681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BFEE782-5211-4FF1-9C6B-DCEB6F5FF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33B42E6-5469-4A59-AF29-0A45C19F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607CB92-8C46-4495-8A33-27034DC988D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147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7F37BC01-1396-4019-BD68-D8C62FD7211C}"/>
              </a:ext>
            </a:extLst>
          </p:cNvPr>
          <p:cNvGrpSpPr/>
          <p:nvPr userDrawn="1"/>
        </p:nvGrpSpPr>
        <p:grpSpPr>
          <a:xfrm>
            <a:off x="381600" y="819798"/>
            <a:ext cx="1785129" cy="23760"/>
            <a:chOff x="633329" y="1052736"/>
            <a:chExt cx="1785129" cy="216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7E6425E-BCDA-425F-8ED4-4DB6B28A396D}"/>
                </a:ext>
              </a:extLst>
            </p:cNvPr>
            <p:cNvSpPr/>
            <p:nvPr/>
          </p:nvSpPr>
          <p:spPr>
            <a:xfrm>
              <a:off x="633329" y="1052736"/>
              <a:ext cx="669421" cy="21600"/>
            </a:xfrm>
            <a:prstGeom prst="rect">
              <a:avLst/>
            </a:prstGeom>
            <a:solidFill>
              <a:srgbClr val="47AE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593EDE7-618C-43E7-B53E-C3F2000FA40C}"/>
                </a:ext>
              </a:extLst>
            </p:cNvPr>
            <p:cNvSpPr/>
            <p:nvPr/>
          </p:nvSpPr>
          <p:spPr>
            <a:xfrm>
              <a:off x="1302458" y="1052736"/>
              <a:ext cx="1116000" cy="21600"/>
            </a:xfrm>
            <a:prstGeom prst="rect">
              <a:avLst/>
            </a:prstGeom>
            <a:solidFill>
              <a:srgbClr val="094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E99FEDD1-75FA-49E6-AA9B-45497F70A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0480215-0774-48D0-993C-5A1046C96C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7A4E8151-4B47-42EB-85CF-6BF01B96EDC3}"/>
              </a:ext>
            </a:extLst>
          </p:cNvPr>
          <p:cNvGrpSpPr/>
          <p:nvPr userDrawn="1"/>
        </p:nvGrpSpPr>
        <p:grpSpPr>
          <a:xfrm>
            <a:off x="381600" y="819798"/>
            <a:ext cx="1785129" cy="23760"/>
            <a:chOff x="633329" y="1052736"/>
            <a:chExt cx="1785129" cy="216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925FD0B-6C0C-438E-9446-2CB5F3F656E1}"/>
                </a:ext>
              </a:extLst>
            </p:cNvPr>
            <p:cNvSpPr/>
            <p:nvPr/>
          </p:nvSpPr>
          <p:spPr>
            <a:xfrm>
              <a:off x="633329" y="1052736"/>
              <a:ext cx="669421" cy="21600"/>
            </a:xfrm>
            <a:prstGeom prst="rect">
              <a:avLst/>
            </a:prstGeom>
            <a:solidFill>
              <a:srgbClr val="47AE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ED139FF-10C1-41D3-934F-55D39B87ADAD}"/>
                </a:ext>
              </a:extLst>
            </p:cNvPr>
            <p:cNvSpPr/>
            <p:nvPr/>
          </p:nvSpPr>
          <p:spPr>
            <a:xfrm>
              <a:off x="1302458" y="1052736"/>
              <a:ext cx="1116000" cy="21600"/>
            </a:xfrm>
            <a:prstGeom prst="rect">
              <a:avLst/>
            </a:prstGeom>
            <a:solidFill>
              <a:srgbClr val="094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062B9BE-AFEB-41C8-B138-970EE3F4D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50A4643-7157-4DB1-9F38-68A2270C0B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形 17">
            <a:extLst>
              <a:ext uri="{FF2B5EF4-FFF2-40B4-BE49-F238E27FC236}">
                <a16:creationId xmlns:a16="http://schemas.microsoft.com/office/drawing/2014/main" id="{8BC20FCF-1133-4AE4-AF09-E5350235814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90343" y="-121444"/>
            <a:ext cx="1492711" cy="1296589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427F91C-A0E6-45C9-8D96-FA4C10CC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302400"/>
            <a:ext cx="7646784" cy="496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BA4C1A2-A8A4-4D05-AB5D-62A671862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600" y="987574"/>
            <a:ext cx="7646784" cy="3644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782788F-9C2C-46AA-BA32-2439FD091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2607CB92-8C46-4495-8A33-27034DC988D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0" r:id="rId2"/>
    <p:sldLayoutId id="2147483671" r:id="rId3"/>
    <p:sldLayoutId id="2147483674" r:id="rId4"/>
    <p:sldLayoutId id="2147483672" r:id="rId5"/>
    <p:sldLayoutId id="2147483678" r:id="rId6"/>
    <p:sldLayoutId id="2147483673" r:id="rId7"/>
    <p:sldLayoutId id="2147483650" r:id="rId8"/>
    <p:sldLayoutId id="2147483652" r:id="rId9"/>
    <p:sldLayoutId id="2147483653" r:id="rId10"/>
    <p:sldLayoutId id="2147483675" r:id="rId11"/>
    <p:sldLayoutId id="2147483677" r:id="rId12"/>
    <p:sldLayoutId id="2147483654" r:id="rId13"/>
    <p:sldLayoutId id="2147483676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94291"/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CCCA3A-709B-498C-A176-EFCBAB7AB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419622"/>
            <a:ext cx="6858000" cy="737369"/>
          </a:xfrm>
        </p:spPr>
        <p:txBody>
          <a:bodyPr>
            <a:normAutofit/>
          </a:bodyPr>
          <a:lstStyle/>
          <a:p>
            <a:r>
              <a:rPr lang="en-US" altLang="zh-TW"/>
              <a:t>2025</a:t>
            </a:r>
            <a:r>
              <a:rPr lang="zh-TW" altLang="en-US"/>
              <a:t>年</a:t>
            </a:r>
            <a:r>
              <a:rPr lang="zh-TW" altLang="en-US" dirty="0"/>
              <a:t>安全衛生教育訓練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54D8E7F-6419-49DD-B25A-9312C620E3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職安室</a:t>
            </a:r>
          </a:p>
        </p:txBody>
      </p:sp>
    </p:spTree>
    <p:extLst>
      <p:ext uri="{BB962C8B-B14F-4D97-AF65-F5344CB8AC3E}">
        <p14:creationId xmlns:p14="http://schemas.microsoft.com/office/powerpoint/2010/main" val="205010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6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302400"/>
            <a:ext cx="7646784" cy="496911"/>
          </a:xfrm>
        </p:spPr>
        <p:txBody>
          <a:bodyPr>
            <a:noAutofit/>
          </a:bodyPr>
          <a:lstStyle/>
          <a:p>
            <a:r>
              <a:rPr lang="zh-TW" altLang="en-US" dirty="0"/>
              <a:t>安全衛生工作守則</a:t>
            </a:r>
          </a:p>
        </p:txBody>
      </p:sp>
      <p:sp>
        <p:nvSpPr>
          <p:cNvPr id="32" name="矩形 31"/>
          <p:cNvSpPr/>
          <p:nvPr/>
        </p:nvSpPr>
        <p:spPr>
          <a:xfrm>
            <a:off x="256130" y="915566"/>
            <a:ext cx="8636350" cy="389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69">
              <a:spcAft>
                <a:spcPts val="600"/>
              </a:spcAft>
            </a:pPr>
            <a:r>
              <a:rPr lang="zh-TW" altLang="en-US" sz="2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一般安全衛生注意事項：</a:t>
            </a: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sz="14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進行任何作業，應將安全列為優先考量，員工彼此應互相提醒注意安全，主管</a:t>
            </a:r>
            <a:r>
              <a: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或工作場所負責人應巡視現場及作業狀況，遇有不安全的狀況，應立即要求員工改正</a:t>
            </a:r>
            <a:endParaRPr lang="en-US" altLang="zh-TW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每一作業之工作場所負責人或主管應派遣二名員工以上為宜，俾能隨時相互關照</a:t>
            </a:r>
            <a:endParaRPr lang="en-US" altLang="zh-TW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上班前或工作中，嚴禁喝酒、或濫用有害身心、擾亂精神的藥物，主管或工作場所負責人並應隨時注意部屬之身體及精神狀況</a:t>
            </a:r>
            <a:endParaRPr lang="en-US" altLang="zh-TW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工作人員應穿著工作上所需要的工作鞋，勿穿著奇形怪狀的鞋類；如拖鞋、涼鞋等，更嚴禁赤足在工作場所行走或工作</a:t>
            </a:r>
            <a:endParaRPr lang="en-US" altLang="zh-TW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工作人員進入工作場所，一定要戴安全帽，並繫好頤帶，嚴禁追逐、嬉戲、打情罵俏或惡作劇等行為</a:t>
            </a:r>
            <a:endParaRPr lang="en-US" altLang="zh-TW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工作人員如感覺身體不適，或情緒不佳，不能擔任所指派的工作時，應報告主管或工作場所負責人改派工作或請假</a:t>
            </a:r>
            <a:endParaRPr lang="en-US" altLang="zh-TW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指派的工作如不能勝任，應明白向主管表明，切勿冒險逞強，害己害人</a:t>
            </a:r>
            <a:endParaRPr lang="en-US" altLang="zh-TW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zh-TW" alt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工作人員應維持廠房及工作場所的清潔衛生，應在規定之吸煙處休息吸煙、嚼檳榔，不可再走路中或工作中吸煙嚼檳榔及任意拋棄煙蒂、紙屑或亂吐檳榔汁</a:t>
            </a:r>
            <a:endParaRPr lang="en-US" altLang="zh-TW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1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2067694"/>
            <a:ext cx="5106888" cy="496911"/>
          </a:xfrm>
        </p:spPr>
        <p:txBody>
          <a:bodyPr>
            <a:noAutofit/>
          </a:bodyPr>
          <a:lstStyle/>
          <a:p>
            <a:r>
              <a:rPr lang="zh-TW" altLang="en-US" sz="3200" dirty="0"/>
              <a:t>作業標準程序</a:t>
            </a:r>
            <a:r>
              <a:rPr lang="en-US" altLang="zh-TW" sz="3200" dirty="0"/>
              <a:t>-</a:t>
            </a:r>
            <a:r>
              <a:rPr lang="zh-TW" altLang="en-US" sz="3200" dirty="0"/>
              <a:t>高架作業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8876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5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302400"/>
            <a:ext cx="7646784" cy="496911"/>
          </a:xfrm>
        </p:spPr>
        <p:txBody>
          <a:bodyPr>
            <a:noAutofit/>
          </a:bodyPr>
          <a:lstStyle/>
          <a:p>
            <a:r>
              <a:rPr lang="zh-TW" altLang="en-US" dirty="0"/>
              <a:t>墜落</a:t>
            </a:r>
            <a:r>
              <a:rPr lang="en-US" altLang="zh-TW" dirty="0"/>
              <a:t>/</a:t>
            </a:r>
            <a:r>
              <a:rPr lang="zh-TW" altLang="en-US" dirty="0"/>
              <a:t>滾落危害預防</a:t>
            </a:r>
            <a:r>
              <a:rPr lang="en-US" altLang="zh-TW" dirty="0"/>
              <a:t>-</a:t>
            </a:r>
            <a:r>
              <a:rPr lang="zh-TW" altLang="en-US" dirty="0"/>
              <a:t>屋頂作業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DC7D5D0-4210-486D-93FA-5D99477BF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1" y="1059582"/>
            <a:ext cx="8785097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38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5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302400"/>
            <a:ext cx="7646784" cy="496911"/>
          </a:xfrm>
        </p:spPr>
        <p:txBody>
          <a:bodyPr>
            <a:noAutofit/>
          </a:bodyPr>
          <a:lstStyle/>
          <a:p>
            <a:r>
              <a:rPr lang="zh-TW" altLang="en-US" dirty="0"/>
              <a:t>墜落</a:t>
            </a:r>
            <a:r>
              <a:rPr lang="en-US" altLang="zh-TW" dirty="0"/>
              <a:t>/</a:t>
            </a:r>
            <a:r>
              <a:rPr lang="zh-TW" altLang="en-US" dirty="0"/>
              <a:t>滾落危害預防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t="33205" r="23377" b="19996"/>
          <a:stretch/>
        </p:blipFill>
        <p:spPr bwMode="auto">
          <a:xfrm>
            <a:off x="4712853" y="2059672"/>
            <a:ext cx="3310361" cy="29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212206" y="890121"/>
            <a:ext cx="86082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269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prstClr val="black"/>
                </a:solidFill>
                <a:ea typeface="微軟正黑體"/>
              </a:rPr>
              <a:t>高架作業定義</a:t>
            </a:r>
            <a:r>
              <a:rPr lang="en-US" altLang="zh-TW" sz="2400" b="1" dirty="0">
                <a:solidFill>
                  <a:prstClr val="black"/>
                </a:solidFill>
                <a:ea typeface="微軟正黑體"/>
              </a:rPr>
              <a:t>:</a:t>
            </a:r>
            <a:endParaRPr lang="zh-TW" altLang="en-US" sz="2400" b="1" dirty="0">
              <a:solidFill>
                <a:prstClr val="black"/>
              </a:solidFill>
              <a:ea typeface="微軟正黑體"/>
            </a:endParaRPr>
          </a:p>
          <a:p>
            <a:pPr defTabSz="914269">
              <a:spcBef>
                <a:spcPts val="600"/>
              </a:spcBef>
            </a:pPr>
            <a:r>
              <a:rPr lang="en-US" altLang="zh-TW" dirty="0">
                <a:solidFill>
                  <a:prstClr val="black"/>
                </a:solidFill>
                <a:ea typeface="微軟正黑體"/>
              </a:rPr>
              <a:t>(1) </a:t>
            </a:r>
            <a:r>
              <a:rPr lang="zh-TW" altLang="en-US" dirty="0">
                <a:solidFill>
                  <a:prstClr val="black"/>
                </a:solidFill>
                <a:ea typeface="微軟正黑體"/>
              </a:rPr>
              <a:t>未設置平台、護欄等設備而已採取必要安全措施，其高度在</a:t>
            </a:r>
            <a:r>
              <a:rPr lang="en-US" altLang="zh-TW" dirty="0">
                <a:solidFill>
                  <a:prstClr val="black"/>
                </a:solidFill>
                <a:ea typeface="微軟正黑體"/>
              </a:rPr>
              <a:t>2</a:t>
            </a:r>
            <a:r>
              <a:rPr lang="zh-TW" altLang="en-US" dirty="0">
                <a:solidFill>
                  <a:prstClr val="black"/>
                </a:solidFill>
                <a:ea typeface="微軟正黑體"/>
              </a:rPr>
              <a:t>公尺以上者</a:t>
            </a:r>
          </a:p>
          <a:p>
            <a:pPr defTabSz="914269">
              <a:spcBef>
                <a:spcPts val="600"/>
              </a:spcBef>
            </a:pPr>
            <a:r>
              <a:rPr lang="en-US" altLang="zh-TW" dirty="0">
                <a:solidFill>
                  <a:prstClr val="black"/>
                </a:solidFill>
                <a:ea typeface="微軟正黑體"/>
              </a:rPr>
              <a:t>(2) </a:t>
            </a:r>
            <a:r>
              <a:rPr lang="zh-TW" altLang="en-US" dirty="0">
                <a:solidFill>
                  <a:prstClr val="black"/>
                </a:solidFill>
                <a:ea typeface="微軟正黑體"/>
              </a:rPr>
              <a:t>設有平台、護欄等設備，並採取防止墜落之必要安全措施，其高度在</a:t>
            </a:r>
            <a:r>
              <a:rPr lang="en-US" altLang="zh-TW" dirty="0">
                <a:solidFill>
                  <a:prstClr val="black"/>
                </a:solidFill>
                <a:ea typeface="微軟正黑體"/>
              </a:rPr>
              <a:t>5</a:t>
            </a:r>
            <a:r>
              <a:rPr lang="zh-TW" altLang="en-US" dirty="0">
                <a:solidFill>
                  <a:prstClr val="black"/>
                </a:solidFill>
                <a:ea typeface="微軟正黑體"/>
              </a:rPr>
              <a:t>公尺以上者</a:t>
            </a:r>
          </a:p>
        </p:txBody>
      </p:sp>
      <p:sp>
        <p:nvSpPr>
          <p:cNvPr id="2" name="矩形 1"/>
          <p:cNvSpPr/>
          <p:nvPr/>
        </p:nvSpPr>
        <p:spPr>
          <a:xfrm>
            <a:off x="6924689" y="3723878"/>
            <a:ext cx="2120474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背負式安全帶</a:t>
            </a:r>
            <a:r>
              <a:rPr lang="en-US" altLang="zh-TW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altLang="zh-TW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CNS14253 </a:t>
            </a:r>
            <a:r>
              <a:rPr lang="zh-TW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 </a:t>
            </a:r>
            <a:r>
              <a:rPr lang="en-US" altLang="zh-TW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CNS14253-1~2</a:t>
            </a:r>
            <a:endParaRPr lang="zh-TW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33255" y="3228330"/>
            <a:ext cx="133721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絕緣</a:t>
            </a: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安全</a:t>
            </a: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手套</a:t>
            </a:r>
            <a:endParaRPr lang="zh-TW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82484" y="2614775"/>
            <a:ext cx="69884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安全帽</a:t>
            </a:r>
            <a:endParaRPr lang="zh-TW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56034" y="4499948"/>
            <a:ext cx="698843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安全鞋</a:t>
            </a:r>
            <a:endParaRPr lang="zh-TW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台灣製巨力超輕型扁帶繩雙大鉤+緩衝包+O型環+降落傘式安全帶全身式工程用背負式安全帶TEF002 | Yahoo奇摩拍賣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6" b="11635"/>
          <a:stretch/>
        </p:blipFill>
        <p:spPr bwMode="auto">
          <a:xfrm>
            <a:off x="395536" y="2150482"/>
            <a:ext cx="4148980" cy="27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294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2067694"/>
            <a:ext cx="6336704" cy="496911"/>
          </a:xfrm>
        </p:spPr>
        <p:txBody>
          <a:bodyPr>
            <a:noAutofit/>
          </a:bodyPr>
          <a:lstStyle/>
          <a:p>
            <a:r>
              <a:rPr lang="zh-TW" altLang="en-US" sz="3200" dirty="0"/>
              <a:t>作業標準程序</a:t>
            </a:r>
            <a:r>
              <a:rPr lang="en-US" altLang="zh-TW" sz="3200" dirty="0"/>
              <a:t>-</a:t>
            </a:r>
            <a:r>
              <a:rPr lang="zh-TW" altLang="en-US" sz="3200" dirty="0"/>
              <a:t>電氣作業危害預防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9276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4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電氣作業危害預防</a:t>
            </a:r>
            <a:r>
              <a:rPr lang="en-US" altLang="zh-TW" dirty="0"/>
              <a:t>-</a:t>
            </a:r>
            <a:r>
              <a:rPr lang="zh-TW" altLang="en-US" dirty="0"/>
              <a:t>不安全電氣設施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/>
          <a:srcRect l="25194" t="21299" r="44570" b="41601"/>
          <a:stretch/>
        </p:blipFill>
        <p:spPr>
          <a:xfrm>
            <a:off x="2771800" y="1275544"/>
            <a:ext cx="2013632" cy="138981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/>
          <a:srcRect l="59450" t="22699" r="12594" b="42998"/>
          <a:stretch/>
        </p:blipFill>
        <p:spPr>
          <a:xfrm>
            <a:off x="677855" y="1272641"/>
            <a:ext cx="2013632" cy="138981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r="28539"/>
          <a:stretch/>
        </p:blipFill>
        <p:spPr>
          <a:xfrm rot="5400000">
            <a:off x="919399" y="3143990"/>
            <a:ext cx="1530541" cy="201363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79512" y="874812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現場臨時用電，無熔絲開關接線裸露</a:t>
            </a:r>
          </a:p>
        </p:txBody>
      </p:sp>
      <p:sp>
        <p:nvSpPr>
          <p:cNvPr id="16" name="矩形 15"/>
          <p:cNvSpPr/>
          <p:nvPr/>
        </p:nvSpPr>
        <p:spPr>
          <a:xfrm>
            <a:off x="179512" y="2859782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電源開關箱無中隔板，匯流排接線裸露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4"/>
          <a:srcRect l="4884" t="13242" r="9437" b="9479"/>
          <a:stretch/>
        </p:blipFill>
        <p:spPr>
          <a:xfrm>
            <a:off x="2843808" y="3385535"/>
            <a:ext cx="2088232" cy="1530541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/>
          <a:srcRect l="43306" t="27601" r="30292" b="12201"/>
          <a:stretch/>
        </p:blipFill>
        <p:spPr>
          <a:xfrm>
            <a:off x="7366994" y="1018002"/>
            <a:ext cx="1436001" cy="184178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695" y="3258288"/>
            <a:ext cx="1287617" cy="171682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9657" y="3258287"/>
            <a:ext cx="1287837" cy="1715783"/>
          </a:xfrm>
          <a:prstGeom prst="rect">
            <a:avLst/>
          </a:prstGeom>
        </p:spPr>
      </p:pic>
      <p:sp>
        <p:nvSpPr>
          <p:cNvPr id="23" name="向右箭號 22"/>
          <p:cNvSpPr/>
          <p:nvPr/>
        </p:nvSpPr>
        <p:spPr>
          <a:xfrm>
            <a:off x="5148064" y="4083918"/>
            <a:ext cx="655480" cy="412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8"/>
          <a:srcRect l="21404" r="21728"/>
          <a:stretch/>
        </p:blipFill>
        <p:spPr>
          <a:xfrm>
            <a:off x="6084168" y="1018002"/>
            <a:ext cx="1157396" cy="1825324"/>
          </a:xfrm>
          <a:prstGeom prst="rect">
            <a:avLst/>
          </a:prstGeom>
        </p:spPr>
      </p:pic>
      <p:sp>
        <p:nvSpPr>
          <p:cNvPr id="25" name="向右箭號 24"/>
          <p:cNvSpPr/>
          <p:nvPr/>
        </p:nvSpPr>
        <p:spPr>
          <a:xfrm>
            <a:off x="5148064" y="1871562"/>
            <a:ext cx="655480" cy="412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8355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4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電氣作業危害預防</a:t>
            </a:r>
          </a:p>
        </p:txBody>
      </p:sp>
      <p:sp>
        <p:nvSpPr>
          <p:cNvPr id="5" name="矩形 4"/>
          <p:cNvSpPr/>
          <p:nvPr/>
        </p:nvSpPr>
        <p:spPr>
          <a:xfrm>
            <a:off x="179512" y="874812"/>
            <a:ext cx="5184576" cy="2346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感電之嚴重性視電流通過人體之</a:t>
            </a:r>
          </a:p>
          <a:p>
            <a:pPr marL="466725" lvl="1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電流大小、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時間、頻率、</a:t>
            </a:r>
            <a:r>
              <a:rPr lang="zh-TW" altLang="en-US" b="1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路徑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、體重</a:t>
            </a:r>
          </a:p>
          <a:p>
            <a:pPr marL="466725" lvl="1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電流量又與電壓成正比</a:t>
            </a:r>
          </a:p>
          <a:p>
            <a:pPr marL="466725" lvl="1" indent="-285750">
              <a:lnSpc>
                <a:spcPts val="2700"/>
              </a:lnSpc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與電阻成反比（總阻抗）相關</a:t>
            </a:r>
            <a:endParaRPr lang="en-US" altLang="zh-TW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60Hz</a:t>
            </a:r>
            <a:r>
              <a:rPr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安全電壓與接觸環境有關</a:t>
            </a:r>
            <a:endParaRPr lang="en-US" altLang="zh-TW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</a:pPr>
            <a:endParaRPr lang="en-US" altLang="zh-TW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85742" y="2847345"/>
          <a:ext cx="8604448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2159">
                  <a:extLst>
                    <a:ext uri="{9D8B030D-6E8A-4147-A177-3AD203B41FA5}">
                      <a16:colId xmlns:a16="http://schemas.microsoft.com/office/drawing/2014/main" val="3072586172"/>
                    </a:ext>
                  </a:extLst>
                </a:gridCol>
                <a:gridCol w="4772289">
                  <a:extLst>
                    <a:ext uri="{9D8B030D-6E8A-4147-A177-3AD203B41FA5}">
                      <a16:colId xmlns:a16="http://schemas.microsoft.com/office/drawing/2014/main" val="4173134335"/>
                    </a:ext>
                  </a:extLst>
                </a:gridCol>
              </a:tblGrid>
              <a:tr h="290515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人體接觸環境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安全電壓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611291"/>
                  </a:ext>
                </a:extLst>
              </a:tr>
              <a:tr h="13829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人體浸在水中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2.5</a:t>
                      </a:r>
                      <a:r>
                        <a:rPr lang="zh-TW" altLang="en-US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Ｖ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以下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0355389"/>
                  </a:ext>
                </a:extLst>
              </a:tr>
              <a:tr h="34860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濕潤狀態，身體部分接觸帶電體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Ｖ以下</a:t>
                      </a:r>
                      <a:r>
                        <a:rPr lang="zh-TW" alt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職安法規定安全電壓為</a:t>
                      </a:r>
                      <a:r>
                        <a:rPr lang="en-US" altLang="zh-TW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24V</a:t>
                      </a:r>
                      <a:r>
                        <a:rPr lang="zh-TW" alt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以下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4287838"/>
                  </a:ext>
                </a:extLst>
              </a:tr>
              <a:tr h="2945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一般環境下</a:t>
                      </a:r>
                      <a:r>
                        <a:rPr lang="zh-TW" altLang="en-US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乾燥碰觸帶電物體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Ｖ以下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0320755"/>
                  </a:ext>
                </a:extLst>
              </a:tr>
              <a:tr h="4841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一般環境下無碰觸帶電物體之虞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無限制 </a:t>
                      </a:r>
                      <a:r>
                        <a:rPr lang="zh-TW" alt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如</a:t>
                      </a:r>
                      <a:r>
                        <a:rPr lang="en-US" altLang="zh-TW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:</a:t>
                      </a:r>
                      <a:r>
                        <a:rPr lang="zh-TW" alt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超高壓 </a:t>
                      </a:r>
                      <a:r>
                        <a:rPr lang="en-US" altLang="zh-TW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345KV</a:t>
                      </a:r>
                      <a:r>
                        <a:rPr lang="zh-TW" alt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只要</a:t>
                      </a:r>
                      <a:r>
                        <a:rPr lang="zh-TW" altLang="en-US" sz="1600" b="1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保持安全距離</a:t>
                      </a:r>
                      <a:r>
                        <a:rPr lang="zh-TW" alt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，對人體無害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6186045"/>
                  </a:ext>
                </a:extLst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88" y="1248150"/>
            <a:ext cx="1236147" cy="92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64" y="1253354"/>
            <a:ext cx="927110" cy="92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5364088" y="225626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絕緣防護具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92" y="1253354"/>
            <a:ext cx="1509539" cy="121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897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2067694"/>
            <a:ext cx="6552728" cy="496911"/>
          </a:xfrm>
        </p:spPr>
        <p:txBody>
          <a:bodyPr>
            <a:noAutofit/>
          </a:bodyPr>
          <a:lstStyle/>
          <a:p>
            <a:r>
              <a:rPr lang="zh-TW" altLang="en-US" sz="3200" dirty="0"/>
              <a:t>作業標準程序</a:t>
            </a:r>
            <a:r>
              <a:rPr lang="en-US" altLang="zh-TW" sz="3200" dirty="0"/>
              <a:t>-</a:t>
            </a:r>
            <a:r>
              <a:rPr lang="zh-TW" altLang="en-US" sz="3200" dirty="0"/>
              <a:t>吊掛作業危害預防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043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4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吊掛作業危害預防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251520" y="444565"/>
            <a:ext cx="8727168" cy="4684201"/>
            <a:chOff x="251520" y="444565"/>
            <a:chExt cx="8727168" cy="468420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/>
            <a:srcRect l="9527"/>
            <a:stretch/>
          </p:blipFill>
          <p:spPr>
            <a:xfrm>
              <a:off x="539552" y="1166366"/>
              <a:ext cx="6721660" cy="3962400"/>
            </a:xfrm>
            <a:prstGeom prst="rect">
              <a:avLst/>
            </a:prstGeom>
          </p:spPr>
        </p:pic>
        <p:sp>
          <p:nvSpPr>
            <p:cNvPr id="5" name="直線圖說文字 2 4"/>
            <p:cNvSpPr/>
            <p:nvPr/>
          </p:nvSpPr>
          <p:spPr>
            <a:xfrm>
              <a:off x="4932040" y="446171"/>
              <a:ext cx="2505720" cy="70628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68741"/>
                <a:gd name="adj6" fmla="val -35605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直線圖說文字 2 6"/>
            <p:cNvSpPr/>
            <p:nvPr/>
          </p:nvSpPr>
          <p:spPr>
            <a:xfrm>
              <a:off x="6516216" y="2467920"/>
              <a:ext cx="2462472" cy="1023398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51190"/>
                <a:gd name="adj6" fmla="val -3799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直線圖說文字 2 7"/>
            <p:cNvSpPr/>
            <p:nvPr/>
          </p:nvSpPr>
          <p:spPr>
            <a:xfrm>
              <a:off x="6602424" y="3751638"/>
              <a:ext cx="2376264" cy="1052360"/>
            </a:xfrm>
            <a:prstGeom prst="borderCallout2">
              <a:avLst>
                <a:gd name="adj1" fmla="val 71850"/>
                <a:gd name="adj2" fmla="val -4057"/>
                <a:gd name="adj3" fmla="val 68229"/>
                <a:gd name="adj4" fmla="val -16133"/>
                <a:gd name="adj5" fmla="val -337"/>
                <a:gd name="adj6" fmla="val -4373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直線圖說文字 2 9"/>
            <p:cNvSpPr/>
            <p:nvPr/>
          </p:nvSpPr>
          <p:spPr>
            <a:xfrm flipH="1">
              <a:off x="251520" y="977923"/>
              <a:ext cx="2376264" cy="756733"/>
            </a:xfrm>
            <a:prstGeom prst="borderCallout2">
              <a:avLst>
                <a:gd name="adj1" fmla="val 25991"/>
                <a:gd name="adj2" fmla="val -5126"/>
                <a:gd name="adj3" fmla="val 25991"/>
                <a:gd name="adj4" fmla="val -21478"/>
                <a:gd name="adj5" fmla="val 188891"/>
                <a:gd name="adj6" fmla="val -4160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直線圖說文字 2 10"/>
            <p:cNvSpPr/>
            <p:nvPr/>
          </p:nvSpPr>
          <p:spPr>
            <a:xfrm rot="5400000" flipH="1" flipV="1">
              <a:off x="1187625" y="915567"/>
              <a:ext cx="864096" cy="2736302"/>
            </a:xfrm>
            <a:prstGeom prst="borderCallout2">
              <a:avLst>
                <a:gd name="adj1" fmla="val 25991"/>
                <a:gd name="adj2" fmla="val -5126"/>
                <a:gd name="adj3" fmla="val 25991"/>
                <a:gd name="adj4" fmla="val -21478"/>
                <a:gd name="adj5" fmla="val 39571"/>
                <a:gd name="adj6" fmla="val -11488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直線圖說文字 2 11"/>
            <p:cNvSpPr/>
            <p:nvPr/>
          </p:nvSpPr>
          <p:spPr>
            <a:xfrm>
              <a:off x="6300192" y="1419375"/>
              <a:ext cx="2678496" cy="712937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67524"/>
                <a:gd name="adj6" fmla="val -5033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932041" y="444565"/>
              <a:ext cx="250572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過捲揚、防滑舌片脫鉤、鋼索斷裂</a:t>
              </a:r>
            </a:p>
          </p:txBody>
        </p:sp>
        <p:sp>
          <p:nvSpPr>
            <p:cNvPr id="13" name="橢圓 12"/>
            <p:cNvSpPr/>
            <p:nvPr/>
          </p:nvSpPr>
          <p:spPr>
            <a:xfrm>
              <a:off x="3767810" y="1627763"/>
              <a:ext cx="497108" cy="485499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6300191" y="1444342"/>
              <a:ext cx="26784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吊臂斷裂、接觸電纜、吊掛過重翻覆</a:t>
              </a: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6516890" y="2475655"/>
              <a:ext cx="246179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無技術士證、溝通不良、未自動檢查、不熟悉作業</a:t>
              </a: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6602424" y="3770362"/>
              <a:ext cx="23762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外伸撐座未完全伸出、地質鬆軟、臨邊坡作業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268208" y="1006624"/>
              <a:ext cx="2359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吊舉物翻覆、飛落、或碰撞到建物</a:t>
              </a: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68208" y="1945238"/>
              <a:ext cx="2808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作業區域未管制、人員站立於吊舉物下方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30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4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吊掛作業危害預防</a:t>
            </a:r>
          </a:p>
        </p:txBody>
      </p:sp>
      <p:sp>
        <p:nvSpPr>
          <p:cNvPr id="5" name="矩形 4"/>
          <p:cNvSpPr/>
          <p:nvPr/>
        </p:nvSpPr>
        <p:spPr>
          <a:xfrm>
            <a:off x="249646" y="921077"/>
            <a:ext cx="8894354" cy="419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269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prstClr val="black"/>
                </a:solidFill>
                <a:ea typeface="微軟正黑體"/>
              </a:rPr>
              <a:t>吊掛作業危害預防措施：</a:t>
            </a:r>
          </a:p>
          <a:p>
            <a:pPr marL="628650" indent="-361950" defTabSz="914269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起重機要有檢查合格證，操作及吊掛人員要有技術士證照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（一機三證）</a:t>
            </a:r>
            <a:endPara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indent="-361950" defTabSz="914269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吊掛路線應預先規劃，選用適當的方法，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防止構件斷裂，使物體飛落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42925" indent="-276225" defTabSz="914269">
              <a:lnSpc>
                <a:spcPct val="120000"/>
              </a:lnSpc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（應考量</a:t>
            </a:r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吊掛物重心、吊具強度、吊掛點位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indent="-361950" defTabSz="914269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人員禁止進入吊舉物下方，吊掛作業區域應進行管制</a:t>
            </a:r>
            <a:endParaRPr lang="en-US" altLang="zh-TW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indent="-361950" defTabSz="914269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單條單點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吊掛，應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四條四點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吊掛為原則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，以防物體飛落</a:t>
            </a:r>
          </a:p>
          <a:p>
            <a:pPr marL="628650" indent="-361950" defTabSz="914269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不可碰觸吊物，可適當區隔危險場所，改變物體方向應拉牽引繩</a:t>
            </a:r>
          </a:p>
          <a:p>
            <a:pPr marL="628650" indent="-361950" defTabSz="914269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吊具與重物之尖銳邊緣應以橡膠隔開或變更設計，以避免吊具斷損</a:t>
            </a:r>
          </a:p>
          <a:p>
            <a:pPr marL="628650" indent="-361950" defTabSz="914269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吊掛角度大，易造成吊索脫鉤，應確保防脫舌片正常可用</a:t>
            </a:r>
          </a:p>
          <a:p>
            <a:pPr marL="628650" indent="-361950" defTabSz="914269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吊鍊不可用勾掛捆綁，並注意吊物的索固點的強度，以防止過載斷裂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indent="-361950" defTabSz="914269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吊掛過程應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避免接觸電線或帶電物體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，如有碰觸疑慮，應絕緣保護</a:t>
            </a:r>
          </a:p>
        </p:txBody>
      </p:sp>
    </p:spTree>
    <p:extLst>
      <p:ext uri="{BB962C8B-B14F-4D97-AF65-F5344CB8AC3E}">
        <p14:creationId xmlns:p14="http://schemas.microsoft.com/office/powerpoint/2010/main" val="3710671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8451BC5-F615-4F27-9F80-2089F84A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060142"/>
            <a:ext cx="6624736" cy="3167792"/>
          </a:xfrm>
        </p:spPr>
        <p:txBody>
          <a:bodyPr/>
          <a:lstStyle/>
          <a:p>
            <a:pPr marL="0" indent="0">
              <a:buNone/>
            </a:pPr>
            <a:endParaRPr kumimoji="1" lang="en-US" altLang="zh-TW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kumimoji="1" lang="zh-TW" altLang="en-US" sz="2200" dirty="0">
                <a:solidFill>
                  <a:schemeClr val="tx1"/>
                </a:solidFill>
              </a:rPr>
              <a:t>職業安全衛生法規概要</a:t>
            </a:r>
            <a:endParaRPr kumimoji="1" lang="en-US" altLang="zh-TW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200" dirty="0">
                <a:solidFill>
                  <a:schemeClr val="tx1"/>
                </a:solidFill>
              </a:rPr>
              <a:t>安衛政策宣導與危害告知</a:t>
            </a:r>
            <a:endParaRPr lang="en-US" altLang="zh-TW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kumimoji="1" lang="zh-TW" altLang="en-US" sz="2200" dirty="0">
                <a:solidFill>
                  <a:schemeClr val="tx1"/>
                </a:solidFill>
              </a:rPr>
              <a:t>安全衛生工作守則</a:t>
            </a:r>
            <a:endParaRPr kumimoji="1" lang="en-US" altLang="zh-TW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kumimoji="1" lang="zh-TW" altLang="en-US" sz="2200" dirty="0">
                <a:solidFill>
                  <a:schemeClr val="tx1"/>
                </a:solidFill>
              </a:rPr>
              <a:t>作業標準程序</a:t>
            </a:r>
            <a:r>
              <a:rPr kumimoji="1" lang="en-US" altLang="zh-TW" sz="2200" dirty="0">
                <a:solidFill>
                  <a:schemeClr val="tx1"/>
                </a:solidFill>
              </a:rPr>
              <a:t>-(</a:t>
            </a:r>
            <a:r>
              <a:rPr kumimoji="1" lang="zh-TW" altLang="en-US" sz="2200" dirty="0">
                <a:solidFill>
                  <a:schemeClr val="tx1"/>
                </a:solidFill>
              </a:rPr>
              <a:t>高架、電氣、</a:t>
            </a:r>
            <a:r>
              <a:rPr kumimoji="1" lang="zh-TW" altLang="en-US" sz="2200">
                <a:solidFill>
                  <a:schemeClr val="tx1"/>
                </a:solidFill>
              </a:rPr>
              <a:t>吊掛</a:t>
            </a:r>
            <a:r>
              <a:rPr kumimoji="1" lang="en-US" altLang="zh-TW" sz="2200">
                <a:solidFill>
                  <a:schemeClr val="tx1"/>
                </a:solidFill>
              </a:rPr>
              <a:t>)</a:t>
            </a:r>
            <a:endParaRPr kumimoji="1" lang="en-US" altLang="zh-TW" sz="2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kumimoji="1" lang="zh-TW" altLang="en-US" sz="2200" dirty="0">
                <a:solidFill>
                  <a:schemeClr val="tx1"/>
                </a:solidFill>
              </a:rPr>
              <a:t>緊急事故應變處理、消防及急救常識與演練</a:t>
            </a:r>
            <a:endParaRPr kumimoji="1"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3CAC1EC-5CDE-4C26-8C6E-72D5191EB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Agenda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3403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2067694"/>
            <a:ext cx="6264696" cy="496911"/>
          </a:xfrm>
        </p:spPr>
        <p:txBody>
          <a:bodyPr>
            <a:noAutofit/>
          </a:bodyPr>
          <a:lstStyle/>
          <a:p>
            <a:r>
              <a:rPr lang="zh-TW" altLang="en-US" sz="2400" dirty="0"/>
              <a:t>緊急事故應變處理、消防及急救常識與演練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462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6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302400"/>
            <a:ext cx="7646784" cy="496911"/>
          </a:xfrm>
        </p:spPr>
        <p:txBody>
          <a:bodyPr>
            <a:noAutofit/>
          </a:bodyPr>
          <a:lstStyle/>
          <a:p>
            <a:r>
              <a:rPr lang="zh-TW" altLang="en-US" dirty="0"/>
              <a:t>緊急事故應變處理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406121" y="910830"/>
            <a:ext cx="5718762" cy="527718"/>
            <a:chOff x="406121" y="910830"/>
            <a:chExt cx="5718762" cy="52771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2"/>
            <a:srcRect l="7700" t="12920" r="84601" b="83524"/>
            <a:stretch/>
          </p:blipFill>
          <p:spPr>
            <a:xfrm>
              <a:off x="406121" y="910830"/>
              <a:ext cx="637487" cy="521580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1015792" y="976883"/>
              <a:ext cx="5109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>
                  <a:solidFill>
                    <a:srgbClr val="1B56C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若發生職業災害，當下應如何處理財正確</a:t>
              </a:r>
              <a:r>
                <a:rPr lang="zh-TW" altLang="en-US" sz="2400" b="1" dirty="0">
                  <a:solidFill>
                    <a:srgbClr val="1B56C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？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78305" y="1553466"/>
            <a:ext cx="2053259" cy="585580"/>
            <a:chOff x="378305" y="1553466"/>
            <a:chExt cx="2053259" cy="585580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2"/>
            <a:srcRect l="7700" t="38722" r="84601" b="57326"/>
            <a:stretch/>
          </p:blipFill>
          <p:spPr>
            <a:xfrm>
              <a:off x="378305" y="1553466"/>
              <a:ext cx="637487" cy="579534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1015792" y="167738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>
                  <a:solidFill>
                    <a:srgbClr val="1B56C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正確做法</a:t>
              </a:r>
            </a:p>
          </p:txBody>
        </p:sp>
      </p:grpSp>
      <p:sp>
        <p:nvSpPr>
          <p:cNvPr id="71" name="Inhaltsplatzhalter 4"/>
          <p:cNvSpPr txBox="1"/>
          <p:nvPr/>
        </p:nvSpPr>
        <p:spPr>
          <a:xfrm>
            <a:off x="4023711" y="1707654"/>
            <a:ext cx="568725" cy="307777"/>
          </a:xfrm>
          <a:prstGeom prst="rect">
            <a:avLst/>
          </a:prstGeom>
        </p:spPr>
        <p:txBody>
          <a:bodyPr wrap="square" lIns="0" tIns="0" rIns="0" bIns="0" anchor="ctr">
            <a:normAutofit fontScale="62500" lnSpcReduction="20000"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ource Han Sans TC"/>
                <a:cs typeface="Arial" panose="020B0604020202020204" pitchFamily="34" charset="0"/>
                <a:sym typeface="字魂59号-创粗黑" panose="00000500000000000000" pitchFamily="2" charset="-122"/>
              </a:rPr>
              <a:t>STEP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ource Han Sans TC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ource Han Sans TC"/>
                <a:cs typeface="Arial" panose="020B0604020202020204" pitchFamily="34" charset="0"/>
                <a:sym typeface="字魂59号-创粗黑" panose="00000500000000000000" pitchFamily="2" charset="-122"/>
              </a:rPr>
              <a:t>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5" name="AutoShape 51"/>
          <p:cNvSpPr>
            <a:spLocks noChangeArrowheads="1"/>
          </p:cNvSpPr>
          <p:nvPr/>
        </p:nvSpPr>
        <p:spPr bwMode="gray">
          <a:xfrm rot="5400000">
            <a:off x="4149852" y="1509603"/>
            <a:ext cx="461065" cy="1047142"/>
          </a:xfrm>
          <a:prstGeom prst="homePlate">
            <a:avLst>
              <a:gd name="adj" fmla="val 30351"/>
            </a:avLst>
          </a:prstGeom>
          <a:gradFill rotWithShape="1">
            <a:gsLst>
              <a:gs pos="0">
                <a:srgbClr val="A40000"/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l"/>
          </a:scene3d>
          <a:sp3d extrusionH="608000" prstMaterial="legacyMatte">
            <a:bevelT w="13500" h="13500" prst="angle"/>
            <a:bevelB w="13500" h="13500" prst="angle"/>
            <a:extrusionClr>
              <a:schemeClr val="accent2">
                <a:lumMod val="60000"/>
                <a:lumOff val="40000"/>
              </a:schemeClr>
            </a:extrusionClr>
            <a:contourClr>
              <a:srgbClr val="5F5F5F"/>
            </a:contourClr>
          </a:sp3d>
        </p:spPr>
        <p:txBody>
          <a:bodyPr wrap="none" lIns="90000" tIns="90000" rIns="72000" bIns="90000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100" name="Text Box 56"/>
          <p:cNvSpPr txBox="1">
            <a:spLocks noChangeArrowheads="1"/>
          </p:cNvSpPr>
          <p:nvPr/>
        </p:nvSpPr>
        <p:spPr bwMode="gray">
          <a:xfrm>
            <a:off x="3920358" y="1767155"/>
            <a:ext cx="933023" cy="4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90000" rIns="72000" bIns="90000"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TW" sz="2000" b="1" dirty="0">
                <a:solidFill>
                  <a:schemeClr val="bg1"/>
                </a:solidFill>
                <a:ea typeface="新細明體" panose="02020500000000000000" pitchFamily="18" charset="-120"/>
                <a:cs typeface="Arial" panose="020B0604020202020204" pitchFamily="34" charset="0"/>
              </a:rPr>
              <a:t>Step 1</a:t>
            </a:r>
            <a:endParaRPr lang="en-GB" altLang="zh-TW" sz="2000" b="1" dirty="0">
              <a:solidFill>
                <a:schemeClr val="bg1"/>
              </a:solidFill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96" name="AutoShape 52"/>
          <p:cNvSpPr>
            <a:spLocks noChangeArrowheads="1"/>
          </p:cNvSpPr>
          <p:nvPr/>
        </p:nvSpPr>
        <p:spPr bwMode="gray">
          <a:xfrm rot="5400000">
            <a:off x="4149386" y="2050181"/>
            <a:ext cx="461997" cy="1047142"/>
          </a:xfrm>
          <a:prstGeom prst="chevron">
            <a:avLst>
              <a:gd name="adj" fmla="val 30307"/>
            </a:avLst>
          </a:prstGeom>
          <a:gradFill rotWithShape="1">
            <a:gsLst>
              <a:gs pos="0">
                <a:srgbClr val="FF9F9F"/>
              </a:gs>
              <a:gs pos="100000">
                <a:srgbClr val="B000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l"/>
          </a:scene3d>
          <a:sp3d extrusionH="608000" prstMaterial="legacyMatte">
            <a:bevelT w="13500" h="13500" prst="angle"/>
            <a:bevelB w="13500" h="13500" prst="angle"/>
            <a:extrusionClr>
              <a:srgbClr val="FF5757"/>
            </a:extrusionClr>
            <a:contourClr>
              <a:srgbClr val="5F5F5F"/>
            </a:contourClr>
          </a:sp3d>
        </p:spPr>
        <p:txBody>
          <a:bodyPr wrap="none" lIns="90000" tIns="90000" rIns="72000" bIns="90000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101" name="Text Box 57"/>
          <p:cNvSpPr txBox="1">
            <a:spLocks noChangeArrowheads="1"/>
          </p:cNvSpPr>
          <p:nvPr/>
        </p:nvSpPr>
        <p:spPr bwMode="gray">
          <a:xfrm>
            <a:off x="3920357" y="2306697"/>
            <a:ext cx="933023" cy="4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90000" rIns="72000" bIns="90000">
            <a:spAutoFit/>
          </a:bodyPr>
          <a:lstStyle>
            <a:defPPr>
              <a:defRPr lang="zh-TW"/>
            </a:defPPr>
            <a:lvl1pPr defTabSz="801688">
              <a:spcBef>
                <a:spcPct val="20000"/>
              </a:spcBef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defRPr>
            </a:lvl1pPr>
            <a:lvl2pPr marL="742950" indent="-285750" defTabSz="801688">
              <a:defRPr>
                <a:latin typeface="Arial" panose="020B0604020202020204" pitchFamily="34" charset="0"/>
              </a:defRPr>
            </a:lvl2pPr>
            <a:lvl3pPr marL="1143000" indent="-228600" defTabSz="801688">
              <a:defRPr>
                <a:latin typeface="Arial" panose="020B0604020202020204" pitchFamily="34" charset="0"/>
              </a:defRPr>
            </a:lvl3pPr>
            <a:lvl4pPr marL="1600200" indent="-228600" defTabSz="801688">
              <a:defRPr>
                <a:latin typeface="Arial" panose="020B0604020202020204" pitchFamily="34" charset="0"/>
              </a:defRPr>
            </a:lvl4pPr>
            <a:lvl5pPr marL="2057400" indent="-228600" defTabSz="801688">
              <a:defRPr>
                <a:latin typeface="Arial" panose="020B0604020202020204" pitchFamily="34" charset="0"/>
              </a:defRPr>
            </a:lvl5pPr>
            <a:lvl6pPr marL="25146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zh-TW" dirty="0"/>
              <a:t>Step 2</a:t>
            </a:r>
            <a:endParaRPr lang="en-GB" altLang="zh-TW" dirty="0"/>
          </a:p>
        </p:txBody>
      </p:sp>
      <p:sp>
        <p:nvSpPr>
          <p:cNvPr id="97" name="AutoShape 53"/>
          <p:cNvSpPr>
            <a:spLocks noChangeArrowheads="1"/>
          </p:cNvSpPr>
          <p:nvPr/>
        </p:nvSpPr>
        <p:spPr bwMode="gray">
          <a:xfrm rot="5400000">
            <a:off x="4149385" y="2590756"/>
            <a:ext cx="461999" cy="1047142"/>
          </a:xfrm>
          <a:prstGeom prst="chevron">
            <a:avLst>
              <a:gd name="adj" fmla="val 30307"/>
            </a:avLst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l"/>
          </a:scene3d>
          <a:sp3d extrusionH="608000" prstMaterial="legacyMatte">
            <a:bevelT w="13500" h="13500" prst="angle"/>
            <a:bevelB w="13500" h="13500" prst="angle"/>
            <a:extrusionClr>
              <a:schemeClr val="accent6">
                <a:lumMod val="60000"/>
                <a:lumOff val="40000"/>
              </a:schemeClr>
            </a:extrusionClr>
            <a:contourClr>
              <a:srgbClr val="5F5F5F"/>
            </a:contourClr>
          </a:sp3d>
        </p:spPr>
        <p:txBody>
          <a:bodyPr wrap="none" lIns="90000" tIns="90000" rIns="72000" bIns="90000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102" name="Text Box 58"/>
          <p:cNvSpPr txBox="1">
            <a:spLocks noChangeArrowheads="1"/>
          </p:cNvSpPr>
          <p:nvPr/>
        </p:nvSpPr>
        <p:spPr bwMode="gray">
          <a:xfrm>
            <a:off x="3920358" y="2847275"/>
            <a:ext cx="933023" cy="4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90000" rIns="72000" bIns="90000">
            <a:spAutoFit/>
          </a:bodyPr>
          <a:lstStyle>
            <a:defPPr>
              <a:defRPr lang="zh-TW"/>
            </a:defPPr>
            <a:lvl1pPr defTabSz="801688">
              <a:spcBef>
                <a:spcPct val="20000"/>
              </a:spcBef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defRPr>
            </a:lvl1pPr>
            <a:lvl2pPr marL="742950" indent="-285750" defTabSz="801688">
              <a:defRPr>
                <a:latin typeface="Arial" panose="020B0604020202020204" pitchFamily="34" charset="0"/>
              </a:defRPr>
            </a:lvl2pPr>
            <a:lvl3pPr marL="1143000" indent="-228600" defTabSz="801688">
              <a:defRPr>
                <a:latin typeface="Arial" panose="020B0604020202020204" pitchFamily="34" charset="0"/>
              </a:defRPr>
            </a:lvl3pPr>
            <a:lvl4pPr marL="1600200" indent="-228600" defTabSz="801688">
              <a:defRPr>
                <a:latin typeface="Arial" panose="020B0604020202020204" pitchFamily="34" charset="0"/>
              </a:defRPr>
            </a:lvl4pPr>
            <a:lvl5pPr marL="2057400" indent="-228600" defTabSz="801688">
              <a:defRPr>
                <a:latin typeface="Arial" panose="020B0604020202020204" pitchFamily="34" charset="0"/>
              </a:defRPr>
            </a:lvl5pPr>
            <a:lvl6pPr marL="25146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zh-TW" dirty="0"/>
              <a:t>Step 3</a:t>
            </a:r>
            <a:endParaRPr lang="en-GB" altLang="zh-TW" dirty="0"/>
          </a:p>
        </p:txBody>
      </p:sp>
      <p:sp>
        <p:nvSpPr>
          <p:cNvPr id="98" name="AutoShape 54"/>
          <p:cNvSpPr>
            <a:spLocks noChangeArrowheads="1"/>
          </p:cNvSpPr>
          <p:nvPr/>
        </p:nvSpPr>
        <p:spPr bwMode="gray">
          <a:xfrm rot="5400000">
            <a:off x="4149852" y="3129265"/>
            <a:ext cx="461065" cy="1047142"/>
          </a:xfrm>
          <a:prstGeom prst="chevron">
            <a:avLst>
              <a:gd name="adj" fmla="val 30245"/>
            </a:avLst>
          </a:prstGeom>
          <a:gradFill rotWithShape="1">
            <a:gsLst>
              <a:gs pos="0">
                <a:srgbClr val="FFFF75"/>
              </a:gs>
              <a:gs pos="100000">
                <a:srgbClr val="D6D1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l"/>
          </a:scene3d>
          <a:sp3d extrusionH="608000" prstMaterial="legacyMatte">
            <a:bevelT w="13500" h="13500" prst="angle"/>
            <a:bevelB w="13500" h="13500" prst="angle"/>
            <a:extrusionClr>
              <a:srgbClr val="FFFF66"/>
            </a:extrusionClr>
            <a:contourClr>
              <a:srgbClr val="B2B2B2"/>
            </a:contourClr>
          </a:sp3d>
        </p:spPr>
        <p:txBody>
          <a:bodyPr wrap="none" lIns="90000" tIns="90000" rIns="72000" bIns="90000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103" name="Text Box 59"/>
          <p:cNvSpPr txBox="1">
            <a:spLocks noChangeArrowheads="1"/>
          </p:cNvSpPr>
          <p:nvPr/>
        </p:nvSpPr>
        <p:spPr bwMode="gray">
          <a:xfrm>
            <a:off x="3920358" y="3386817"/>
            <a:ext cx="933023" cy="4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90000" rIns="72000" bIns="90000">
            <a:spAutoFit/>
          </a:bodyPr>
          <a:lstStyle>
            <a:defPPr>
              <a:defRPr lang="zh-TW"/>
            </a:defPPr>
            <a:lvl1pPr defTabSz="801688">
              <a:spcBef>
                <a:spcPct val="20000"/>
              </a:spcBef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defRPr>
            </a:lvl1pPr>
            <a:lvl2pPr marL="742950" indent="-285750" defTabSz="801688">
              <a:defRPr>
                <a:latin typeface="Arial" panose="020B0604020202020204" pitchFamily="34" charset="0"/>
              </a:defRPr>
            </a:lvl2pPr>
            <a:lvl3pPr marL="1143000" indent="-228600" defTabSz="801688">
              <a:defRPr>
                <a:latin typeface="Arial" panose="020B0604020202020204" pitchFamily="34" charset="0"/>
              </a:defRPr>
            </a:lvl3pPr>
            <a:lvl4pPr marL="1600200" indent="-228600" defTabSz="801688">
              <a:defRPr>
                <a:latin typeface="Arial" panose="020B0604020202020204" pitchFamily="34" charset="0"/>
              </a:defRPr>
            </a:lvl4pPr>
            <a:lvl5pPr marL="2057400" indent="-228600" defTabSz="801688">
              <a:defRPr>
                <a:latin typeface="Arial" panose="020B0604020202020204" pitchFamily="34" charset="0"/>
              </a:defRPr>
            </a:lvl5pPr>
            <a:lvl6pPr marL="25146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zh-TW" dirty="0"/>
              <a:t>Step 4</a:t>
            </a:r>
            <a:endParaRPr lang="en-GB" altLang="zh-TW" dirty="0"/>
          </a:p>
        </p:txBody>
      </p:sp>
      <p:sp>
        <p:nvSpPr>
          <p:cNvPr id="99" name="AutoShape 55"/>
          <p:cNvSpPr>
            <a:spLocks noChangeArrowheads="1"/>
          </p:cNvSpPr>
          <p:nvPr/>
        </p:nvSpPr>
        <p:spPr bwMode="gray">
          <a:xfrm rot="5400000">
            <a:off x="4149852" y="3625817"/>
            <a:ext cx="461065" cy="1047142"/>
          </a:xfrm>
          <a:prstGeom prst="chevron">
            <a:avLst>
              <a:gd name="adj" fmla="val 30245"/>
            </a:avLst>
          </a:prstGeom>
          <a:gradFill rotWithShape="1">
            <a:gsLst>
              <a:gs pos="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l"/>
          </a:scene3d>
          <a:sp3d extrusionH="608000" prstMaterial="legacyMatte">
            <a:bevelT w="13500" h="13500" prst="angle"/>
            <a:bevelB w="13500" h="13500" prst="angle"/>
            <a:extrusionClr>
              <a:schemeClr val="accent5">
                <a:lumMod val="60000"/>
                <a:lumOff val="40000"/>
              </a:schemeClr>
            </a:extrusionClr>
            <a:contourClr>
              <a:srgbClr val="B2B2B2"/>
            </a:contourClr>
          </a:sp3d>
        </p:spPr>
        <p:txBody>
          <a:bodyPr wrap="none" lIns="90000" tIns="90000" rIns="72000" bIns="90000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104" name="Text Box 60"/>
          <p:cNvSpPr txBox="1">
            <a:spLocks noChangeArrowheads="1"/>
          </p:cNvSpPr>
          <p:nvPr/>
        </p:nvSpPr>
        <p:spPr bwMode="gray">
          <a:xfrm>
            <a:off x="3920358" y="3883369"/>
            <a:ext cx="933023" cy="4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90000" rIns="72000" bIns="90000">
            <a:spAutoFit/>
          </a:bodyPr>
          <a:lstStyle>
            <a:defPPr>
              <a:defRPr lang="zh-TW"/>
            </a:defPPr>
            <a:lvl1pPr defTabSz="801688">
              <a:spcBef>
                <a:spcPct val="20000"/>
              </a:spcBef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defRPr>
            </a:lvl1pPr>
            <a:lvl2pPr marL="742950" indent="-285750" defTabSz="801688">
              <a:defRPr>
                <a:latin typeface="Arial" panose="020B0604020202020204" pitchFamily="34" charset="0"/>
              </a:defRPr>
            </a:lvl2pPr>
            <a:lvl3pPr marL="1143000" indent="-228600" defTabSz="801688">
              <a:defRPr>
                <a:latin typeface="Arial" panose="020B0604020202020204" pitchFamily="34" charset="0"/>
              </a:defRPr>
            </a:lvl3pPr>
            <a:lvl4pPr marL="1600200" indent="-228600" defTabSz="801688">
              <a:defRPr>
                <a:latin typeface="Arial" panose="020B0604020202020204" pitchFamily="34" charset="0"/>
              </a:defRPr>
            </a:lvl4pPr>
            <a:lvl5pPr marL="2057400" indent="-228600" defTabSz="801688">
              <a:defRPr>
                <a:latin typeface="Arial" panose="020B0604020202020204" pitchFamily="34" charset="0"/>
              </a:defRPr>
            </a:lvl5pPr>
            <a:lvl6pPr marL="25146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zh-TW" dirty="0"/>
              <a:t>Step 5</a:t>
            </a:r>
            <a:endParaRPr lang="en-GB" altLang="zh-TW" dirty="0"/>
          </a:p>
        </p:txBody>
      </p:sp>
      <p:sp>
        <p:nvSpPr>
          <p:cNvPr id="105" name="AutoShape 61"/>
          <p:cNvSpPr>
            <a:spLocks noChangeArrowheads="1"/>
          </p:cNvSpPr>
          <p:nvPr/>
        </p:nvSpPr>
        <p:spPr bwMode="gray">
          <a:xfrm rot="5400000">
            <a:off x="4149853" y="4192391"/>
            <a:ext cx="461063" cy="1047142"/>
          </a:xfrm>
          <a:prstGeom prst="chevron">
            <a:avLst>
              <a:gd name="adj" fmla="val 30245"/>
            </a:avLst>
          </a:prstGeom>
          <a:gradFill rotWithShape="1">
            <a:gsLst>
              <a:gs pos="0">
                <a:schemeClr val="accent3"/>
              </a:gs>
              <a:gs pos="100000">
                <a:schemeClr val="accent3">
                  <a:lumMod val="50000"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Right"/>
            <a:lightRig rig="legacyFlat3" dir="l"/>
          </a:scene3d>
          <a:sp3d extrusionH="608000" prstMaterial="legacyMatte">
            <a:bevelT w="13500" h="13500" prst="angle"/>
            <a:bevelB w="13500" h="13500" prst="angle"/>
            <a:extrusionClr>
              <a:schemeClr val="accent3">
                <a:lumMod val="60000"/>
                <a:lumOff val="40000"/>
              </a:schemeClr>
            </a:extrusionClr>
            <a:contourClr>
              <a:srgbClr val="D8D8D8"/>
            </a:contourClr>
          </a:sp3d>
        </p:spPr>
        <p:txBody>
          <a:bodyPr wrap="none" lIns="90000" tIns="90000" rIns="72000" bIns="90000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106" name="Text Box 62"/>
          <p:cNvSpPr txBox="1">
            <a:spLocks noChangeArrowheads="1"/>
          </p:cNvSpPr>
          <p:nvPr/>
        </p:nvSpPr>
        <p:spPr bwMode="gray">
          <a:xfrm>
            <a:off x="3920357" y="4449941"/>
            <a:ext cx="933023" cy="4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90000" rIns="72000" bIns="90000">
            <a:spAutoFit/>
          </a:bodyPr>
          <a:lstStyle>
            <a:defPPr>
              <a:defRPr lang="zh-TW"/>
            </a:defPPr>
            <a:lvl1pPr defTabSz="801688">
              <a:spcBef>
                <a:spcPct val="20000"/>
              </a:spcBef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defRPr>
            </a:lvl1pPr>
            <a:lvl2pPr marL="742950" indent="-285750" defTabSz="801688">
              <a:defRPr>
                <a:latin typeface="Arial" panose="020B0604020202020204" pitchFamily="34" charset="0"/>
              </a:defRPr>
            </a:lvl2pPr>
            <a:lvl3pPr marL="1143000" indent="-228600" defTabSz="801688">
              <a:defRPr>
                <a:latin typeface="Arial" panose="020B0604020202020204" pitchFamily="34" charset="0"/>
              </a:defRPr>
            </a:lvl3pPr>
            <a:lvl4pPr marL="1600200" indent="-228600" defTabSz="801688">
              <a:defRPr>
                <a:latin typeface="Arial" panose="020B0604020202020204" pitchFamily="34" charset="0"/>
              </a:defRPr>
            </a:lvl4pPr>
            <a:lvl5pPr marL="2057400" indent="-228600" defTabSz="801688">
              <a:defRPr>
                <a:latin typeface="Arial" panose="020B0604020202020204" pitchFamily="34" charset="0"/>
              </a:defRPr>
            </a:lvl5pPr>
            <a:lvl6pPr marL="25146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algn="ctr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zh-TW" dirty="0"/>
              <a:t>Step 6</a:t>
            </a:r>
            <a:endParaRPr lang="en-GB" altLang="zh-TW" dirty="0"/>
          </a:p>
        </p:txBody>
      </p:sp>
      <p:sp>
        <p:nvSpPr>
          <p:cNvPr id="112" name="文字方塊 111"/>
          <p:cNvSpPr txBox="1"/>
          <p:nvPr/>
        </p:nvSpPr>
        <p:spPr>
          <a:xfrm>
            <a:off x="5145737" y="1707654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停止作業，保持原狀</a:t>
            </a:r>
          </a:p>
        </p:txBody>
      </p:sp>
      <p:sp>
        <p:nvSpPr>
          <p:cNvPr id="133" name="文字方塊 132"/>
          <p:cNvSpPr txBox="1"/>
          <p:nvPr/>
        </p:nvSpPr>
        <p:spPr>
          <a:xfrm>
            <a:off x="1012056" y="2278121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確認身分、傷勢並送醫</a:t>
            </a:r>
          </a:p>
        </p:txBody>
      </p:sp>
      <p:sp>
        <p:nvSpPr>
          <p:cNvPr id="134" name="文字方塊 133"/>
          <p:cNvSpPr txBox="1"/>
          <p:nvPr/>
        </p:nvSpPr>
        <p:spPr>
          <a:xfrm>
            <a:off x="5145737" y="2675696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重大職災：８小時通報勞檢處</a:t>
            </a:r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非重大：通報各單位及主管</a:t>
            </a:r>
          </a:p>
        </p:txBody>
      </p:sp>
      <p:sp>
        <p:nvSpPr>
          <p:cNvPr id="135" name="文字方塊 134"/>
          <p:cNvSpPr txBox="1"/>
          <p:nvPr/>
        </p:nvSpPr>
        <p:spPr>
          <a:xfrm>
            <a:off x="755576" y="3367200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關懷傷者，提供各項補償</a:t>
            </a:r>
          </a:p>
        </p:txBody>
      </p:sp>
      <p:sp>
        <p:nvSpPr>
          <p:cNvPr id="136" name="文字方塊 135"/>
          <p:cNvSpPr txBox="1"/>
          <p:nvPr/>
        </p:nvSpPr>
        <p:spPr>
          <a:xfrm>
            <a:off x="5145737" y="3816722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分析事件成因、討論如何改善</a:t>
            </a:r>
          </a:p>
        </p:txBody>
      </p:sp>
      <p:sp>
        <p:nvSpPr>
          <p:cNvPr id="137" name="文字方塊 136"/>
          <p:cNvSpPr txBox="1"/>
          <p:nvPr/>
        </p:nvSpPr>
        <p:spPr>
          <a:xfrm>
            <a:off x="755576" y="4379094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傷者康復，進行復工評估</a:t>
            </a:r>
          </a:p>
        </p:txBody>
      </p:sp>
    </p:spTree>
    <p:extLst>
      <p:ext uri="{BB962C8B-B14F-4D97-AF65-F5344CB8AC3E}">
        <p14:creationId xmlns:p14="http://schemas.microsoft.com/office/powerpoint/2010/main" val="3863740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302400"/>
            <a:ext cx="7646784" cy="496911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消防及急救常識</a:t>
            </a:r>
          </a:p>
        </p:txBody>
      </p:sp>
      <p:sp>
        <p:nvSpPr>
          <p:cNvPr id="14" name="矩形 13"/>
          <p:cNvSpPr/>
          <p:nvPr/>
        </p:nvSpPr>
        <p:spPr>
          <a:xfrm>
            <a:off x="251520" y="908327"/>
            <a:ext cx="6480720" cy="2114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  <a:spcBef>
                <a:spcPct val="0"/>
              </a:spcBef>
            </a:pPr>
            <a:r>
              <a:rPr lang="zh-TW" altLang="en-US" sz="2100" b="1" dirty="0">
                <a:solidFill>
                  <a:prstClr val="black"/>
                </a:solidFill>
                <a:latin typeface="Calibri"/>
                <a:ea typeface="微軟正黑體"/>
              </a:rPr>
              <a:t>使用滅火器注意事項</a:t>
            </a:r>
            <a:endParaRPr lang="en-US" altLang="zh-TW" sz="2100" b="1" dirty="0">
              <a:solidFill>
                <a:prstClr val="black"/>
              </a:solidFill>
              <a:latin typeface="Calibri"/>
              <a:ea typeface="微軟正黑體"/>
            </a:endParaRPr>
          </a:p>
          <a:p>
            <a:pPr defTabSz="685800">
              <a:lnSpc>
                <a:spcPct val="120000"/>
              </a:lnSpc>
              <a:spcBef>
                <a:spcPct val="0"/>
              </a:spcBef>
            </a:pPr>
            <a:r>
              <a:rPr lang="en-US" altLang="zh-TW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(1).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選對適用的滅火器</a:t>
            </a:r>
            <a:endParaRPr lang="en-US" altLang="zh-TW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685800">
              <a:lnSpc>
                <a:spcPct val="120000"/>
              </a:lnSpc>
              <a:spcBef>
                <a:spcPct val="0"/>
              </a:spcBef>
            </a:pPr>
            <a:r>
              <a:rPr lang="en-US" altLang="zh-TW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(2).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站在上風處，勿向人放射</a:t>
            </a:r>
            <a:br>
              <a:rPr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(3).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近射距離內，靠近燃燒實體放射</a:t>
            </a:r>
            <a:br>
              <a:rPr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(4).</a:t>
            </a:r>
            <a:r>
              <a:rPr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藥劑暫停放射加壓氣體亦會徐徐消失，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放射後即無法保存</a:t>
            </a:r>
            <a:endParaRPr lang="zh-TW" altLang="en-US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defTabSz="685800">
              <a:lnSpc>
                <a:spcPct val="120000"/>
              </a:lnSpc>
              <a:spcBef>
                <a:spcPct val="0"/>
              </a:spcBef>
            </a:pPr>
            <a:r>
              <a:rPr lang="en-US" altLang="zh-TW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(5).</a:t>
            </a:r>
            <a:r>
              <a:rPr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滅火後，仍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需用水澆濕</a:t>
            </a:r>
            <a:r>
              <a:rPr lang="zh-TW" altLang="en-US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，以防再燃</a:t>
            </a:r>
          </a:p>
        </p:txBody>
      </p:sp>
      <p:pic>
        <p:nvPicPr>
          <p:cNvPr id="25" name="Picture 4" descr="ãæ»ç«å¨ ä¸é¢¨è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19" y="3121312"/>
            <a:ext cx="2556756" cy="191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ãæ»ç«å¨ ä¸é¢¨è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66" y="3121312"/>
            <a:ext cx="2874947" cy="191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表格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91913"/>
              </p:ext>
            </p:extLst>
          </p:nvPr>
        </p:nvGraphicFramePr>
        <p:xfrm>
          <a:off x="5328085" y="704275"/>
          <a:ext cx="3492388" cy="1489433"/>
        </p:xfrm>
        <a:graphic>
          <a:graphicData uri="http://schemas.openxmlformats.org/drawingml/2006/table">
            <a:tbl>
              <a:tblPr/>
              <a:tblGrid>
                <a:gridCol w="624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07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火災名稱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適用滅火器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普通火災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泡沫、乾粉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油類火災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泡沫、二氧化碳、乾粉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</a:t>
                      </a:r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電氣火災</a:t>
                      </a:r>
                      <a:endParaRPr lang="zh-TW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二氧化碳、乾粉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</a:t>
                      </a:r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金屬火災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乾粉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65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10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2067694"/>
            <a:ext cx="5106888" cy="496911"/>
          </a:xfrm>
        </p:spPr>
        <p:txBody>
          <a:bodyPr>
            <a:noAutofit/>
          </a:bodyPr>
          <a:lstStyle/>
          <a:p>
            <a:r>
              <a:rPr lang="zh-TW" altLang="en-US" sz="3200" dirty="0"/>
              <a:t>職業安全衛生法規概要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0919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職業安全衛生法規概要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9CB277-FBC1-4B9B-AC54-290E904FE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C8EE876-375E-4052-9404-AFD003EFD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064"/>
            <a:ext cx="9102117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25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4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0" y="302400"/>
            <a:ext cx="7646784" cy="496911"/>
          </a:xfrm>
        </p:spPr>
        <p:txBody>
          <a:bodyPr>
            <a:noAutofit/>
          </a:bodyPr>
          <a:lstStyle/>
          <a:p>
            <a:r>
              <a:rPr lang="zh-TW" altLang="en-US" dirty="0"/>
              <a:t>職業安全衛生法規概要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9460AE0-DC11-4EA0-B757-8405DE8D3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6" y="894220"/>
            <a:ext cx="9071634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02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2067694"/>
            <a:ext cx="5106888" cy="496911"/>
          </a:xfrm>
        </p:spPr>
        <p:txBody>
          <a:bodyPr>
            <a:noAutofit/>
          </a:bodyPr>
          <a:lstStyle/>
          <a:p>
            <a:r>
              <a:rPr lang="zh-TW" altLang="en-US" sz="3200" dirty="0"/>
              <a:t>安衛政策宣導與危害告知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49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4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安衛政策宣導與危害告知</a:t>
            </a:r>
          </a:p>
        </p:txBody>
      </p:sp>
      <p:sp>
        <p:nvSpPr>
          <p:cNvPr id="2" name="矩形 1"/>
          <p:cNvSpPr/>
          <p:nvPr/>
        </p:nvSpPr>
        <p:spPr>
          <a:xfrm>
            <a:off x="363503" y="942350"/>
            <a:ext cx="8528977" cy="402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4925" lvl="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+mj-ea"/>
              <a:buAutoNum type="ea1ChtPlain"/>
            </a:pPr>
            <a:r>
              <a:rPr lang="zh-TW" altLang="zh-TW" sz="16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的：制定本公司職業安全衛生政策，強調「以人為本、安全第一」的理念，在追求營運績效的過程中，積極落實照顧員工、承攬商及利害關係者，建立安全無慮的工作場所，共同降低職場安全衛生風險，達到企業永續發展之目標</a:t>
            </a:r>
            <a:r>
              <a:rPr lang="zh-TW" altLang="zh-TW" sz="16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  <a:p>
            <a:pPr marL="342900" marR="34925" lvl="0" indent="-3429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+mj-ea"/>
              <a:buAutoNum type="ea1ChtPlain"/>
            </a:pPr>
            <a:r>
              <a:rPr lang="zh-TW" altLang="zh-TW" sz="16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適用範圍：適用於本公司所有工作場所，與進出工作場所之工作者及承攬（供應）廠商。</a:t>
            </a:r>
            <a:endParaRPr lang="zh-TW" altLang="zh-TW" sz="16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marR="34925" lvl="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+mj-ea"/>
              <a:buAutoNum type="ea1ChtPlain"/>
            </a:pPr>
            <a:r>
              <a:rPr lang="zh-TW" altLang="zh-TW" sz="16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為能有效控制工作場所的各項作業活動所產生之危害風險，建構及提昇職場安全文化、落實員工及承攬（供應）廠商自主管理原則，以降低職業安全衛生衝擊為目標，我們承諾：</a:t>
            </a:r>
            <a:endParaRPr lang="zh-TW" altLang="zh-TW" sz="16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04863" marR="36195" lvl="1" indent="-26670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l"/>
            </a:pPr>
            <a:r>
              <a:rPr lang="zh-TW" altLang="zh-TW" sz="16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建構安全：提供安全且健康之友善職場，預防職業傷害及促進健康。</a:t>
            </a:r>
          </a:p>
          <a:p>
            <a:pPr marL="804863" marR="36195" lvl="1" indent="-26670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l"/>
            </a:pPr>
            <a:r>
              <a:rPr lang="zh-TW" altLang="zh-TW" sz="16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恪遵法規：遵守職業安全衛生相關法規及符合客戶要求，並定期檢視合規性。</a:t>
            </a:r>
          </a:p>
          <a:p>
            <a:pPr marL="804863" marR="36195" lvl="1" indent="-26670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l"/>
            </a:pPr>
            <a:r>
              <a:rPr lang="zh-TW" altLang="zh-TW" sz="16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管控風險：鑑別工作場所可能之危害風險，並以消除危害、降低風險為要務。</a:t>
            </a:r>
          </a:p>
          <a:p>
            <a:pPr marL="804863" marR="36195" lvl="1" indent="-26670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l"/>
            </a:pPr>
            <a:r>
              <a:rPr lang="zh-TW" altLang="zh-TW" sz="16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確立目標：依據風險等級，建立目標行動方案，提供所需資源，確保目標達成。</a:t>
            </a:r>
          </a:p>
          <a:p>
            <a:pPr marL="804863" marR="36195" lvl="1" indent="-26670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l"/>
            </a:pPr>
            <a:r>
              <a:rPr lang="zh-TW" altLang="zh-TW" sz="16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自主參與：建立溝通管道，強化全員自主參與的認知，善盡個人安全衛生責任。</a:t>
            </a:r>
            <a:endParaRPr lang="en-US" altLang="zh-TW" sz="16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4863" marR="36195" lvl="1" indent="-26670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l"/>
            </a:pPr>
            <a:r>
              <a:rPr lang="zh-TW" altLang="zh-TW" sz="16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持續改善：透過</a:t>
            </a:r>
            <a:r>
              <a:rPr lang="en-US" altLang="zh-TW" sz="16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PDCA</a:t>
            </a:r>
            <a:r>
              <a:rPr lang="zh-TW" altLang="zh-TW" sz="16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管理循環，建立量化績效指標及目標，並定期追蹤成果</a:t>
            </a:r>
            <a:r>
              <a:rPr lang="zh-TW" altLang="zh-TW" sz="160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6599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4" name="標題 34">
            <a:extLst>
              <a:ext uri="{FF2B5EF4-FFF2-40B4-BE49-F238E27FC236}">
                <a16:creationId xmlns:a16="http://schemas.microsoft.com/office/drawing/2014/main" id="{D1C8AD8B-7A3F-4425-997C-C7FB844C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安衛政策宣導與危害告知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293300" y="1082614"/>
          <a:ext cx="8599180" cy="374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836">
                  <a:extLst>
                    <a:ext uri="{9D8B030D-6E8A-4147-A177-3AD203B41FA5}">
                      <a16:colId xmlns:a16="http://schemas.microsoft.com/office/drawing/2014/main" val="206506725"/>
                    </a:ext>
                  </a:extLst>
                </a:gridCol>
                <a:gridCol w="1719836">
                  <a:extLst>
                    <a:ext uri="{9D8B030D-6E8A-4147-A177-3AD203B41FA5}">
                      <a16:colId xmlns:a16="http://schemas.microsoft.com/office/drawing/2014/main" val="3953788466"/>
                    </a:ext>
                  </a:extLst>
                </a:gridCol>
                <a:gridCol w="1719836">
                  <a:extLst>
                    <a:ext uri="{9D8B030D-6E8A-4147-A177-3AD203B41FA5}">
                      <a16:colId xmlns:a16="http://schemas.microsoft.com/office/drawing/2014/main" val="2723071545"/>
                    </a:ext>
                  </a:extLst>
                </a:gridCol>
                <a:gridCol w="1719836">
                  <a:extLst>
                    <a:ext uri="{9D8B030D-6E8A-4147-A177-3AD203B41FA5}">
                      <a16:colId xmlns:a16="http://schemas.microsoft.com/office/drawing/2014/main" val="1533797069"/>
                    </a:ext>
                  </a:extLst>
                </a:gridCol>
                <a:gridCol w="1719836">
                  <a:extLst>
                    <a:ext uri="{9D8B030D-6E8A-4147-A177-3AD203B41FA5}">
                      <a16:colId xmlns:a16="http://schemas.microsoft.com/office/drawing/2014/main" val="1176659013"/>
                    </a:ext>
                  </a:extLst>
                </a:gridCol>
              </a:tblGrid>
              <a:tr h="144000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66045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墜落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滾落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感電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物體飛落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倒塌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崩塌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跌倒、滑倒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904811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418129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被夾、被捲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衝撞、被撞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火災、爆炸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不當動作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穿刺傷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5577667"/>
                  </a:ext>
                </a:extLst>
              </a:tr>
            </a:tbl>
          </a:graphicData>
        </a:graphic>
      </p:graphicFrame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/>
          <a:srcRect l="40319" t="64615" r="37841" b="7924"/>
          <a:stretch/>
        </p:blipFill>
        <p:spPr>
          <a:xfrm>
            <a:off x="4124838" y="3109714"/>
            <a:ext cx="936104" cy="12241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299" y="1141739"/>
            <a:ext cx="1085182" cy="1311771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4"/>
          <a:srcRect l="9083" t="52817" r="48671" b="4936"/>
          <a:stretch/>
        </p:blipFill>
        <p:spPr>
          <a:xfrm>
            <a:off x="7431224" y="1113548"/>
            <a:ext cx="1368152" cy="1368152"/>
          </a:xfrm>
          <a:prstGeom prst="rect">
            <a:avLst/>
          </a:prstGeom>
        </p:spPr>
      </p:pic>
      <p:pic>
        <p:nvPicPr>
          <p:cNvPr id="1026" name="Picture 2" descr="類似於警告- 105740 |的免費插畫illustA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3" t="56250" r="5874" b="3727"/>
          <a:stretch/>
        </p:blipFill>
        <p:spPr bwMode="auto">
          <a:xfrm>
            <a:off x="496119" y="3034680"/>
            <a:ext cx="129614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6"/>
          <a:srcRect l="46851" t="2769" b="39837"/>
          <a:stretch/>
        </p:blipFill>
        <p:spPr>
          <a:xfrm>
            <a:off x="572716" y="1131590"/>
            <a:ext cx="1224136" cy="132192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7"/>
          <a:srcRect l="74075" t="40006" r="4662" b="31644"/>
          <a:stretch/>
        </p:blipFill>
        <p:spPr>
          <a:xfrm>
            <a:off x="5680567" y="3034680"/>
            <a:ext cx="1296144" cy="1296144"/>
          </a:xfrm>
          <a:prstGeom prst="rect">
            <a:avLst/>
          </a:prstGeom>
        </p:spPr>
      </p:pic>
      <p:pic>
        <p:nvPicPr>
          <p:cNvPr id="1030" name="Picture 6" descr="労災イラスト／無料イラスト/フリー素材なら「イラストAC」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936" y="3034680"/>
            <a:ext cx="118792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5736" y="1131590"/>
            <a:ext cx="1360481" cy="13219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2157" y="1146700"/>
            <a:ext cx="1032964" cy="13068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1"/>
          <a:srcRect l="20042" t="6514" r="14756" b="9859"/>
          <a:stretch/>
        </p:blipFill>
        <p:spPr>
          <a:xfrm>
            <a:off x="7393515" y="3034680"/>
            <a:ext cx="132062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75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712" y="2067694"/>
            <a:ext cx="5106888" cy="496911"/>
          </a:xfrm>
        </p:spPr>
        <p:txBody>
          <a:bodyPr>
            <a:noAutofit/>
          </a:bodyPr>
          <a:lstStyle/>
          <a:p>
            <a:r>
              <a:rPr lang="zh-TW" altLang="en-US" sz="3200" dirty="0"/>
              <a:t>安全衛生工作守則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7CB92-8C46-4495-8A33-27034DC988D5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170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0d332bf-9f9d-4ea9-921c-44ac397f0f28">QDA5VYNVST5P-699183751-231</_dlc_DocId>
    <_dlc_DocIdUrl xmlns="90d332bf-9f9d-4ea9-921c-44ac397f0f28">
      <Url>https://idtsps.idtech.com.tw/_layouts/15/DocIdRedir.aspx?ID=QDA5VYNVST5P-699183751-231</Url>
      <Description>QDA5VYNVST5P-699183751-231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6FCEAFE53BB2004383AF7BBFE89DA2E7" ma:contentTypeVersion="3" ma:contentTypeDescription="建立新的文件。" ma:contentTypeScope="" ma:versionID="6be179f9366d77e92f835348557c59cf">
  <xsd:schema xmlns:xsd="http://www.w3.org/2001/XMLSchema" xmlns:xs="http://www.w3.org/2001/XMLSchema" xmlns:p="http://schemas.microsoft.com/office/2006/metadata/properties" xmlns:ns2="90d332bf-9f9d-4ea9-921c-44ac397f0f28" targetNamespace="http://schemas.microsoft.com/office/2006/metadata/properties" ma:root="true" ma:fieldsID="55b9e0cf02b56fc237281f818453024d" ns2:_="">
    <xsd:import namespace="90d332bf-9f9d-4ea9-921c-44ac397f0f2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332bf-9f9d-4ea9-921c-44ac397f0f2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文件識別碼值" ma:description="指派給此項目的文件識別碼值。" ma:internalName="_dlc_DocId" ma:readOnly="true">
      <xsd:simpleType>
        <xsd:restriction base="dms:Text"/>
      </xsd:simpleType>
    </xsd:element>
    <xsd:element name="_dlc_DocIdUrl" ma:index="9" nillable="true" ma:displayName="文件識別碼" ma:description="此文件的永久性連結。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持續性識別碼" ma:description="新增時保留識別碼。" ma:hidden="true" ma:internalName="_dlc_DocIdPersistId" ma:readOnly="true">
      <xsd:simpleType>
        <xsd:restriction base="dms:Boolean"/>
      </xsd:simpleType>
    </xsd:element>
    <xsd:element name="SharedWithUsers" ma:index="11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CD34FB-FAE0-400F-9F5D-290F9024E12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5004ECE-C3DC-4B15-8167-178995A66C19}">
  <ds:schemaRefs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90d332bf-9f9d-4ea9-921c-44ac397f0f2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BCC25B-C021-40FA-AFB3-A2D0C7FF711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E6E86BE-A6BC-454C-BE08-76ABCC87BE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d332bf-9f9d-4ea9-921c-44ac397f0f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17120</TotalTime>
  <Words>1428</Words>
  <Application>Microsoft Office PowerPoint</Application>
  <PresentationFormat>如螢幕大小 (16:9)</PresentationFormat>
  <Paragraphs>155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0" baseType="lpstr">
      <vt:lpstr>微軟正黑體</vt:lpstr>
      <vt:lpstr>標楷體</vt:lpstr>
      <vt:lpstr>Arial</vt:lpstr>
      <vt:lpstr>Calibri</vt:lpstr>
      <vt:lpstr>Times New Roman</vt:lpstr>
      <vt:lpstr>Wingdings</vt:lpstr>
      <vt:lpstr>Office 佈景主題</vt:lpstr>
      <vt:lpstr>2025年安全衛生教育訓練</vt:lpstr>
      <vt:lpstr>Agenda</vt:lpstr>
      <vt:lpstr>職業安全衛生法規概要</vt:lpstr>
      <vt:lpstr>職業安全衛生法規概要</vt:lpstr>
      <vt:lpstr>職業安全衛生法規概要</vt:lpstr>
      <vt:lpstr>安衛政策宣導與危害告知</vt:lpstr>
      <vt:lpstr>安衛政策宣導與危害告知</vt:lpstr>
      <vt:lpstr>安衛政策宣導與危害告知</vt:lpstr>
      <vt:lpstr>安全衛生工作守則</vt:lpstr>
      <vt:lpstr>安全衛生工作守則</vt:lpstr>
      <vt:lpstr>作業標準程序-高架作業</vt:lpstr>
      <vt:lpstr>墜落/滾落危害預防-屋頂作業</vt:lpstr>
      <vt:lpstr>墜落/滾落危害預防</vt:lpstr>
      <vt:lpstr>作業標準程序-電氣作業危害預防</vt:lpstr>
      <vt:lpstr>電氣作業危害預防-不安全電氣設施</vt:lpstr>
      <vt:lpstr>電氣作業危害預防</vt:lpstr>
      <vt:lpstr>作業標準程序-吊掛作業危害預防</vt:lpstr>
      <vt:lpstr>吊掛作業危害預防</vt:lpstr>
      <vt:lpstr>吊掛作業危害預防</vt:lpstr>
      <vt:lpstr>緊急事故應變處理、消防及急救常識與演練</vt:lpstr>
      <vt:lpstr>緊急事故應變處理</vt:lpstr>
      <vt:lpstr>消防及急救常識</vt:lpstr>
      <vt:lpstr>PowerPoint 簡報</vt:lpstr>
    </vt:vector>
  </TitlesOfParts>
  <Company>Hitron Technologies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</dc:title>
  <dc:creator>eric</dc:creator>
  <cp:lastModifiedBy>蔡易軒(Marco Tsai)</cp:lastModifiedBy>
  <cp:revision>309</cp:revision>
  <dcterms:created xsi:type="dcterms:W3CDTF">2012-10-31T23:46:59Z</dcterms:created>
  <dcterms:modified xsi:type="dcterms:W3CDTF">2025-05-23T03:39:52Z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0x0101006FCEAFE53BB2004383AF7BBFE89DA2E7</vt:lpwstr>
  </property>
  <property fmtid="{D5CDD505-2E9C-101B-9397-08002B2CF9AE}" pid="3" name="_dlc_DocIdItemGuid">
    <vt:lpwstr>37eb0b3b-fd35-4ae3-b5e4-f9a4539af8cc</vt:lpwstr>
  </property>
</Properties>
</file>