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media/image15.jpg" ContentType="image/png"/>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5" r:id="rId4"/>
    <p:sldMasterId id="2147483827" r:id="rId5"/>
    <p:sldMasterId id="2147484052" r:id="rId6"/>
    <p:sldMasterId id="2147484067" r:id="rId7"/>
    <p:sldMasterId id="2147484082" r:id="rId8"/>
  </p:sldMasterIdLst>
  <p:notesMasterIdLst>
    <p:notesMasterId r:id="rId42"/>
  </p:notesMasterIdLst>
  <p:handoutMasterIdLst>
    <p:handoutMasterId r:id="rId43"/>
  </p:handoutMasterIdLst>
  <p:sldIdLst>
    <p:sldId id="762" r:id="rId9"/>
    <p:sldId id="622" r:id="rId10"/>
    <p:sldId id="782" r:id="rId11"/>
    <p:sldId id="646" r:id="rId12"/>
    <p:sldId id="761" r:id="rId13"/>
    <p:sldId id="734" r:id="rId14"/>
    <p:sldId id="760" r:id="rId15"/>
    <p:sldId id="783" r:id="rId16"/>
    <p:sldId id="627" r:id="rId17"/>
    <p:sldId id="629" r:id="rId18"/>
    <p:sldId id="698" r:id="rId19"/>
    <p:sldId id="650" r:id="rId20"/>
    <p:sldId id="737" r:id="rId21"/>
    <p:sldId id="763" r:id="rId22"/>
    <p:sldId id="772" r:id="rId23"/>
    <p:sldId id="773" r:id="rId24"/>
    <p:sldId id="774" r:id="rId25"/>
    <p:sldId id="775" r:id="rId26"/>
    <p:sldId id="776" r:id="rId27"/>
    <p:sldId id="747" r:id="rId28"/>
    <p:sldId id="777" r:id="rId29"/>
    <p:sldId id="778" r:id="rId30"/>
    <p:sldId id="750" r:id="rId31"/>
    <p:sldId id="751" r:id="rId32"/>
    <p:sldId id="779" r:id="rId33"/>
    <p:sldId id="753" r:id="rId34"/>
    <p:sldId id="780" r:id="rId35"/>
    <p:sldId id="781" r:id="rId36"/>
    <p:sldId id="759" r:id="rId37"/>
    <p:sldId id="725" r:id="rId38"/>
    <p:sldId id="726" r:id="rId39"/>
    <p:sldId id="728" r:id="rId40"/>
    <p:sldId id="672" r:id="rId41"/>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p:defaultTextStyle>
  <p:extLst>
    <p:ext uri="{521415D9-36F7-43E2-AB2F-B90AF26B5E84}">
      <p14:sectionLst xmlns:p14="http://schemas.microsoft.com/office/powerpoint/2010/main">
        <p14:section name="預設章節" id="{1E867319-982C-4658-A76B-7F1D042D8427}">
          <p14:sldIdLst>
            <p14:sldId id="762"/>
            <p14:sldId id="622"/>
            <p14:sldId id="782"/>
            <p14:sldId id="646"/>
            <p14:sldId id="761"/>
            <p14:sldId id="734"/>
            <p14:sldId id="760"/>
            <p14:sldId id="783"/>
            <p14:sldId id="627"/>
            <p14:sldId id="629"/>
            <p14:sldId id="698"/>
            <p14:sldId id="650"/>
            <p14:sldId id="737"/>
            <p14:sldId id="763"/>
            <p14:sldId id="772"/>
            <p14:sldId id="773"/>
            <p14:sldId id="774"/>
            <p14:sldId id="775"/>
            <p14:sldId id="776"/>
            <p14:sldId id="747"/>
            <p14:sldId id="777"/>
            <p14:sldId id="778"/>
            <p14:sldId id="750"/>
            <p14:sldId id="751"/>
            <p14:sldId id="779"/>
            <p14:sldId id="753"/>
            <p14:sldId id="780"/>
            <p14:sldId id="781"/>
            <p14:sldId id="759"/>
            <p14:sldId id="725"/>
            <p14:sldId id="726"/>
            <p14:sldId id="728"/>
            <p14:sldId id="672"/>
          </p14:sldIdLst>
        </p14:section>
      </p14:sectionLst>
    </p:ext>
    <p:ext uri="{EFAFB233-063F-42B5-8137-9DF3F51BA10A}">
      <p15:sldGuideLst xmlns="" xmlns:p15="http://schemas.microsoft.com/office/powerpoint/2012/main">
        <p15:guide id="1" orient="horz" pos="2160">
          <p15:clr>
            <a:srgbClr val="A4A3A4"/>
          </p15:clr>
        </p15:guide>
        <p15:guide id="2" pos="5012">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2702C6"/>
    <a:srgbClr val="0032C8"/>
    <a:srgbClr val="DC3232"/>
    <a:srgbClr val="72A929"/>
    <a:srgbClr val="3764C9"/>
    <a:srgbClr val="3FBFD9"/>
    <a:srgbClr val="3366CC"/>
    <a:srgbClr val="386294"/>
    <a:srgbClr val="508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0" autoAdjust="0"/>
    <p:restoredTop sz="93075" autoAdjust="0"/>
  </p:normalViewPr>
  <p:slideViewPr>
    <p:cSldViewPr>
      <p:cViewPr varScale="1">
        <p:scale>
          <a:sx n="88" d="100"/>
          <a:sy n="88" d="100"/>
        </p:scale>
        <p:origin x="-1147" y="-72"/>
      </p:cViewPr>
      <p:guideLst>
        <p:guide orient="horz" pos="2160"/>
        <p:guide pos="5012"/>
      </p:guideLst>
    </p:cSldViewPr>
  </p:slideViewPr>
  <p:outlineViewPr>
    <p:cViewPr>
      <p:scale>
        <a:sx n="33" d="100"/>
        <a:sy n="33" d="100"/>
      </p:scale>
      <p:origin x="34" y="4742"/>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77" d="100"/>
          <a:sy n="77" d="100"/>
        </p:scale>
        <p:origin x="228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4148297334392831"/>
          <c:y val="3.0975533145251154E-2"/>
          <c:w val="0.66024023694285916"/>
          <c:h val="0.87848171297472155"/>
        </c:manualLayout>
      </c:layout>
      <c:bar3DChart>
        <c:barDir val="col"/>
        <c:grouping val="stacked"/>
        <c:varyColors val="0"/>
        <c:ser>
          <c:idx val="0"/>
          <c:order val="0"/>
          <c:tx>
            <c:strRef>
              <c:f>工作表1!$A$2</c:f>
              <c:strCache>
                <c:ptCount val="1"/>
                <c:pt idx="0">
                  <c:v>電信暨寬頻</c:v>
                </c:pt>
              </c:strCache>
            </c:strRef>
          </c:tx>
          <c:invertIfNegative val="0"/>
          <c:dLbls>
            <c:spPr>
              <a:noFill/>
              <a:ln>
                <a:noFill/>
              </a:ln>
              <a:effectLst/>
            </c:spPr>
            <c:txPr>
              <a:bodyPr/>
              <a:lstStyle/>
              <a:p>
                <a:pPr>
                  <a:defRPr sz="1200">
                    <a:solidFill>
                      <a:schemeClr val="bg1"/>
                    </a:solidFill>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工作表1!$B$1:$D$1</c:f>
              <c:strCache>
                <c:ptCount val="3"/>
                <c:pt idx="0">
                  <c:v>2017Y(千元)</c:v>
                </c:pt>
                <c:pt idx="1">
                  <c:v>2018Y(千元)</c:v>
                </c:pt>
                <c:pt idx="2">
                  <c:v>2019Y3Q及2019Y預估(千元)</c:v>
                </c:pt>
              </c:strCache>
            </c:strRef>
          </c:cat>
          <c:val>
            <c:numRef>
              <c:f>工作表1!$B$2:$D$2</c:f>
              <c:numCache>
                <c:formatCode>_-"$"* #,##0_-;\-"$"* #,##0_-;_-"$"* "-"??_-;_-@_-</c:formatCode>
                <c:ptCount val="3"/>
                <c:pt idx="0">
                  <c:v>527606</c:v>
                </c:pt>
                <c:pt idx="1">
                  <c:v>640604</c:v>
                </c:pt>
                <c:pt idx="2">
                  <c:v>357454</c:v>
                </c:pt>
              </c:numCache>
            </c:numRef>
          </c:val>
          <c:extLst xmlns:c16r2="http://schemas.microsoft.com/office/drawing/2015/06/chart">
            <c:ext xmlns:c16="http://schemas.microsoft.com/office/drawing/2014/chart" uri="{C3380CC4-5D6E-409C-BE32-E72D297353CC}">
              <c16:uniqueId val="{00000000-093C-4DD1-9A2B-9B81C5EE7FED}"/>
            </c:ext>
          </c:extLst>
        </c:ser>
        <c:ser>
          <c:idx val="1"/>
          <c:order val="1"/>
          <c:tx>
            <c:strRef>
              <c:f>工作表1!$A$3</c:f>
              <c:strCache>
                <c:ptCount val="1"/>
                <c:pt idx="0">
                  <c:v>行動網路</c:v>
                </c:pt>
              </c:strCache>
            </c:strRef>
          </c:tx>
          <c:spPr>
            <a:solidFill>
              <a:srgbClr val="386294"/>
            </a:solidFill>
          </c:spPr>
          <c:invertIfNegative val="0"/>
          <c:dLbls>
            <c:spPr>
              <a:noFill/>
              <a:ln>
                <a:noFill/>
              </a:ln>
              <a:effectLst/>
            </c:spPr>
            <c:txPr>
              <a:bodyPr/>
              <a:lstStyle/>
              <a:p>
                <a:pPr>
                  <a:defRPr sz="1200">
                    <a:solidFill>
                      <a:schemeClr val="bg1"/>
                    </a:solidFill>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工作表1!$B$1:$D$1</c:f>
              <c:strCache>
                <c:ptCount val="3"/>
                <c:pt idx="0">
                  <c:v>2017Y(千元)</c:v>
                </c:pt>
                <c:pt idx="1">
                  <c:v>2018Y(千元)</c:v>
                </c:pt>
                <c:pt idx="2">
                  <c:v>2019Y3Q及2019Y預估(千元)</c:v>
                </c:pt>
              </c:strCache>
            </c:strRef>
          </c:cat>
          <c:val>
            <c:numRef>
              <c:f>工作表1!$B$3:$D$3</c:f>
              <c:numCache>
                <c:formatCode>_-"$"* #,##0_-;\-"$"* #,##0_-;_-"$"* "-"??_-;_-@_-</c:formatCode>
                <c:ptCount val="3"/>
                <c:pt idx="0">
                  <c:v>458286</c:v>
                </c:pt>
                <c:pt idx="1">
                  <c:v>411797</c:v>
                </c:pt>
                <c:pt idx="2">
                  <c:v>509431</c:v>
                </c:pt>
              </c:numCache>
            </c:numRef>
          </c:val>
          <c:extLst xmlns:c16r2="http://schemas.microsoft.com/office/drawing/2015/06/chart">
            <c:ext xmlns:c16="http://schemas.microsoft.com/office/drawing/2014/chart" uri="{C3380CC4-5D6E-409C-BE32-E72D297353CC}">
              <c16:uniqueId val="{00000001-093C-4DD1-9A2B-9B81C5EE7FED}"/>
            </c:ext>
          </c:extLst>
        </c:ser>
        <c:ser>
          <c:idx val="2"/>
          <c:order val="2"/>
          <c:tx>
            <c:strRef>
              <c:f>工作表1!$A$4</c:f>
              <c:strCache>
                <c:ptCount val="1"/>
                <c:pt idx="0">
                  <c:v>數位媒體</c:v>
                </c:pt>
              </c:strCache>
            </c:strRef>
          </c:tx>
          <c:spPr>
            <a:solidFill>
              <a:srgbClr val="3FBFD9"/>
            </a:solidFill>
          </c:spPr>
          <c:invertIfNegative val="0"/>
          <c:dLbls>
            <c:spPr>
              <a:noFill/>
              <a:ln>
                <a:noFill/>
              </a:ln>
              <a:effectLst/>
            </c:spPr>
            <c:txPr>
              <a:bodyPr/>
              <a:lstStyle/>
              <a:p>
                <a:pPr>
                  <a:defRPr sz="1200">
                    <a:solidFill>
                      <a:schemeClr val="bg1"/>
                    </a:solidFill>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工作表1!$B$1:$D$1</c:f>
              <c:strCache>
                <c:ptCount val="3"/>
                <c:pt idx="0">
                  <c:v>2017Y(千元)</c:v>
                </c:pt>
                <c:pt idx="1">
                  <c:v>2018Y(千元)</c:v>
                </c:pt>
                <c:pt idx="2">
                  <c:v>2019Y3Q及2019Y預估(千元)</c:v>
                </c:pt>
              </c:strCache>
            </c:strRef>
          </c:cat>
          <c:val>
            <c:numRef>
              <c:f>工作表1!$B$4:$D$4</c:f>
              <c:numCache>
                <c:formatCode>_-"$"* #,##0_-;\-"$"* #,##0_-;_-"$"* "-"??_-;_-@_-</c:formatCode>
                <c:ptCount val="3"/>
                <c:pt idx="0">
                  <c:v>557845</c:v>
                </c:pt>
                <c:pt idx="1">
                  <c:v>375227</c:v>
                </c:pt>
                <c:pt idx="2">
                  <c:v>260981</c:v>
                </c:pt>
              </c:numCache>
            </c:numRef>
          </c:val>
          <c:extLst xmlns:c16r2="http://schemas.microsoft.com/office/drawing/2015/06/chart">
            <c:ext xmlns:c16="http://schemas.microsoft.com/office/drawing/2014/chart" uri="{C3380CC4-5D6E-409C-BE32-E72D297353CC}">
              <c16:uniqueId val="{00000002-093C-4DD1-9A2B-9B81C5EE7FED}"/>
            </c:ext>
          </c:extLst>
        </c:ser>
        <c:ser>
          <c:idx val="3"/>
          <c:order val="3"/>
          <c:tx>
            <c:strRef>
              <c:f>工作表1!$A$5</c:f>
              <c:strCache>
                <c:ptCount val="1"/>
                <c:pt idx="0">
                  <c:v>雲端資訊</c:v>
                </c:pt>
              </c:strCache>
            </c:strRef>
          </c:tx>
          <c:spPr>
            <a:solidFill>
              <a:srgbClr val="DC3232"/>
            </a:solidFill>
            <a:ln w="12700">
              <a:solidFill>
                <a:schemeClr val="bg1"/>
              </a:solidFill>
            </a:ln>
          </c:spPr>
          <c:invertIfNegative val="0"/>
          <c:dLbls>
            <c:spPr>
              <a:noFill/>
              <a:ln>
                <a:noFill/>
              </a:ln>
              <a:effectLst/>
            </c:spPr>
            <c:txPr>
              <a:bodyPr/>
              <a:lstStyle/>
              <a:p>
                <a:pPr>
                  <a:defRPr sz="1200">
                    <a:solidFill>
                      <a:schemeClr val="bg1"/>
                    </a:solidFill>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工作表1!$B$1:$D$1</c:f>
              <c:strCache>
                <c:ptCount val="3"/>
                <c:pt idx="0">
                  <c:v>2017Y(千元)</c:v>
                </c:pt>
                <c:pt idx="1">
                  <c:v>2018Y(千元)</c:v>
                </c:pt>
                <c:pt idx="2">
                  <c:v>2019Y3Q及2019Y預估(千元)</c:v>
                </c:pt>
              </c:strCache>
            </c:strRef>
          </c:cat>
          <c:val>
            <c:numRef>
              <c:f>工作表1!$B$5:$D$5</c:f>
              <c:numCache>
                <c:formatCode>_-"$"* #,##0_-;\-"$"* #,##0_-;_-"$"* "-"??_-;_-@_-</c:formatCode>
                <c:ptCount val="3"/>
                <c:pt idx="0">
                  <c:v>109779</c:v>
                </c:pt>
                <c:pt idx="1">
                  <c:v>141903</c:v>
                </c:pt>
                <c:pt idx="2">
                  <c:v>167963</c:v>
                </c:pt>
              </c:numCache>
            </c:numRef>
          </c:val>
          <c:extLst xmlns:c16r2="http://schemas.microsoft.com/office/drawing/2015/06/chart">
            <c:ext xmlns:c16="http://schemas.microsoft.com/office/drawing/2014/chart" uri="{C3380CC4-5D6E-409C-BE32-E72D297353CC}">
              <c16:uniqueId val="{00000003-093C-4DD1-9A2B-9B81C5EE7FED}"/>
            </c:ext>
          </c:extLst>
        </c:ser>
        <c:ser>
          <c:idx val="4"/>
          <c:order val="4"/>
          <c:tx>
            <c:strRef>
              <c:f>工作表1!$A$6</c:f>
              <c:strCache>
                <c:ptCount val="1"/>
                <c:pt idx="0">
                  <c:v>地理資訊</c:v>
                </c:pt>
              </c:strCache>
            </c:strRef>
          </c:tx>
          <c:spPr>
            <a:solidFill>
              <a:srgbClr val="72A929"/>
            </a:solidFill>
            <a:ln w="12700">
              <a:solidFill>
                <a:schemeClr val="bg1"/>
              </a:solidFill>
            </a:ln>
          </c:spPr>
          <c:invertIfNegative val="0"/>
          <c:dLbls>
            <c:spPr>
              <a:noFill/>
              <a:ln>
                <a:noFill/>
              </a:ln>
              <a:effectLst/>
            </c:spPr>
            <c:txPr>
              <a:bodyPr/>
              <a:lstStyle/>
              <a:p>
                <a:pPr>
                  <a:defRPr sz="1200">
                    <a:solidFill>
                      <a:schemeClr val="bg1"/>
                    </a:solidFill>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工作表1!$B$1:$D$1</c:f>
              <c:strCache>
                <c:ptCount val="3"/>
                <c:pt idx="0">
                  <c:v>2017Y(千元)</c:v>
                </c:pt>
                <c:pt idx="1">
                  <c:v>2018Y(千元)</c:v>
                </c:pt>
                <c:pt idx="2">
                  <c:v>2019Y3Q及2019Y預估(千元)</c:v>
                </c:pt>
              </c:strCache>
            </c:strRef>
          </c:cat>
          <c:val>
            <c:numRef>
              <c:f>工作表1!$B$6:$D$6</c:f>
              <c:numCache>
                <c:formatCode>_-"$"* #,##0_-;\-"$"* #,##0_-;_-"$"* "-"??_-;_-@_-</c:formatCode>
                <c:ptCount val="3"/>
                <c:pt idx="0">
                  <c:v>142040</c:v>
                </c:pt>
                <c:pt idx="1">
                  <c:v>157739</c:v>
                </c:pt>
                <c:pt idx="2">
                  <c:v>91603</c:v>
                </c:pt>
              </c:numCache>
            </c:numRef>
          </c:val>
          <c:extLst xmlns:c16r2="http://schemas.microsoft.com/office/drawing/2015/06/chart">
            <c:ext xmlns:c16="http://schemas.microsoft.com/office/drawing/2014/chart" uri="{C3380CC4-5D6E-409C-BE32-E72D297353CC}">
              <c16:uniqueId val="{00000004-093C-4DD1-9A2B-9B81C5EE7FED}"/>
            </c:ext>
          </c:extLst>
        </c:ser>
        <c:dLbls>
          <c:showLegendKey val="0"/>
          <c:showVal val="1"/>
          <c:showCatName val="0"/>
          <c:showSerName val="0"/>
          <c:showPercent val="0"/>
          <c:showBubbleSize val="0"/>
        </c:dLbls>
        <c:gapWidth val="55"/>
        <c:gapDepth val="55"/>
        <c:shape val="box"/>
        <c:axId val="49729024"/>
        <c:axId val="54679168"/>
        <c:axId val="0"/>
      </c:bar3DChart>
      <c:catAx>
        <c:axId val="49729024"/>
        <c:scaling>
          <c:orientation val="minMax"/>
        </c:scaling>
        <c:delete val="0"/>
        <c:axPos val="b"/>
        <c:numFmt formatCode="General" sourceLinked="0"/>
        <c:majorTickMark val="none"/>
        <c:minorTickMark val="none"/>
        <c:tickLblPos val="nextTo"/>
        <c:txPr>
          <a:bodyPr/>
          <a:lstStyle/>
          <a:p>
            <a:pPr>
              <a:defRPr sz="900"/>
            </a:pPr>
            <a:endParaRPr lang="zh-TW"/>
          </a:p>
        </c:txPr>
        <c:crossAx val="54679168"/>
        <c:crosses val="autoZero"/>
        <c:auto val="1"/>
        <c:lblAlgn val="ctr"/>
        <c:lblOffset val="100"/>
        <c:noMultiLvlLbl val="0"/>
      </c:catAx>
      <c:valAx>
        <c:axId val="54679168"/>
        <c:scaling>
          <c:orientation val="minMax"/>
        </c:scaling>
        <c:delete val="0"/>
        <c:axPos val="l"/>
        <c:majorGridlines/>
        <c:numFmt formatCode="_-&quot;$&quot;* #,##0_-;\-&quot;$&quot;* #,##0_-;_-&quot;$&quot;* &quot;-&quot;??_-;_-@_-" sourceLinked="1"/>
        <c:majorTickMark val="none"/>
        <c:minorTickMark val="none"/>
        <c:tickLblPos val="nextTo"/>
        <c:crossAx val="49729024"/>
        <c:crosses val="autoZero"/>
        <c:crossBetween val="between"/>
      </c:valAx>
    </c:plotArea>
    <c:legend>
      <c:legendPos val="r"/>
      <c:layout>
        <c:manualLayout>
          <c:xMode val="edge"/>
          <c:yMode val="edge"/>
          <c:x val="0.81789208746411446"/>
          <c:y val="0.3497500774262573"/>
          <c:w val="0.14743771247700607"/>
          <c:h val="0.49543232731776776"/>
        </c:manualLayout>
      </c:layout>
      <c:overlay val="0"/>
    </c:legend>
    <c:plotVisOnly val="1"/>
    <c:dispBlanksAs val="gap"/>
    <c:showDLblsOverMax val="0"/>
  </c:chart>
  <c:txPr>
    <a:bodyPr/>
    <a:lstStyle/>
    <a:p>
      <a:pPr>
        <a:defRPr sz="14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3886633678878985E-2"/>
          <c:y val="5.668027626560012E-2"/>
          <c:w val="0.96770429059018204"/>
          <c:h val="0.94331980027634099"/>
        </c:manualLayout>
      </c:layout>
      <c:lineChart>
        <c:grouping val="standard"/>
        <c:varyColors val="0"/>
        <c:dLbls>
          <c:dLblPos val="ctr"/>
          <c:showLegendKey val="0"/>
          <c:showVal val="1"/>
          <c:showCatName val="0"/>
          <c:showSerName val="0"/>
          <c:showPercent val="0"/>
          <c:showBubbleSize val="0"/>
        </c:dLbls>
        <c:marker val="1"/>
        <c:smooth val="0"/>
        <c:axId val="49831424"/>
        <c:axId val="54681600"/>
      </c:lineChart>
      <c:catAx>
        <c:axId val="49831424"/>
        <c:scaling>
          <c:orientation val="minMax"/>
        </c:scaling>
        <c:delete val="1"/>
        <c:axPos val="b"/>
        <c:majorTickMark val="none"/>
        <c:minorTickMark val="none"/>
        <c:tickLblPos val="nextTo"/>
        <c:crossAx val="54681600"/>
        <c:crosses val="autoZero"/>
        <c:auto val="1"/>
        <c:lblAlgn val="ctr"/>
        <c:lblOffset val="100"/>
        <c:noMultiLvlLbl val="0"/>
      </c:catAx>
      <c:valAx>
        <c:axId val="54681600"/>
        <c:scaling>
          <c:orientation val="minMax"/>
        </c:scaling>
        <c:delete val="1"/>
        <c:axPos val="l"/>
        <c:numFmt formatCode="_-&quot;$&quot;* #,##0_-;\-&quot;$&quot;* #,##0_-;_-&quot;$&quot;* &quot;-&quot;??_-;_-@_-" sourceLinked="1"/>
        <c:majorTickMark val="none"/>
        <c:minorTickMark val="none"/>
        <c:tickLblPos val="nextTo"/>
        <c:crossAx val="49831424"/>
        <c:crosses val="autoZero"/>
        <c:crossBetween val="between"/>
      </c:valAx>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ln>
      </c:spPr>
    </c:plotArea>
    <c:plotVisOnly val="1"/>
    <c:dispBlanksAs val="gap"/>
    <c:showDLblsOverMax val="0"/>
  </c:chart>
  <c:txPr>
    <a:bodyPr/>
    <a:lstStyle/>
    <a:p>
      <a:pPr>
        <a:defRPr sz="1800"/>
      </a:pPr>
      <a:endParaRPr lang="zh-TW"/>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60FAAB-D2A2-4294-9D08-D43111DB93E8}" type="doc">
      <dgm:prSet loTypeId="urn:microsoft.com/office/officeart/2005/8/layout/pyramid1" loCatId="pyramid" qsTypeId="urn:microsoft.com/office/officeart/2005/8/quickstyle/simple1" qsCatId="simple" csTypeId="urn:microsoft.com/office/officeart/2005/8/colors/colorful2" csCatId="colorful" phldr="1"/>
      <dgm:spPr/>
    </dgm:pt>
    <dgm:pt modelId="{4ADBA70A-8CB8-4999-B5D3-23F09D7CF857}">
      <dgm:prSet phldrT="[文字]" custT="1"/>
      <dgm:spPr/>
      <dgm:t>
        <a:bodyPr/>
        <a:lstStyle/>
        <a:p>
          <a:r>
            <a:rPr lang="zh-TW" altLang="en-US" sz="1600" b="1" dirty="0" smtClean="0">
              <a:solidFill>
                <a:schemeClr val="accent1">
                  <a:lumMod val="50000"/>
                </a:schemeClr>
              </a:solidFill>
            </a:rPr>
            <a:t>主要客戶及產業</a:t>
          </a:r>
          <a:endParaRPr lang="zh-TW" altLang="en-US" sz="1600" b="1" dirty="0">
            <a:solidFill>
              <a:schemeClr val="accent1">
                <a:lumMod val="50000"/>
              </a:schemeClr>
            </a:solidFill>
          </a:endParaRPr>
        </a:p>
      </dgm:t>
    </dgm:pt>
    <dgm:pt modelId="{BBDCEDED-20AA-4570-8FDB-5FFEAA4A0838}" type="parTrans" cxnId="{9E4C123C-1DBF-44A8-8A1E-3F6FE996382C}">
      <dgm:prSet/>
      <dgm:spPr/>
      <dgm:t>
        <a:bodyPr/>
        <a:lstStyle/>
        <a:p>
          <a:endParaRPr lang="zh-TW" altLang="en-US" sz="1200" b="1">
            <a:solidFill>
              <a:schemeClr val="accent1">
                <a:lumMod val="50000"/>
              </a:schemeClr>
            </a:solidFill>
          </a:endParaRPr>
        </a:p>
      </dgm:t>
    </dgm:pt>
    <dgm:pt modelId="{3822C6D6-6750-4506-839E-A2778819D867}" type="sibTrans" cxnId="{9E4C123C-1DBF-44A8-8A1E-3F6FE996382C}">
      <dgm:prSet/>
      <dgm:spPr/>
      <dgm:t>
        <a:bodyPr/>
        <a:lstStyle/>
        <a:p>
          <a:endParaRPr lang="zh-TW" altLang="en-US" sz="1200" b="1">
            <a:solidFill>
              <a:schemeClr val="accent1">
                <a:lumMod val="50000"/>
              </a:schemeClr>
            </a:solidFill>
          </a:endParaRPr>
        </a:p>
      </dgm:t>
    </dgm:pt>
    <dgm:pt modelId="{5FF87A44-50E7-47A0-99F4-801CDB27FD4F}">
      <dgm:prSet phldrT="[文字]" custT="1"/>
      <dgm:spPr/>
      <dgm:t>
        <a:bodyPr/>
        <a:lstStyle/>
        <a:p>
          <a:r>
            <a:rPr lang="zh-TW" altLang="en-US" sz="1600" b="1" dirty="0" smtClean="0">
              <a:solidFill>
                <a:schemeClr val="accent1">
                  <a:lumMod val="50000"/>
                </a:schemeClr>
              </a:solidFill>
            </a:rPr>
            <a:t>數位銷售</a:t>
          </a:r>
          <a:endParaRPr lang="en-US" altLang="zh-TW" sz="1600" b="1" dirty="0" smtClean="0">
            <a:solidFill>
              <a:schemeClr val="accent1">
                <a:lumMod val="50000"/>
              </a:schemeClr>
            </a:solidFill>
          </a:endParaRPr>
        </a:p>
        <a:p>
          <a:r>
            <a:rPr lang="zh-TW" altLang="en-US" sz="1600" b="1" dirty="0" smtClean="0">
              <a:solidFill>
                <a:schemeClr val="accent1">
                  <a:lumMod val="50000"/>
                </a:schemeClr>
              </a:solidFill>
            </a:rPr>
            <a:t>及夥伴經營</a:t>
          </a:r>
          <a:endParaRPr lang="zh-TW" altLang="en-US" sz="1600" b="1" dirty="0">
            <a:solidFill>
              <a:schemeClr val="accent1">
                <a:lumMod val="50000"/>
              </a:schemeClr>
            </a:solidFill>
          </a:endParaRPr>
        </a:p>
      </dgm:t>
    </dgm:pt>
    <dgm:pt modelId="{5CD4170A-5AE5-415B-94AA-583C4794DBFD}" type="parTrans" cxnId="{4BBB389E-F11D-4BA5-8FB6-82527FA9628E}">
      <dgm:prSet/>
      <dgm:spPr/>
      <dgm:t>
        <a:bodyPr/>
        <a:lstStyle/>
        <a:p>
          <a:endParaRPr lang="zh-TW" altLang="en-US" sz="1200" b="1">
            <a:solidFill>
              <a:schemeClr val="accent1">
                <a:lumMod val="50000"/>
              </a:schemeClr>
            </a:solidFill>
          </a:endParaRPr>
        </a:p>
      </dgm:t>
    </dgm:pt>
    <dgm:pt modelId="{27AACC46-BCC2-4A94-9912-EEB8A41299AA}" type="sibTrans" cxnId="{4BBB389E-F11D-4BA5-8FB6-82527FA9628E}">
      <dgm:prSet/>
      <dgm:spPr/>
      <dgm:t>
        <a:bodyPr/>
        <a:lstStyle/>
        <a:p>
          <a:endParaRPr lang="zh-TW" altLang="en-US" sz="1200" b="1">
            <a:solidFill>
              <a:schemeClr val="accent1">
                <a:lumMod val="50000"/>
              </a:schemeClr>
            </a:solidFill>
          </a:endParaRPr>
        </a:p>
      </dgm:t>
    </dgm:pt>
    <dgm:pt modelId="{B74D1B2F-9B36-4B1B-AC02-56BD0628EA0F}">
      <dgm:prSet phldrT="[文字]" custT="1"/>
      <dgm:spPr/>
      <dgm:t>
        <a:bodyPr/>
        <a:lstStyle/>
        <a:p>
          <a:r>
            <a:rPr lang="zh-TW" altLang="en-US" sz="1600" b="1" dirty="0" smtClean="0">
              <a:solidFill>
                <a:schemeClr val="accent1">
                  <a:lumMod val="50000"/>
                </a:schemeClr>
              </a:solidFill>
            </a:rPr>
            <a:t>開發者社群</a:t>
          </a:r>
          <a:endParaRPr lang="en-US" altLang="zh-TW" sz="1600" b="1" dirty="0" smtClean="0">
            <a:solidFill>
              <a:schemeClr val="accent1">
                <a:lumMod val="50000"/>
              </a:schemeClr>
            </a:solidFill>
          </a:endParaRPr>
        </a:p>
        <a:p>
          <a:r>
            <a:rPr lang="zh-TW" altLang="en-US" sz="1600" b="1" dirty="0" smtClean="0">
              <a:solidFill>
                <a:schemeClr val="accent1">
                  <a:lumMod val="50000"/>
                </a:schemeClr>
              </a:solidFill>
            </a:rPr>
            <a:t>及個人用戶</a:t>
          </a:r>
          <a:endParaRPr lang="zh-TW" altLang="en-US" sz="1600" b="1" dirty="0">
            <a:solidFill>
              <a:schemeClr val="accent1">
                <a:lumMod val="50000"/>
              </a:schemeClr>
            </a:solidFill>
          </a:endParaRPr>
        </a:p>
      </dgm:t>
    </dgm:pt>
    <dgm:pt modelId="{10DA6693-96B6-4B88-82D2-D5D275D10466}" type="parTrans" cxnId="{6A3E9D8E-A1D4-43E4-85AC-EB9BF80698E6}">
      <dgm:prSet/>
      <dgm:spPr/>
      <dgm:t>
        <a:bodyPr/>
        <a:lstStyle/>
        <a:p>
          <a:endParaRPr lang="zh-TW" altLang="en-US" sz="1200" b="1">
            <a:solidFill>
              <a:schemeClr val="accent1">
                <a:lumMod val="50000"/>
              </a:schemeClr>
            </a:solidFill>
          </a:endParaRPr>
        </a:p>
      </dgm:t>
    </dgm:pt>
    <dgm:pt modelId="{3DAB2454-F5F3-4552-BFDD-3B1050222941}" type="sibTrans" cxnId="{6A3E9D8E-A1D4-43E4-85AC-EB9BF80698E6}">
      <dgm:prSet/>
      <dgm:spPr/>
      <dgm:t>
        <a:bodyPr/>
        <a:lstStyle/>
        <a:p>
          <a:endParaRPr lang="zh-TW" altLang="en-US" sz="1200" b="1">
            <a:solidFill>
              <a:schemeClr val="accent1">
                <a:lumMod val="50000"/>
              </a:schemeClr>
            </a:solidFill>
          </a:endParaRPr>
        </a:p>
      </dgm:t>
    </dgm:pt>
    <dgm:pt modelId="{DD4F2A7E-A383-4A2F-853E-DB4F789D7619}" type="pres">
      <dgm:prSet presAssocID="{1260FAAB-D2A2-4294-9D08-D43111DB93E8}" presName="Name0" presStyleCnt="0">
        <dgm:presLayoutVars>
          <dgm:dir/>
          <dgm:animLvl val="lvl"/>
          <dgm:resizeHandles val="exact"/>
        </dgm:presLayoutVars>
      </dgm:prSet>
      <dgm:spPr/>
    </dgm:pt>
    <dgm:pt modelId="{5D509C53-C75B-46E2-A155-35C20585B3B4}" type="pres">
      <dgm:prSet presAssocID="{4ADBA70A-8CB8-4999-B5D3-23F09D7CF857}" presName="Name8" presStyleCnt="0"/>
      <dgm:spPr/>
    </dgm:pt>
    <dgm:pt modelId="{A385F6C7-703B-405F-B1F4-D33010CC47BF}" type="pres">
      <dgm:prSet presAssocID="{4ADBA70A-8CB8-4999-B5D3-23F09D7CF857}" presName="level" presStyleLbl="node1" presStyleIdx="0" presStyleCnt="3">
        <dgm:presLayoutVars>
          <dgm:chMax val="1"/>
          <dgm:bulletEnabled val="1"/>
        </dgm:presLayoutVars>
      </dgm:prSet>
      <dgm:spPr/>
      <dgm:t>
        <a:bodyPr/>
        <a:lstStyle/>
        <a:p>
          <a:endParaRPr lang="zh-TW" altLang="en-US"/>
        </a:p>
      </dgm:t>
    </dgm:pt>
    <dgm:pt modelId="{A2D8D626-2760-43F5-8BA9-E6EB473B79C8}" type="pres">
      <dgm:prSet presAssocID="{4ADBA70A-8CB8-4999-B5D3-23F09D7CF857}" presName="levelTx" presStyleLbl="revTx" presStyleIdx="0" presStyleCnt="0">
        <dgm:presLayoutVars>
          <dgm:chMax val="1"/>
          <dgm:bulletEnabled val="1"/>
        </dgm:presLayoutVars>
      </dgm:prSet>
      <dgm:spPr/>
      <dgm:t>
        <a:bodyPr/>
        <a:lstStyle/>
        <a:p>
          <a:endParaRPr lang="zh-TW" altLang="en-US"/>
        </a:p>
      </dgm:t>
    </dgm:pt>
    <dgm:pt modelId="{642FAE18-EFBC-43E6-881B-B3A68FEEE06D}" type="pres">
      <dgm:prSet presAssocID="{5FF87A44-50E7-47A0-99F4-801CDB27FD4F}" presName="Name8" presStyleCnt="0"/>
      <dgm:spPr/>
    </dgm:pt>
    <dgm:pt modelId="{94D502B2-F052-4F5B-A986-6B53B95020C7}" type="pres">
      <dgm:prSet presAssocID="{5FF87A44-50E7-47A0-99F4-801CDB27FD4F}" presName="level" presStyleLbl="node1" presStyleIdx="1" presStyleCnt="3">
        <dgm:presLayoutVars>
          <dgm:chMax val="1"/>
          <dgm:bulletEnabled val="1"/>
        </dgm:presLayoutVars>
      </dgm:prSet>
      <dgm:spPr/>
      <dgm:t>
        <a:bodyPr/>
        <a:lstStyle/>
        <a:p>
          <a:endParaRPr lang="zh-TW" altLang="en-US"/>
        </a:p>
      </dgm:t>
    </dgm:pt>
    <dgm:pt modelId="{186145E7-B5E0-4C9B-99A7-495D1BE70466}" type="pres">
      <dgm:prSet presAssocID="{5FF87A44-50E7-47A0-99F4-801CDB27FD4F}" presName="levelTx" presStyleLbl="revTx" presStyleIdx="0" presStyleCnt="0">
        <dgm:presLayoutVars>
          <dgm:chMax val="1"/>
          <dgm:bulletEnabled val="1"/>
        </dgm:presLayoutVars>
      </dgm:prSet>
      <dgm:spPr/>
      <dgm:t>
        <a:bodyPr/>
        <a:lstStyle/>
        <a:p>
          <a:endParaRPr lang="zh-TW" altLang="en-US"/>
        </a:p>
      </dgm:t>
    </dgm:pt>
    <dgm:pt modelId="{3B54C087-545C-432A-9CA6-1356DEE2A53E}" type="pres">
      <dgm:prSet presAssocID="{B74D1B2F-9B36-4B1B-AC02-56BD0628EA0F}" presName="Name8" presStyleCnt="0"/>
      <dgm:spPr/>
    </dgm:pt>
    <dgm:pt modelId="{C0AFF7CC-65C2-4357-A998-28D85CAD1799}" type="pres">
      <dgm:prSet presAssocID="{B74D1B2F-9B36-4B1B-AC02-56BD0628EA0F}" presName="level" presStyleLbl="node1" presStyleIdx="2" presStyleCnt="3">
        <dgm:presLayoutVars>
          <dgm:chMax val="1"/>
          <dgm:bulletEnabled val="1"/>
        </dgm:presLayoutVars>
      </dgm:prSet>
      <dgm:spPr/>
      <dgm:t>
        <a:bodyPr/>
        <a:lstStyle/>
        <a:p>
          <a:endParaRPr lang="zh-TW" altLang="en-US"/>
        </a:p>
      </dgm:t>
    </dgm:pt>
    <dgm:pt modelId="{EEDAAC31-3BAE-4A37-9DAC-57EE84B21F91}" type="pres">
      <dgm:prSet presAssocID="{B74D1B2F-9B36-4B1B-AC02-56BD0628EA0F}" presName="levelTx" presStyleLbl="revTx" presStyleIdx="0" presStyleCnt="0">
        <dgm:presLayoutVars>
          <dgm:chMax val="1"/>
          <dgm:bulletEnabled val="1"/>
        </dgm:presLayoutVars>
      </dgm:prSet>
      <dgm:spPr/>
      <dgm:t>
        <a:bodyPr/>
        <a:lstStyle/>
        <a:p>
          <a:endParaRPr lang="zh-TW" altLang="en-US"/>
        </a:p>
      </dgm:t>
    </dgm:pt>
  </dgm:ptLst>
  <dgm:cxnLst>
    <dgm:cxn modelId="{59A1A681-B265-4463-B597-DDA60BD6C64E}" type="presOf" srcId="{5FF87A44-50E7-47A0-99F4-801CDB27FD4F}" destId="{94D502B2-F052-4F5B-A986-6B53B95020C7}" srcOrd="0" destOrd="0" presId="urn:microsoft.com/office/officeart/2005/8/layout/pyramid1"/>
    <dgm:cxn modelId="{3E767532-3417-4ABB-B358-33F684E58E9D}" type="presOf" srcId="{4ADBA70A-8CB8-4999-B5D3-23F09D7CF857}" destId="{A2D8D626-2760-43F5-8BA9-E6EB473B79C8}" srcOrd="1" destOrd="0" presId="urn:microsoft.com/office/officeart/2005/8/layout/pyramid1"/>
    <dgm:cxn modelId="{957133E1-83AC-41C4-BB9D-C8E0A2FA4CE7}" type="presOf" srcId="{5FF87A44-50E7-47A0-99F4-801CDB27FD4F}" destId="{186145E7-B5E0-4C9B-99A7-495D1BE70466}" srcOrd="1" destOrd="0" presId="urn:microsoft.com/office/officeart/2005/8/layout/pyramid1"/>
    <dgm:cxn modelId="{6A3E9D8E-A1D4-43E4-85AC-EB9BF80698E6}" srcId="{1260FAAB-D2A2-4294-9D08-D43111DB93E8}" destId="{B74D1B2F-9B36-4B1B-AC02-56BD0628EA0F}" srcOrd="2" destOrd="0" parTransId="{10DA6693-96B6-4B88-82D2-D5D275D10466}" sibTransId="{3DAB2454-F5F3-4552-BFDD-3B1050222941}"/>
    <dgm:cxn modelId="{9E4C123C-1DBF-44A8-8A1E-3F6FE996382C}" srcId="{1260FAAB-D2A2-4294-9D08-D43111DB93E8}" destId="{4ADBA70A-8CB8-4999-B5D3-23F09D7CF857}" srcOrd="0" destOrd="0" parTransId="{BBDCEDED-20AA-4570-8FDB-5FFEAA4A0838}" sibTransId="{3822C6D6-6750-4506-839E-A2778819D867}"/>
    <dgm:cxn modelId="{0B0046CE-CCB0-4397-A3E1-0917D0B70C7C}" type="presOf" srcId="{1260FAAB-D2A2-4294-9D08-D43111DB93E8}" destId="{DD4F2A7E-A383-4A2F-853E-DB4F789D7619}" srcOrd="0" destOrd="0" presId="urn:microsoft.com/office/officeart/2005/8/layout/pyramid1"/>
    <dgm:cxn modelId="{7387B8FC-C6BE-4B81-B72C-FE28C832C0C4}" type="presOf" srcId="{B74D1B2F-9B36-4B1B-AC02-56BD0628EA0F}" destId="{EEDAAC31-3BAE-4A37-9DAC-57EE84B21F91}" srcOrd="1" destOrd="0" presId="urn:microsoft.com/office/officeart/2005/8/layout/pyramid1"/>
    <dgm:cxn modelId="{4BBB389E-F11D-4BA5-8FB6-82527FA9628E}" srcId="{1260FAAB-D2A2-4294-9D08-D43111DB93E8}" destId="{5FF87A44-50E7-47A0-99F4-801CDB27FD4F}" srcOrd="1" destOrd="0" parTransId="{5CD4170A-5AE5-415B-94AA-583C4794DBFD}" sibTransId="{27AACC46-BCC2-4A94-9912-EEB8A41299AA}"/>
    <dgm:cxn modelId="{6D2069EE-3622-4647-9030-69CA43D76A06}" type="presOf" srcId="{4ADBA70A-8CB8-4999-B5D3-23F09D7CF857}" destId="{A385F6C7-703B-405F-B1F4-D33010CC47BF}" srcOrd="0" destOrd="0" presId="urn:microsoft.com/office/officeart/2005/8/layout/pyramid1"/>
    <dgm:cxn modelId="{23FB3753-668F-4A62-B728-C9F4A8938EF0}" type="presOf" srcId="{B74D1B2F-9B36-4B1B-AC02-56BD0628EA0F}" destId="{C0AFF7CC-65C2-4357-A998-28D85CAD1799}" srcOrd="0" destOrd="0" presId="urn:microsoft.com/office/officeart/2005/8/layout/pyramid1"/>
    <dgm:cxn modelId="{B24D4709-F5E2-4B3C-A15D-031CC3BF2ED9}" type="presParOf" srcId="{DD4F2A7E-A383-4A2F-853E-DB4F789D7619}" destId="{5D509C53-C75B-46E2-A155-35C20585B3B4}" srcOrd="0" destOrd="0" presId="urn:microsoft.com/office/officeart/2005/8/layout/pyramid1"/>
    <dgm:cxn modelId="{FAB3C231-63F0-44B1-A247-362D849226D4}" type="presParOf" srcId="{5D509C53-C75B-46E2-A155-35C20585B3B4}" destId="{A385F6C7-703B-405F-B1F4-D33010CC47BF}" srcOrd="0" destOrd="0" presId="urn:microsoft.com/office/officeart/2005/8/layout/pyramid1"/>
    <dgm:cxn modelId="{07B112C5-0D36-4BD7-87DD-78260B0E33DB}" type="presParOf" srcId="{5D509C53-C75B-46E2-A155-35C20585B3B4}" destId="{A2D8D626-2760-43F5-8BA9-E6EB473B79C8}" srcOrd="1" destOrd="0" presId="urn:microsoft.com/office/officeart/2005/8/layout/pyramid1"/>
    <dgm:cxn modelId="{C007E96A-4A1C-4F7A-A011-CE03F662E983}" type="presParOf" srcId="{DD4F2A7E-A383-4A2F-853E-DB4F789D7619}" destId="{642FAE18-EFBC-43E6-881B-B3A68FEEE06D}" srcOrd="1" destOrd="0" presId="urn:microsoft.com/office/officeart/2005/8/layout/pyramid1"/>
    <dgm:cxn modelId="{866D0CC7-355B-4BC1-93CE-F8ECA646F7E7}" type="presParOf" srcId="{642FAE18-EFBC-43E6-881B-B3A68FEEE06D}" destId="{94D502B2-F052-4F5B-A986-6B53B95020C7}" srcOrd="0" destOrd="0" presId="urn:microsoft.com/office/officeart/2005/8/layout/pyramid1"/>
    <dgm:cxn modelId="{BCA2B7FD-E607-48CF-9727-F9042ECA85C4}" type="presParOf" srcId="{642FAE18-EFBC-43E6-881B-B3A68FEEE06D}" destId="{186145E7-B5E0-4C9B-99A7-495D1BE70466}" srcOrd="1" destOrd="0" presId="urn:microsoft.com/office/officeart/2005/8/layout/pyramid1"/>
    <dgm:cxn modelId="{0C0CD004-3B41-48A7-8876-C13CE94D94A8}" type="presParOf" srcId="{DD4F2A7E-A383-4A2F-853E-DB4F789D7619}" destId="{3B54C087-545C-432A-9CA6-1356DEE2A53E}" srcOrd="2" destOrd="0" presId="urn:microsoft.com/office/officeart/2005/8/layout/pyramid1"/>
    <dgm:cxn modelId="{AF440C89-431F-448B-A62B-CD2CCE87D6CC}" type="presParOf" srcId="{3B54C087-545C-432A-9CA6-1356DEE2A53E}" destId="{C0AFF7CC-65C2-4357-A998-28D85CAD1799}" srcOrd="0" destOrd="0" presId="urn:microsoft.com/office/officeart/2005/8/layout/pyramid1"/>
    <dgm:cxn modelId="{59F4562C-7030-4496-9A11-0DCA76F3794F}" type="presParOf" srcId="{3B54C087-545C-432A-9CA6-1356DEE2A53E}" destId="{EEDAAC31-3BAE-4A37-9DAC-57EE84B21F9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BB0B24-D8A1-40BE-AB8F-25F66D2BA20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zh-TW" altLang="en-US"/>
        </a:p>
      </dgm:t>
    </dgm:pt>
    <dgm:pt modelId="{AAB68F56-FC85-4FB5-A46B-A67027372629}">
      <dgm:prSet phldrT="[文字]" custT="1"/>
      <dgm:spPr/>
      <dgm:t>
        <a:bodyPr/>
        <a:lstStyle/>
        <a:p>
          <a:pPr>
            <a:spcAft>
              <a:spcPts val="0"/>
            </a:spcAft>
          </a:pPr>
          <a:r>
            <a:rPr lang="zh-TW" altLang="en-US" sz="2000" dirty="0" smtClean="0">
              <a:latin typeface="+mn-ea"/>
              <a:ea typeface="+mn-ea"/>
            </a:rPr>
            <a:t>國家</a:t>
          </a:r>
          <a:r>
            <a:rPr lang="en-US" altLang="zh-TW" sz="2000" dirty="0" smtClean="0">
              <a:latin typeface="+mn-ea"/>
              <a:ea typeface="+mn-ea"/>
            </a:rPr>
            <a:t>3D</a:t>
          </a:r>
          <a:r>
            <a:rPr lang="zh-TW" altLang="en-US" sz="2000" dirty="0" smtClean="0">
              <a:latin typeface="+mn-ea"/>
              <a:ea typeface="+mn-ea"/>
            </a:rPr>
            <a:t>底圖及地理資訊三維化，應用於自然環境資源、</a:t>
          </a:r>
          <a:r>
            <a:rPr lang="en-US" altLang="zh-TW" sz="2000" dirty="0" smtClean="0">
              <a:latin typeface="+mn-ea"/>
              <a:ea typeface="+mn-ea"/>
            </a:rPr>
            <a:t>BIM</a:t>
          </a:r>
          <a:r>
            <a:rPr lang="zh-TW" altLang="en-US" sz="2000" dirty="0" smtClean="0">
              <a:latin typeface="+mn-ea"/>
              <a:ea typeface="+mn-ea"/>
            </a:rPr>
            <a:t>整合、電信業固網</a:t>
          </a:r>
          <a:r>
            <a:rPr lang="en-US" altLang="zh-TW" sz="2000" dirty="0" smtClean="0">
              <a:latin typeface="+mn-ea"/>
              <a:ea typeface="+mn-ea"/>
            </a:rPr>
            <a:t>/5G</a:t>
          </a:r>
          <a:r>
            <a:rPr lang="zh-TW" altLang="en-US" sz="2000" dirty="0" smtClean="0">
              <a:latin typeface="+mn-ea"/>
              <a:ea typeface="+mn-ea"/>
            </a:rPr>
            <a:t>基地台規畫</a:t>
          </a:r>
          <a:endParaRPr lang="zh-TW" altLang="en-US" sz="2000" dirty="0">
            <a:latin typeface="+mn-ea"/>
            <a:ea typeface="+mn-ea"/>
          </a:endParaRPr>
        </a:p>
      </dgm:t>
    </dgm:pt>
    <dgm:pt modelId="{4C2202B8-EE0E-4086-8A3D-5F0301EB36B2}" type="parTrans" cxnId="{3E4B44B0-6C12-464C-A3ED-A421E240B9F0}">
      <dgm:prSet/>
      <dgm:spPr/>
      <dgm:t>
        <a:bodyPr/>
        <a:lstStyle/>
        <a:p>
          <a:endParaRPr lang="zh-TW" altLang="en-US"/>
        </a:p>
      </dgm:t>
    </dgm:pt>
    <dgm:pt modelId="{3D14B489-3C54-4996-8714-77283A088688}" type="sibTrans" cxnId="{3E4B44B0-6C12-464C-A3ED-A421E240B9F0}">
      <dgm:prSet/>
      <dgm:spPr/>
      <dgm:t>
        <a:bodyPr/>
        <a:lstStyle/>
        <a:p>
          <a:endParaRPr lang="zh-TW" altLang="en-US"/>
        </a:p>
      </dgm:t>
    </dgm:pt>
    <dgm:pt modelId="{290D0788-103A-4120-9B12-621E8A1DF13A}">
      <dgm:prSet phldrT="[文字]" custT="1"/>
      <dgm:spPr/>
      <dgm:t>
        <a:bodyPr/>
        <a:lstStyle/>
        <a:p>
          <a:pPr>
            <a:spcAft>
              <a:spcPts val="0"/>
            </a:spcAft>
          </a:pPr>
          <a:r>
            <a:rPr lang="zh-TW" altLang="en-US" sz="2000" dirty="0" smtClean="0">
              <a:latin typeface="+mn-ea"/>
              <a:ea typeface="+mn-ea"/>
            </a:rPr>
            <a:t>物聯網與即時資訊需求已產生商業價值</a:t>
          </a:r>
          <a:endParaRPr lang="zh-TW" altLang="en-US" sz="2000" dirty="0">
            <a:latin typeface="+mn-ea"/>
            <a:ea typeface="+mn-ea"/>
          </a:endParaRPr>
        </a:p>
      </dgm:t>
    </dgm:pt>
    <dgm:pt modelId="{1756BA33-CED5-4861-BED5-711E80425F85}" type="parTrans" cxnId="{532017A5-8D48-4AEE-A054-CC9A491C5700}">
      <dgm:prSet/>
      <dgm:spPr/>
      <dgm:t>
        <a:bodyPr/>
        <a:lstStyle/>
        <a:p>
          <a:endParaRPr lang="zh-TW" altLang="en-US"/>
        </a:p>
      </dgm:t>
    </dgm:pt>
    <dgm:pt modelId="{ADEC2BBF-B64A-40D8-B4B1-73DAAB6EFD7C}" type="sibTrans" cxnId="{532017A5-8D48-4AEE-A054-CC9A491C5700}">
      <dgm:prSet/>
      <dgm:spPr/>
      <dgm:t>
        <a:bodyPr/>
        <a:lstStyle/>
        <a:p>
          <a:endParaRPr lang="zh-TW" altLang="en-US"/>
        </a:p>
      </dgm:t>
    </dgm:pt>
    <dgm:pt modelId="{BAE81019-9482-41BA-89AC-EEE4D7FA0BF2}">
      <dgm:prSet phldrT="[文字]" custT="1"/>
      <dgm:spPr/>
      <dgm:t>
        <a:bodyPr/>
        <a:lstStyle/>
        <a:p>
          <a:pPr>
            <a:spcAft>
              <a:spcPts val="0"/>
            </a:spcAft>
          </a:pPr>
          <a:r>
            <a:rPr lang="zh-TW" altLang="en-US" sz="2000" dirty="0" smtClean="0">
              <a:latin typeface="+mn-ea"/>
              <a:ea typeface="+mn-ea"/>
            </a:rPr>
            <a:t>地理資訊的空間分析能力為巨量資料科學不可或缺之拼圖</a:t>
          </a:r>
          <a:endParaRPr lang="zh-TW" altLang="en-US" sz="2000" dirty="0">
            <a:latin typeface="+mn-ea"/>
            <a:ea typeface="+mn-ea"/>
          </a:endParaRPr>
        </a:p>
      </dgm:t>
    </dgm:pt>
    <dgm:pt modelId="{B6488D53-0127-4DDF-B260-987D6E420BEC}" type="parTrans" cxnId="{F094FFF0-1A9C-419A-8932-79EA49F9A991}">
      <dgm:prSet/>
      <dgm:spPr/>
      <dgm:t>
        <a:bodyPr/>
        <a:lstStyle/>
        <a:p>
          <a:endParaRPr lang="zh-TW" altLang="en-US"/>
        </a:p>
      </dgm:t>
    </dgm:pt>
    <dgm:pt modelId="{1E2E79C9-C0C6-4A09-9C66-BCC9A5104C82}" type="sibTrans" cxnId="{F094FFF0-1A9C-419A-8932-79EA49F9A991}">
      <dgm:prSet/>
      <dgm:spPr/>
      <dgm:t>
        <a:bodyPr/>
        <a:lstStyle/>
        <a:p>
          <a:endParaRPr lang="zh-TW" altLang="en-US"/>
        </a:p>
      </dgm:t>
    </dgm:pt>
    <dgm:pt modelId="{7B4501DA-0708-45F3-8B52-FB2709A61001}">
      <dgm:prSet phldrT="[文字]" custT="1"/>
      <dgm:spPr/>
      <dgm:t>
        <a:bodyPr/>
        <a:lstStyle/>
        <a:p>
          <a:pPr>
            <a:spcAft>
              <a:spcPts val="0"/>
            </a:spcAft>
          </a:pPr>
          <a:r>
            <a:rPr lang="zh-TW" altLang="en-US" sz="2000" dirty="0" smtClean="0">
              <a:latin typeface="+mn-ea"/>
              <a:ea typeface="+mn-ea"/>
            </a:rPr>
            <a:t>台灣優先的太空資源衛星計畫及無人機拍攝影像帶來後續大量影像處理應用機會</a:t>
          </a:r>
          <a:endParaRPr lang="zh-TW" altLang="en-US" sz="2000" dirty="0">
            <a:latin typeface="+mn-ea"/>
            <a:ea typeface="+mn-ea"/>
          </a:endParaRPr>
        </a:p>
      </dgm:t>
    </dgm:pt>
    <dgm:pt modelId="{18391978-3201-439F-B4AD-D4D37F679590}" type="parTrans" cxnId="{2A72A3D1-D8F2-490C-BDCE-9876C496FA63}">
      <dgm:prSet/>
      <dgm:spPr/>
      <dgm:t>
        <a:bodyPr/>
        <a:lstStyle/>
        <a:p>
          <a:endParaRPr lang="zh-TW" altLang="en-US"/>
        </a:p>
      </dgm:t>
    </dgm:pt>
    <dgm:pt modelId="{8FC9814A-4B61-41EA-B5B1-F9CD16399EC3}" type="sibTrans" cxnId="{2A72A3D1-D8F2-490C-BDCE-9876C496FA63}">
      <dgm:prSet/>
      <dgm:spPr/>
      <dgm:t>
        <a:bodyPr/>
        <a:lstStyle/>
        <a:p>
          <a:endParaRPr lang="zh-TW" altLang="en-US"/>
        </a:p>
      </dgm:t>
    </dgm:pt>
    <dgm:pt modelId="{B04055D5-C996-4200-85CC-F85CA34B844B}">
      <dgm:prSet phldrT="[文字]" custT="1"/>
      <dgm:spPr/>
      <dgm:t>
        <a:bodyPr/>
        <a:lstStyle/>
        <a:p>
          <a:pPr>
            <a:spcAft>
              <a:spcPts val="0"/>
            </a:spcAft>
          </a:pPr>
          <a:r>
            <a:rPr lang="zh-TW" altLang="en-US" sz="2000" dirty="0" smtClean="0">
              <a:latin typeface="+mn-ea"/>
              <a:ea typeface="+mn-ea"/>
            </a:rPr>
            <a:t>空間巨量資料用於深度學習、機器學習等人工智慧技術應用之商機興起</a:t>
          </a:r>
          <a:endParaRPr lang="zh-TW" altLang="en-US" sz="2000" dirty="0">
            <a:latin typeface="+mn-ea"/>
            <a:ea typeface="+mn-ea"/>
          </a:endParaRPr>
        </a:p>
      </dgm:t>
    </dgm:pt>
    <dgm:pt modelId="{E8608CBC-A101-418B-93F7-124C53A8AA25}" type="parTrans" cxnId="{1DDC30C2-A4BD-4940-A07B-5861FBCC3D69}">
      <dgm:prSet/>
      <dgm:spPr/>
      <dgm:t>
        <a:bodyPr/>
        <a:lstStyle/>
        <a:p>
          <a:endParaRPr lang="zh-TW" altLang="en-US"/>
        </a:p>
      </dgm:t>
    </dgm:pt>
    <dgm:pt modelId="{C73A18BD-69C5-4BDC-8394-BA10B7DFA30D}" type="sibTrans" cxnId="{1DDC30C2-A4BD-4940-A07B-5861FBCC3D69}">
      <dgm:prSet/>
      <dgm:spPr/>
      <dgm:t>
        <a:bodyPr/>
        <a:lstStyle/>
        <a:p>
          <a:endParaRPr lang="zh-TW" altLang="en-US"/>
        </a:p>
      </dgm:t>
    </dgm:pt>
    <dgm:pt modelId="{B5A89BB7-AF76-4917-8CEB-7AB84D9AF875}">
      <dgm:prSet phldrT="[文字]" custT="1"/>
      <dgm:spPr/>
      <dgm:t>
        <a:bodyPr/>
        <a:lstStyle/>
        <a:p>
          <a:pPr>
            <a:spcAft>
              <a:spcPts val="0"/>
            </a:spcAft>
          </a:pPr>
          <a:r>
            <a:rPr lang="zh-TW" altLang="en-US" sz="2000" dirty="0" smtClean="0">
              <a:latin typeface="+mn-ea"/>
              <a:ea typeface="+mn-ea"/>
            </a:rPr>
            <a:t>整合</a:t>
          </a:r>
          <a:r>
            <a:rPr lang="en-US" altLang="zh-TW" sz="2000" dirty="0" smtClean="0">
              <a:latin typeface="+mn-ea"/>
              <a:ea typeface="+mn-ea"/>
            </a:rPr>
            <a:t>3D</a:t>
          </a:r>
          <a:r>
            <a:rPr lang="zh-TW" altLang="en-US" sz="2000" dirty="0" smtClean="0">
              <a:latin typeface="+mn-ea"/>
              <a:ea typeface="+mn-ea"/>
            </a:rPr>
            <a:t>及物聯網技術的數位雙生，成為智慧城市運籌中心核心技術</a:t>
          </a:r>
          <a:endParaRPr lang="zh-TW" altLang="en-US" sz="2000" dirty="0">
            <a:latin typeface="+mn-ea"/>
            <a:ea typeface="+mn-ea"/>
          </a:endParaRPr>
        </a:p>
      </dgm:t>
    </dgm:pt>
    <dgm:pt modelId="{7B412A3C-12BE-4A67-B893-80C6088998FE}" type="parTrans" cxnId="{E2E45BD7-871A-4451-BAA9-18D393845119}">
      <dgm:prSet/>
      <dgm:spPr/>
      <dgm:t>
        <a:bodyPr/>
        <a:lstStyle/>
        <a:p>
          <a:endParaRPr lang="zh-TW" altLang="en-US"/>
        </a:p>
      </dgm:t>
    </dgm:pt>
    <dgm:pt modelId="{B884FF51-1A12-44B5-9A15-3EC66F89E979}" type="sibTrans" cxnId="{E2E45BD7-871A-4451-BAA9-18D393845119}">
      <dgm:prSet/>
      <dgm:spPr/>
      <dgm:t>
        <a:bodyPr/>
        <a:lstStyle/>
        <a:p>
          <a:endParaRPr lang="zh-TW" altLang="en-US"/>
        </a:p>
      </dgm:t>
    </dgm:pt>
    <dgm:pt modelId="{6AB22CE6-AFDA-420E-B390-D5EE82C303E4}">
      <dgm:prSet phldrT="[文字]" custT="1"/>
      <dgm:spPr/>
      <dgm:t>
        <a:bodyPr/>
        <a:lstStyle/>
        <a:p>
          <a:pPr>
            <a:spcAft>
              <a:spcPts val="0"/>
            </a:spcAft>
          </a:pPr>
          <a:r>
            <a:rPr lang="zh-TW" altLang="en-US" sz="2000" dirty="0" smtClean="0">
              <a:latin typeface="+mn-ea"/>
              <a:ea typeface="+mn-ea"/>
            </a:rPr>
            <a:t>室內地理資訊及區域都市計畫應用</a:t>
          </a:r>
          <a:endParaRPr lang="zh-TW" altLang="en-US" sz="2000" dirty="0">
            <a:latin typeface="+mn-ea"/>
            <a:ea typeface="+mn-ea"/>
          </a:endParaRPr>
        </a:p>
      </dgm:t>
    </dgm:pt>
    <dgm:pt modelId="{649DCED3-1800-4B53-AD16-632558F68AA5}" type="parTrans" cxnId="{A521F3FD-7FF3-4E1C-9D3E-1ACE6057783F}">
      <dgm:prSet/>
      <dgm:spPr/>
      <dgm:t>
        <a:bodyPr/>
        <a:lstStyle/>
        <a:p>
          <a:endParaRPr lang="zh-TW" altLang="en-US"/>
        </a:p>
      </dgm:t>
    </dgm:pt>
    <dgm:pt modelId="{E4D6DB54-A8C1-4610-AF03-D8E5F28C9549}" type="sibTrans" cxnId="{A521F3FD-7FF3-4E1C-9D3E-1ACE6057783F}">
      <dgm:prSet/>
      <dgm:spPr/>
      <dgm:t>
        <a:bodyPr/>
        <a:lstStyle/>
        <a:p>
          <a:endParaRPr lang="zh-TW" altLang="en-US"/>
        </a:p>
      </dgm:t>
    </dgm:pt>
    <dgm:pt modelId="{21B3CE47-3A46-4251-AF18-7C2FE6823CB4}">
      <dgm:prSet phldrT="[文字]" custT="1"/>
      <dgm:spPr/>
      <dgm:t>
        <a:bodyPr/>
        <a:lstStyle/>
        <a:p>
          <a:r>
            <a:rPr lang="zh-TW" altLang="en-US" sz="2000" dirty="0" smtClean="0"/>
            <a:t>機會</a:t>
          </a:r>
          <a:endParaRPr lang="zh-TW" altLang="en-US" sz="2000" dirty="0"/>
        </a:p>
      </dgm:t>
    </dgm:pt>
    <dgm:pt modelId="{CDFAF6C9-4C20-41DA-8895-D20CB90B4259}" type="sibTrans" cxnId="{0BAB5F90-0831-49B5-B805-AEB221FCAF46}">
      <dgm:prSet/>
      <dgm:spPr/>
      <dgm:t>
        <a:bodyPr/>
        <a:lstStyle/>
        <a:p>
          <a:endParaRPr lang="zh-TW" altLang="en-US"/>
        </a:p>
      </dgm:t>
    </dgm:pt>
    <dgm:pt modelId="{C4D337B3-BAEA-4AD2-9275-7088A98664F8}" type="parTrans" cxnId="{0BAB5F90-0831-49B5-B805-AEB221FCAF46}">
      <dgm:prSet/>
      <dgm:spPr/>
      <dgm:t>
        <a:bodyPr/>
        <a:lstStyle/>
        <a:p>
          <a:endParaRPr lang="zh-TW" altLang="en-US"/>
        </a:p>
      </dgm:t>
    </dgm:pt>
    <dgm:pt modelId="{23DA3FA3-88AB-4C7F-AEEA-76DD9D7A9D76}" type="pres">
      <dgm:prSet presAssocID="{3EBB0B24-D8A1-40BE-AB8F-25F66D2BA207}" presName="linear" presStyleCnt="0">
        <dgm:presLayoutVars>
          <dgm:animLvl val="lvl"/>
          <dgm:resizeHandles val="exact"/>
        </dgm:presLayoutVars>
      </dgm:prSet>
      <dgm:spPr/>
      <dgm:t>
        <a:bodyPr/>
        <a:lstStyle/>
        <a:p>
          <a:endParaRPr lang="zh-TW" altLang="en-US"/>
        </a:p>
      </dgm:t>
    </dgm:pt>
    <dgm:pt modelId="{565DF5E4-5952-4033-A371-AE087837AC54}" type="pres">
      <dgm:prSet presAssocID="{21B3CE47-3A46-4251-AF18-7C2FE6823CB4}" presName="parentText" presStyleLbl="node1" presStyleIdx="0" presStyleCnt="1" custScaleY="57416" custLinFactNeighborX="202" custLinFactNeighborY="-26468">
        <dgm:presLayoutVars>
          <dgm:chMax val="0"/>
          <dgm:bulletEnabled val="1"/>
        </dgm:presLayoutVars>
      </dgm:prSet>
      <dgm:spPr/>
      <dgm:t>
        <a:bodyPr/>
        <a:lstStyle/>
        <a:p>
          <a:endParaRPr lang="zh-TW" altLang="en-US"/>
        </a:p>
      </dgm:t>
    </dgm:pt>
    <dgm:pt modelId="{01FEE3BC-5AEC-4E85-B173-D6A09A7D5BEC}" type="pres">
      <dgm:prSet presAssocID="{21B3CE47-3A46-4251-AF18-7C2FE6823CB4}" presName="childText" presStyleLbl="revTx" presStyleIdx="0" presStyleCnt="1" custScaleY="123291" custLinFactNeighborX="202" custLinFactNeighborY="33165">
        <dgm:presLayoutVars>
          <dgm:bulletEnabled val="1"/>
        </dgm:presLayoutVars>
      </dgm:prSet>
      <dgm:spPr/>
      <dgm:t>
        <a:bodyPr/>
        <a:lstStyle/>
        <a:p>
          <a:endParaRPr lang="zh-TW" altLang="en-US"/>
        </a:p>
      </dgm:t>
    </dgm:pt>
  </dgm:ptLst>
  <dgm:cxnLst>
    <dgm:cxn modelId="{1B81FC4D-3C1E-4511-AEC3-F4BCEDBE1A56}" type="presOf" srcId="{3EBB0B24-D8A1-40BE-AB8F-25F66D2BA207}" destId="{23DA3FA3-88AB-4C7F-AEEA-76DD9D7A9D76}" srcOrd="0" destOrd="0" presId="urn:microsoft.com/office/officeart/2005/8/layout/vList2"/>
    <dgm:cxn modelId="{A521F3FD-7FF3-4E1C-9D3E-1ACE6057783F}" srcId="{21B3CE47-3A46-4251-AF18-7C2FE6823CB4}" destId="{6AB22CE6-AFDA-420E-B390-D5EE82C303E4}" srcOrd="6" destOrd="0" parTransId="{649DCED3-1800-4B53-AD16-632558F68AA5}" sibTransId="{E4D6DB54-A8C1-4610-AF03-D8E5F28C9549}"/>
    <dgm:cxn modelId="{83E984C0-32F9-475C-93B1-FCD58B44F49C}" type="presOf" srcId="{B04055D5-C996-4200-85CC-F85CA34B844B}" destId="{01FEE3BC-5AEC-4E85-B173-D6A09A7D5BEC}" srcOrd="0" destOrd="5" presId="urn:microsoft.com/office/officeart/2005/8/layout/vList2"/>
    <dgm:cxn modelId="{3F51EE8C-0C3C-449B-A74D-43B8D395994B}" type="presOf" srcId="{7B4501DA-0708-45F3-8B52-FB2709A61001}" destId="{01FEE3BC-5AEC-4E85-B173-D6A09A7D5BEC}" srcOrd="0" destOrd="4" presId="urn:microsoft.com/office/officeart/2005/8/layout/vList2"/>
    <dgm:cxn modelId="{1DDC30C2-A4BD-4940-A07B-5861FBCC3D69}" srcId="{21B3CE47-3A46-4251-AF18-7C2FE6823CB4}" destId="{B04055D5-C996-4200-85CC-F85CA34B844B}" srcOrd="5" destOrd="0" parTransId="{E8608CBC-A101-418B-93F7-124C53A8AA25}" sibTransId="{C73A18BD-69C5-4BDC-8394-BA10B7DFA30D}"/>
    <dgm:cxn modelId="{E2E45BD7-871A-4451-BAA9-18D393845119}" srcId="{21B3CE47-3A46-4251-AF18-7C2FE6823CB4}" destId="{B5A89BB7-AF76-4917-8CEB-7AB84D9AF875}" srcOrd="2" destOrd="0" parTransId="{7B412A3C-12BE-4A67-B893-80C6088998FE}" sibTransId="{B884FF51-1A12-44B5-9A15-3EC66F89E979}"/>
    <dgm:cxn modelId="{2A72A3D1-D8F2-490C-BDCE-9876C496FA63}" srcId="{21B3CE47-3A46-4251-AF18-7C2FE6823CB4}" destId="{7B4501DA-0708-45F3-8B52-FB2709A61001}" srcOrd="4" destOrd="0" parTransId="{18391978-3201-439F-B4AD-D4D37F679590}" sibTransId="{8FC9814A-4B61-41EA-B5B1-F9CD16399EC3}"/>
    <dgm:cxn modelId="{F094FFF0-1A9C-419A-8932-79EA49F9A991}" srcId="{21B3CE47-3A46-4251-AF18-7C2FE6823CB4}" destId="{BAE81019-9482-41BA-89AC-EEE4D7FA0BF2}" srcOrd="3" destOrd="0" parTransId="{B6488D53-0127-4DDF-B260-987D6E420BEC}" sibTransId="{1E2E79C9-C0C6-4A09-9C66-BCC9A5104C82}"/>
    <dgm:cxn modelId="{532017A5-8D48-4AEE-A054-CC9A491C5700}" srcId="{21B3CE47-3A46-4251-AF18-7C2FE6823CB4}" destId="{290D0788-103A-4120-9B12-621E8A1DF13A}" srcOrd="1" destOrd="0" parTransId="{1756BA33-CED5-4861-BED5-711E80425F85}" sibTransId="{ADEC2BBF-B64A-40D8-B4B1-73DAAB6EFD7C}"/>
    <dgm:cxn modelId="{0BAB5F90-0831-49B5-B805-AEB221FCAF46}" srcId="{3EBB0B24-D8A1-40BE-AB8F-25F66D2BA207}" destId="{21B3CE47-3A46-4251-AF18-7C2FE6823CB4}" srcOrd="0" destOrd="0" parTransId="{C4D337B3-BAEA-4AD2-9275-7088A98664F8}" sibTransId="{CDFAF6C9-4C20-41DA-8895-D20CB90B4259}"/>
    <dgm:cxn modelId="{494C3B38-1363-4649-BD54-34266C367B08}" type="presOf" srcId="{6AB22CE6-AFDA-420E-B390-D5EE82C303E4}" destId="{01FEE3BC-5AEC-4E85-B173-D6A09A7D5BEC}" srcOrd="0" destOrd="6" presId="urn:microsoft.com/office/officeart/2005/8/layout/vList2"/>
    <dgm:cxn modelId="{A5321392-75EE-4F1D-A769-9387F02B04F2}" type="presOf" srcId="{290D0788-103A-4120-9B12-621E8A1DF13A}" destId="{01FEE3BC-5AEC-4E85-B173-D6A09A7D5BEC}" srcOrd="0" destOrd="1" presId="urn:microsoft.com/office/officeart/2005/8/layout/vList2"/>
    <dgm:cxn modelId="{E5C5310C-6A97-4EB5-A24B-1C96D5DC82FD}" type="presOf" srcId="{B5A89BB7-AF76-4917-8CEB-7AB84D9AF875}" destId="{01FEE3BC-5AEC-4E85-B173-D6A09A7D5BEC}" srcOrd="0" destOrd="2" presId="urn:microsoft.com/office/officeart/2005/8/layout/vList2"/>
    <dgm:cxn modelId="{3BAFD9DD-1441-4C70-96B1-538F9B9C325F}" type="presOf" srcId="{21B3CE47-3A46-4251-AF18-7C2FE6823CB4}" destId="{565DF5E4-5952-4033-A371-AE087837AC54}" srcOrd="0" destOrd="0" presId="urn:microsoft.com/office/officeart/2005/8/layout/vList2"/>
    <dgm:cxn modelId="{3E4B44B0-6C12-464C-A3ED-A421E240B9F0}" srcId="{21B3CE47-3A46-4251-AF18-7C2FE6823CB4}" destId="{AAB68F56-FC85-4FB5-A46B-A67027372629}" srcOrd="0" destOrd="0" parTransId="{4C2202B8-EE0E-4086-8A3D-5F0301EB36B2}" sibTransId="{3D14B489-3C54-4996-8714-77283A088688}"/>
    <dgm:cxn modelId="{771482AA-5D08-4022-8000-A96C678C2AC6}" type="presOf" srcId="{AAB68F56-FC85-4FB5-A46B-A67027372629}" destId="{01FEE3BC-5AEC-4E85-B173-D6A09A7D5BEC}" srcOrd="0" destOrd="0" presId="urn:microsoft.com/office/officeart/2005/8/layout/vList2"/>
    <dgm:cxn modelId="{4724504F-3491-4A09-83D5-E78F4548D809}" type="presOf" srcId="{BAE81019-9482-41BA-89AC-EEE4D7FA0BF2}" destId="{01FEE3BC-5AEC-4E85-B173-D6A09A7D5BEC}" srcOrd="0" destOrd="3" presId="urn:microsoft.com/office/officeart/2005/8/layout/vList2"/>
    <dgm:cxn modelId="{2F98F940-2C41-412B-9C43-00DB97BB28A3}" type="presParOf" srcId="{23DA3FA3-88AB-4C7F-AEEA-76DD9D7A9D76}" destId="{565DF5E4-5952-4033-A371-AE087837AC54}" srcOrd="0" destOrd="0" presId="urn:microsoft.com/office/officeart/2005/8/layout/vList2"/>
    <dgm:cxn modelId="{ED64749D-6747-4D2D-98B9-E19907312F2F}" type="presParOf" srcId="{23DA3FA3-88AB-4C7F-AEEA-76DD9D7A9D76}" destId="{01FEE3BC-5AEC-4E85-B173-D6A09A7D5BE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02B50D-CCDA-4F49-8EAF-54E65B5D01AB}" type="doc">
      <dgm:prSet loTypeId="urn:microsoft.com/office/officeart/2005/8/layout/cycle4" loCatId="cycle" qsTypeId="urn:microsoft.com/office/officeart/2005/8/quickstyle/simple2" qsCatId="simple" csTypeId="urn:microsoft.com/office/officeart/2005/8/colors/colorful5" csCatId="colorful" phldr="1"/>
      <dgm:spPr/>
      <dgm:t>
        <a:bodyPr/>
        <a:lstStyle/>
        <a:p>
          <a:endParaRPr lang="zh-TW" altLang="en-US"/>
        </a:p>
      </dgm:t>
    </dgm:pt>
    <dgm:pt modelId="{43FBD5EC-3A47-47C4-BF26-2F2DFCF8E48F}">
      <dgm:prSet phldrT="[文字]" custT="1"/>
      <dgm:spPr/>
      <dgm:t>
        <a:bodyPr/>
        <a:lstStyle/>
        <a:p>
          <a:r>
            <a:rPr lang="zh-TW" altLang="en-US" sz="2200" b="0" dirty="0" smtClean="0"/>
            <a:t>營運策略</a:t>
          </a:r>
          <a:endParaRPr lang="zh-TW" altLang="en-US" sz="2200" dirty="0"/>
        </a:p>
      </dgm:t>
    </dgm:pt>
    <dgm:pt modelId="{01A91577-9051-4F2D-AEE0-3B0F836D1C97}" type="parTrans" cxnId="{3531FA57-D87E-423A-ACD9-B2B267F558B4}">
      <dgm:prSet/>
      <dgm:spPr/>
      <dgm:t>
        <a:bodyPr/>
        <a:lstStyle/>
        <a:p>
          <a:endParaRPr lang="zh-TW" altLang="en-US"/>
        </a:p>
      </dgm:t>
    </dgm:pt>
    <dgm:pt modelId="{8925D0C1-89C3-4CC2-89BF-CCB25B33CD06}" type="sibTrans" cxnId="{3531FA57-D87E-423A-ACD9-B2B267F558B4}">
      <dgm:prSet/>
      <dgm:spPr/>
      <dgm:t>
        <a:bodyPr/>
        <a:lstStyle/>
        <a:p>
          <a:endParaRPr lang="zh-TW" altLang="en-US"/>
        </a:p>
      </dgm:t>
    </dgm:pt>
    <dgm:pt modelId="{122A9DBF-6595-48A3-8E77-3A48AE522B11}">
      <dgm:prSet phldrT="[文字]" custT="1"/>
      <dgm:spPr/>
      <dgm:t>
        <a:bodyPr/>
        <a:lstStyle/>
        <a:p>
          <a:r>
            <a:rPr lang="zh-TW" altLang="en-US" sz="1200" dirty="0" smtClean="0"/>
            <a:t>無縫式整體銷售體驗</a:t>
          </a:r>
          <a:endParaRPr lang="zh-TW" altLang="en-US" sz="1200" dirty="0"/>
        </a:p>
      </dgm:t>
    </dgm:pt>
    <dgm:pt modelId="{5BACF787-B5ED-4129-911B-362651004213}" type="parTrans" cxnId="{93D9F547-04E4-4599-BD31-337543334D1B}">
      <dgm:prSet/>
      <dgm:spPr/>
      <dgm:t>
        <a:bodyPr/>
        <a:lstStyle/>
        <a:p>
          <a:endParaRPr lang="zh-TW" altLang="en-US"/>
        </a:p>
      </dgm:t>
    </dgm:pt>
    <dgm:pt modelId="{1AF3F2AE-2ABA-4ADF-8DEE-C19DBD1DF0E2}" type="sibTrans" cxnId="{93D9F547-04E4-4599-BD31-337543334D1B}">
      <dgm:prSet/>
      <dgm:spPr/>
      <dgm:t>
        <a:bodyPr/>
        <a:lstStyle/>
        <a:p>
          <a:endParaRPr lang="zh-TW" altLang="en-US"/>
        </a:p>
      </dgm:t>
    </dgm:pt>
    <dgm:pt modelId="{6893E09E-0915-47AA-BF17-B830D20A3E8A}">
      <dgm:prSet phldrT="[文字]" custT="1"/>
      <dgm:spPr/>
      <dgm:t>
        <a:bodyPr/>
        <a:lstStyle/>
        <a:p>
          <a:r>
            <a:rPr lang="zh-TW" altLang="en-US" sz="2200" b="0" dirty="0" smtClean="0"/>
            <a:t>機會</a:t>
          </a:r>
          <a:endParaRPr lang="zh-TW" altLang="en-US" sz="2200" dirty="0"/>
        </a:p>
      </dgm:t>
    </dgm:pt>
    <dgm:pt modelId="{FA8B458D-21E6-41DE-A985-633306662CF1}" type="parTrans" cxnId="{616E70FE-A3BB-40F5-AE7D-D33BB492B492}">
      <dgm:prSet/>
      <dgm:spPr/>
      <dgm:t>
        <a:bodyPr/>
        <a:lstStyle/>
        <a:p>
          <a:endParaRPr lang="zh-TW" altLang="en-US"/>
        </a:p>
      </dgm:t>
    </dgm:pt>
    <dgm:pt modelId="{58889EC2-A579-47D3-8062-0ACEAA6391D0}" type="sibTrans" cxnId="{616E70FE-A3BB-40F5-AE7D-D33BB492B492}">
      <dgm:prSet/>
      <dgm:spPr/>
      <dgm:t>
        <a:bodyPr/>
        <a:lstStyle/>
        <a:p>
          <a:endParaRPr lang="zh-TW" altLang="en-US"/>
        </a:p>
      </dgm:t>
    </dgm:pt>
    <dgm:pt modelId="{EC2E2DB6-B4C5-4FD0-AE0B-6C70286D3AF6}">
      <dgm:prSet phldrT="[文字]" custT="1"/>
      <dgm:spPr/>
      <dgm:t>
        <a:bodyPr/>
        <a:lstStyle/>
        <a:p>
          <a:r>
            <a:rPr lang="en-US" altLang="zh-TW" sz="1200" dirty="0" smtClean="0"/>
            <a:t>3D</a:t>
          </a:r>
          <a:r>
            <a:rPr lang="zh-TW" altLang="en-US" sz="1200" dirty="0" smtClean="0"/>
            <a:t>地理資訊及電信業</a:t>
          </a:r>
          <a:r>
            <a:rPr lang="en-US" altLang="zh-TW" sz="1200" dirty="0" smtClean="0"/>
            <a:t>5G</a:t>
          </a:r>
          <a:r>
            <a:rPr lang="zh-TW" altLang="en-US" sz="1200" dirty="0" smtClean="0"/>
            <a:t>應用</a:t>
          </a:r>
          <a:endParaRPr lang="zh-TW" altLang="en-US" sz="1200" dirty="0"/>
        </a:p>
      </dgm:t>
    </dgm:pt>
    <dgm:pt modelId="{A38851F6-A303-4F5E-A6E9-535FAFD23848}" type="parTrans" cxnId="{78D5E831-3EA5-4403-878E-3C2A6FCD52A1}">
      <dgm:prSet/>
      <dgm:spPr/>
      <dgm:t>
        <a:bodyPr/>
        <a:lstStyle/>
        <a:p>
          <a:endParaRPr lang="zh-TW" altLang="en-US"/>
        </a:p>
      </dgm:t>
    </dgm:pt>
    <dgm:pt modelId="{A8E46F8F-475E-46D8-B525-A92615FA1DB1}" type="sibTrans" cxnId="{78D5E831-3EA5-4403-878E-3C2A6FCD52A1}">
      <dgm:prSet/>
      <dgm:spPr/>
      <dgm:t>
        <a:bodyPr/>
        <a:lstStyle/>
        <a:p>
          <a:endParaRPr lang="zh-TW" altLang="en-US"/>
        </a:p>
      </dgm:t>
    </dgm:pt>
    <dgm:pt modelId="{2AD6BF71-CB5A-4218-A93D-C1E9A5CE2780}">
      <dgm:prSet phldrT="[文字]" custT="1"/>
      <dgm:spPr/>
      <dgm:t>
        <a:bodyPr/>
        <a:lstStyle/>
        <a:p>
          <a:r>
            <a:rPr lang="zh-TW" altLang="en-US" sz="2200" b="0" dirty="0" smtClean="0"/>
            <a:t>研發專利</a:t>
          </a:r>
          <a:endParaRPr lang="zh-TW" altLang="en-US" sz="2200" dirty="0"/>
        </a:p>
      </dgm:t>
    </dgm:pt>
    <dgm:pt modelId="{25C41AEC-642F-4074-B6BE-D3AA2AB79929}" type="parTrans" cxnId="{E31776CD-44C7-4F49-BFDD-72C6BD205C67}">
      <dgm:prSet/>
      <dgm:spPr/>
      <dgm:t>
        <a:bodyPr/>
        <a:lstStyle/>
        <a:p>
          <a:endParaRPr lang="zh-TW" altLang="en-US"/>
        </a:p>
      </dgm:t>
    </dgm:pt>
    <dgm:pt modelId="{1FADD0FA-ECC2-4B6B-B410-E5C5EEEEEB56}" type="sibTrans" cxnId="{E31776CD-44C7-4F49-BFDD-72C6BD205C67}">
      <dgm:prSet/>
      <dgm:spPr/>
      <dgm:t>
        <a:bodyPr/>
        <a:lstStyle/>
        <a:p>
          <a:endParaRPr lang="zh-TW" altLang="en-US"/>
        </a:p>
      </dgm:t>
    </dgm:pt>
    <dgm:pt modelId="{3DC68D7C-C8EC-4384-BB12-CA068D6DAC91}">
      <dgm:prSet phldrT="[文字]" custT="1"/>
      <dgm:spPr/>
      <dgm:t>
        <a:bodyPr/>
        <a:lstStyle/>
        <a:p>
          <a:r>
            <a:rPr lang="zh-TW" altLang="en-US" sz="1200" dirty="0" smtClean="0"/>
            <a:t>地理資訊人工智慧</a:t>
          </a:r>
          <a:endParaRPr lang="zh-TW" altLang="en-US" sz="1200" dirty="0"/>
        </a:p>
      </dgm:t>
    </dgm:pt>
    <dgm:pt modelId="{6545715D-368F-4177-8D32-AB16F8427A70}" type="parTrans" cxnId="{5DCD8371-4119-4134-8C21-C982178B3044}">
      <dgm:prSet/>
      <dgm:spPr/>
      <dgm:t>
        <a:bodyPr/>
        <a:lstStyle/>
        <a:p>
          <a:endParaRPr lang="zh-TW" altLang="en-US"/>
        </a:p>
      </dgm:t>
    </dgm:pt>
    <dgm:pt modelId="{E51EAC3D-1125-4130-8D2B-0D432912880E}" type="sibTrans" cxnId="{5DCD8371-4119-4134-8C21-C982178B3044}">
      <dgm:prSet/>
      <dgm:spPr/>
      <dgm:t>
        <a:bodyPr/>
        <a:lstStyle/>
        <a:p>
          <a:endParaRPr lang="zh-TW" altLang="en-US"/>
        </a:p>
      </dgm:t>
    </dgm:pt>
    <dgm:pt modelId="{DB8773BC-1768-4455-A754-7360D8B1E448}">
      <dgm:prSet phldrT="[文字]"/>
      <dgm:spPr/>
      <dgm:t>
        <a:bodyPr/>
        <a:lstStyle/>
        <a:p>
          <a:endParaRPr lang="zh-TW" altLang="en-US"/>
        </a:p>
      </dgm:t>
    </dgm:pt>
    <dgm:pt modelId="{C99E92C6-C747-460D-848C-456D563A23FE}" type="parTrans" cxnId="{4CBAAD05-BF2F-4030-A474-B469BFC87570}">
      <dgm:prSet/>
      <dgm:spPr/>
      <dgm:t>
        <a:bodyPr/>
        <a:lstStyle/>
        <a:p>
          <a:endParaRPr lang="zh-TW" altLang="en-US"/>
        </a:p>
      </dgm:t>
    </dgm:pt>
    <dgm:pt modelId="{EC015F0C-DF89-4843-BC84-8F882E862230}" type="sibTrans" cxnId="{4CBAAD05-BF2F-4030-A474-B469BFC87570}">
      <dgm:prSet/>
      <dgm:spPr/>
      <dgm:t>
        <a:bodyPr/>
        <a:lstStyle/>
        <a:p>
          <a:endParaRPr lang="zh-TW" altLang="en-US"/>
        </a:p>
      </dgm:t>
    </dgm:pt>
    <dgm:pt modelId="{3A7167D9-F1D8-4259-9319-6CAA3CC98A53}">
      <dgm:prSet phldrT="[文字]" phldr="1"/>
      <dgm:spPr/>
      <dgm:t>
        <a:bodyPr/>
        <a:lstStyle/>
        <a:p>
          <a:endParaRPr lang="zh-TW" altLang="en-US"/>
        </a:p>
      </dgm:t>
    </dgm:pt>
    <dgm:pt modelId="{D0D07BDC-F1BA-41B5-AA4A-9CF4F7D9F9EC}" type="parTrans" cxnId="{86C9A47C-228F-4AC5-A4DA-ACB25ABD8079}">
      <dgm:prSet/>
      <dgm:spPr/>
      <dgm:t>
        <a:bodyPr/>
        <a:lstStyle/>
        <a:p>
          <a:endParaRPr lang="zh-TW" altLang="en-US"/>
        </a:p>
      </dgm:t>
    </dgm:pt>
    <dgm:pt modelId="{1411988B-9B56-4CA7-8E0A-6E94931EF990}" type="sibTrans" cxnId="{86C9A47C-228F-4AC5-A4DA-ACB25ABD8079}">
      <dgm:prSet/>
      <dgm:spPr/>
      <dgm:t>
        <a:bodyPr/>
        <a:lstStyle/>
        <a:p>
          <a:endParaRPr lang="zh-TW" altLang="en-US"/>
        </a:p>
      </dgm:t>
    </dgm:pt>
    <dgm:pt modelId="{232D829F-332B-4970-B035-5B25A4B94697}">
      <dgm:prSet phldrT="[文字]" custT="1"/>
      <dgm:spPr/>
      <dgm:t>
        <a:bodyPr/>
        <a:lstStyle/>
        <a:p>
          <a:r>
            <a:rPr lang="zh-TW" altLang="en-US" sz="2200" b="0" dirty="0" smtClean="0"/>
            <a:t>競爭優勢</a:t>
          </a:r>
          <a:endParaRPr lang="zh-TW" altLang="en-US" sz="2200" dirty="0"/>
        </a:p>
      </dgm:t>
    </dgm:pt>
    <dgm:pt modelId="{54C96133-89E5-4928-BC55-FF6CCB6A1D93}" type="parTrans" cxnId="{D190F6F8-EB05-4DC9-9AB2-9F2820C6AEA5}">
      <dgm:prSet/>
      <dgm:spPr/>
      <dgm:t>
        <a:bodyPr/>
        <a:lstStyle/>
        <a:p>
          <a:endParaRPr lang="zh-TW" altLang="en-US"/>
        </a:p>
      </dgm:t>
    </dgm:pt>
    <dgm:pt modelId="{5F2F96C4-4533-47CA-A4E2-D6A9FD687C17}" type="sibTrans" cxnId="{D190F6F8-EB05-4DC9-9AB2-9F2820C6AEA5}">
      <dgm:prSet/>
      <dgm:spPr/>
      <dgm:t>
        <a:bodyPr/>
        <a:lstStyle/>
        <a:p>
          <a:endParaRPr lang="zh-TW" altLang="en-US"/>
        </a:p>
      </dgm:t>
    </dgm:pt>
    <dgm:pt modelId="{82544C7B-19F6-48D8-A43A-AF84DEF1E4AA}">
      <dgm:prSet phldrT="[文字]" custT="1"/>
      <dgm:spPr/>
      <dgm:t>
        <a:bodyPr/>
        <a:lstStyle/>
        <a:p>
          <a:r>
            <a:rPr lang="zh-TW" altLang="en-US" sz="1200" dirty="0" smtClean="0"/>
            <a:t>跨界人才及新興技術能量建立</a:t>
          </a:r>
          <a:endParaRPr lang="zh-TW" altLang="en-US" sz="1200" dirty="0"/>
        </a:p>
      </dgm:t>
    </dgm:pt>
    <dgm:pt modelId="{184C0F01-A546-4E00-8134-C6A17EC4F52E}" type="parTrans" cxnId="{0E63AAFB-0AF8-4877-A6F0-119ADB8E1718}">
      <dgm:prSet/>
      <dgm:spPr/>
      <dgm:t>
        <a:bodyPr/>
        <a:lstStyle/>
        <a:p>
          <a:endParaRPr lang="zh-TW" altLang="en-US"/>
        </a:p>
      </dgm:t>
    </dgm:pt>
    <dgm:pt modelId="{DBE65387-60BD-402D-AD84-7DA24C9C2800}" type="sibTrans" cxnId="{0E63AAFB-0AF8-4877-A6F0-119ADB8E1718}">
      <dgm:prSet/>
      <dgm:spPr/>
      <dgm:t>
        <a:bodyPr/>
        <a:lstStyle/>
        <a:p>
          <a:endParaRPr lang="zh-TW" altLang="en-US"/>
        </a:p>
      </dgm:t>
    </dgm:pt>
    <dgm:pt modelId="{F8616540-26BD-41F6-83EE-11236DE9796B}">
      <dgm:prSet phldrT="[文字]" custT="1"/>
      <dgm:spPr/>
      <dgm:t>
        <a:bodyPr/>
        <a:lstStyle/>
        <a:p>
          <a:r>
            <a:rPr lang="zh-TW" altLang="en-US" sz="1200" dirty="0" smtClean="0"/>
            <a:t>夥伴經營計畫</a:t>
          </a:r>
          <a:endParaRPr lang="zh-TW" altLang="en-US" sz="1200" dirty="0"/>
        </a:p>
      </dgm:t>
    </dgm:pt>
    <dgm:pt modelId="{A47AE8BA-80AC-46AE-B825-E37DA0C44ADD}" type="parTrans" cxnId="{18CDCB40-058B-4816-9B44-EE3926A401CA}">
      <dgm:prSet/>
      <dgm:spPr/>
      <dgm:t>
        <a:bodyPr/>
        <a:lstStyle/>
        <a:p>
          <a:endParaRPr lang="zh-TW" altLang="en-US"/>
        </a:p>
      </dgm:t>
    </dgm:pt>
    <dgm:pt modelId="{7E3F29B0-DDC4-4138-801B-AAD29BD7A9B1}" type="sibTrans" cxnId="{18CDCB40-058B-4816-9B44-EE3926A401CA}">
      <dgm:prSet/>
      <dgm:spPr/>
      <dgm:t>
        <a:bodyPr/>
        <a:lstStyle/>
        <a:p>
          <a:endParaRPr lang="zh-TW" altLang="en-US"/>
        </a:p>
      </dgm:t>
    </dgm:pt>
    <dgm:pt modelId="{FE4F1601-FDAC-4CEB-A801-927B41513758}">
      <dgm:prSet phldrT="[文字]" custT="1"/>
      <dgm:spPr/>
      <dgm:t>
        <a:bodyPr/>
        <a:lstStyle/>
        <a:p>
          <a:r>
            <a:rPr lang="zh-TW" altLang="en-US" sz="1200" dirty="0" smtClean="0"/>
            <a:t>一般用戶及開發者社群</a:t>
          </a:r>
          <a:endParaRPr lang="zh-TW" altLang="en-US" sz="1200" dirty="0"/>
        </a:p>
      </dgm:t>
    </dgm:pt>
    <dgm:pt modelId="{AF483A9F-D074-4651-A5DF-F8DCE2A0DC62}" type="parTrans" cxnId="{7E7FDEC1-181E-44E9-8966-26D70364294C}">
      <dgm:prSet/>
      <dgm:spPr/>
      <dgm:t>
        <a:bodyPr/>
        <a:lstStyle/>
        <a:p>
          <a:endParaRPr lang="zh-TW" altLang="en-US"/>
        </a:p>
      </dgm:t>
    </dgm:pt>
    <dgm:pt modelId="{75E8B2A1-2910-4BBF-B254-2D4CB43F1EB6}" type="sibTrans" cxnId="{7E7FDEC1-181E-44E9-8966-26D70364294C}">
      <dgm:prSet/>
      <dgm:spPr/>
      <dgm:t>
        <a:bodyPr/>
        <a:lstStyle/>
        <a:p>
          <a:endParaRPr lang="zh-TW" altLang="en-US"/>
        </a:p>
      </dgm:t>
    </dgm:pt>
    <dgm:pt modelId="{57239A28-EF72-47F1-AEC8-783EA9D65BDE}">
      <dgm:prSet phldrT="[文字]" custT="1"/>
      <dgm:spPr/>
      <dgm:t>
        <a:bodyPr/>
        <a:lstStyle/>
        <a:p>
          <a:r>
            <a:rPr lang="zh-TW" altLang="en-US" sz="1200" dirty="0" smtClean="0"/>
            <a:t>深耕主要產業、拓展新興市場</a:t>
          </a:r>
          <a:endParaRPr lang="zh-TW" altLang="en-US" sz="1200" dirty="0"/>
        </a:p>
      </dgm:t>
    </dgm:pt>
    <dgm:pt modelId="{D7DE4428-5846-4E08-B17D-3021E5613ACE}" type="parTrans" cxnId="{82F20516-04A4-4A59-A807-CDA2284A65BB}">
      <dgm:prSet/>
      <dgm:spPr/>
      <dgm:t>
        <a:bodyPr/>
        <a:lstStyle/>
        <a:p>
          <a:endParaRPr lang="zh-TW" altLang="en-US"/>
        </a:p>
      </dgm:t>
    </dgm:pt>
    <dgm:pt modelId="{3D5E84B4-FBEB-4086-8A30-4AA431042CB7}" type="sibTrans" cxnId="{82F20516-04A4-4A59-A807-CDA2284A65BB}">
      <dgm:prSet/>
      <dgm:spPr/>
      <dgm:t>
        <a:bodyPr/>
        <a:lstStyle/>
        <a:p>
          <a:endParaRPr lang="zh-TW" altLang="en-US"/>
        </a:p>
      </dgm:t>
    </dgm:pt>
    <dgm:pt modelId="{D0691B0A-EFFB-441B-B298-C0136D92FDC2}">
      <dgm:prSet phldrT="[文字]" custT="1"/>
      <dgm:spPr/>
      <dgm:t>
        <a:bodyPr/>
        <a:lstStyle/>
        <a:p>
          <a:r>
            <a:rPr lang="zh-TW" altLang="en-US" sz="1200" dirty="0" smtClean="0"/>
            <a:t>數位雙生帶動智慧城市發展</a:t>
          </a:r>
          <a:endParaRPr lang="zh-TW" altLang="en-US" sz="1200" dirty="0"/>
        </a:p>
      </dgm:t>
    </dgm:pt>
    <dgm:pt modelId="{2F80FBCA-90D5-4844-90C5-C46A2477CBD5}" type="parTrans" cxnId="{53B454D8-5112-4DCA-A2F5-CE69E251E7FB}">
      <dgm:prSet/>
      <dgm:spPr/>
      <dgm:t>
        <a:bodyPr/>
        <a:lstStyle/>
        <a:p>
          <a:endParaRPr lang="zh-TW" altLang="en-US"/>
        </a:p>
      </dgm:t>
    </dgm:pt>
    <dgm:pt modelId="{136F2017-5CF8-4B10-B344-DB1E3438500D}" type="sibTrans" cxnId="{53B454D8-5112-4DCA-A2F5-CE69E251E7FB}">
      <dgm:prSet/>
      <dgm:spPr/>
      <dgm:t>
        <a:bodyPr/>
        <a:lstStyle/>
        <a:p>
          <a:endParaRPr lang="zh-TW" altLang="en-US"/>
        </a:p>
      </dgm:t>
    </dgm:pt>
    <dgm:pt modelId="{35DE0385-8EE7-47A0-A7ED-228DA76A7C7C}">
      <dgm:prSet phldrT="[文字]" custT="1"/>
      <dgm:spPr/>
      <dgm:t>
        <a:bodyPr/>
        <a:lstStyle/>
        <a:p>
          <a:r>
            <a:rPr lang="zh-TW" altLang="en-US" sz="1200" dirty="0" smtClean="0"/>
            <a:t>衛星及無人機影像應用</a:t>
          </a:r>
          <a:endParaRPr lang="zh-TW" altLang="en-US" sz="1200" dirty="0"/>
        </a:p>
      </dgm:t>
    </dgm:pt>
    <dgm:pt modelId="{47EF959A-311A-448F-A746-5E26969B5F8F}" type="parTrans" cxnId="{72134AB3-FD7B-4F6B-A06B-D544DBCB70D9}">
      <dgm:prSet/>
      <dgm:spPr/>
      <dgm:t>
        <a:bodyPr/>
        <a:lstStyle/>
        <a:p>
          <a:endParaRPr lang="zh-TW" altLang="en-US"/>
        </a:p>
      </dgm:t>
    </dgm:pt>
    <dgm:pt modelId="{CE8A3C85-8453-4D56-8A03-1D0233F56761}" type="sibTrans" cxnId="{72134AB3-FD7B-4F6B-A06B-D544DBCB70D9}">
      <dgm:prSet/>
      <dgm:spPr/>
      <dgm:t>
        <a:bodyPr/>
        <a:lstStyle/>
        <a:p>
          <a:endParaRPr lang="zh-TW" altLang="en-US"/>
        </a:p>
      </dgm:t>
    </dgm:pt>
    <dgm:pt modelId="{132E517C-407D-402C-9D76-EBF946552039}">
      <dgm:prSet phldrT="[文字]" custT="1"/>
      <dgm:spPr/>
      <dgm:t>
        <a:bodyPr/>
        <a:lstStyle/>
        <a:p>
          <a:r>
            <a:rPr lang="zh-TW" altLang="en-US" sz="1200" dirty="0" smtClean="0"/>
            <a:t>電力資產巡檢</a:t>
          </a:r>
          <a:endParaRPr lang="zh-TW" altLang="en-US" sz="1200" dirty="0"/>
        </a:p>
      </dgm:t>
    </dgm:pt>
    <dgm:pt modelId="{37ABC939-A727-4E26-BE19-E292C8093B8D}" type="parTrans" cxnId="{69F8898D-850E-45F8-8E7C-4F60D3A23083}">
      <dgm:prSet/>
      <dgm:spPr/>
      <dgm:t>
        <a:bodyPr/>
        <a:lstStyle/>
        <a:p>
          <a:endParaRPr lang="zh-TW" altLang="en-US"/>
        </a:p>
      </dgm:t>
    </dgm:pt>
    <dgm:pt modelId="{39E540D4-6CF6-47D1-BB33-F1DAB9A3E431}" type="sibTrans" cxnId="{69F8898D-850E-45F8-8E7C-4F60D3A23083}">
      <dgm:prSet/>
      <dgm:spPr/>
      <dgm:t>
        <a:bodyPr/>
        <a:lstStyle/>
        <a:p>
          <a:endParaRPr lang="zh-TW" altLang="en-US"/>
        </a:p>
      </dgm:t>
    </dgm:pt>
    <dgm:pt modelId="{CA70E514-530F-4F0C-9956-7B11538FE0AB}">
      <dgm:prSet phldrT="[文字]" custT="1"/>
      <dgm:spPr/>
      <dgm:t>
        <a:bodyPr/>
        <a:lstStyle/>
        <a:p>
          <a:r>
            <a:rPr lang="zh-TW" altLang="en-US" sz="1200" dirty="0" smtClean="0"/>
            <a:t>人工智慧地理資訊應用</a:t>
          </a:r>
          <a:endParaRPr lang="zh-TW" altLang="en-US" sz="1200" dirty="0"/>
        </a:p>
      </dgm:t>
    </dgm:pt>
    <dgm:pt modelId="{07283D85-96AF-4270-B0BD-D085E5F9C6D1}" type="parTrans" cxnId="{8D4792FC-1960-44FB-9286-7178247B215C}">
      <dgm:prSet/>
      <dgm:spPr/>
      <dgm:t>
        <a:bodyPr/>
        <a:lstStyle/>
        <a:p>
          <a:endParaRPr lang="zh-TW" altLang="en-US"/>
        </a:p>
      </dgm:t>
    </dgm:pt>
    <dgm:pt modelId="{AEE8CB26-3F49-4B77-BDAB-8B5D0EA61C4C}" type="sibTrans" cxnId="{8D4792FC-1960-44FB-9286-7178247B215C}">
      <dgm:prSet/>
      <dgm:spPr/>
      <dgm:t>
        <a:bodyPr/>
        <a:lstStyle/>
        <a:p>
          <a:endParaRPr lang="zh-TW" altLang="en-US"/>
        </a:p>
      </dgm:t>
    </dgm:pt>
    <dgm:pt modelId="{0A108A47-0439-48E7-81DE-49A902D381DC}">
      <dgm:prSet phldrT="[文字]" custT="1"/>
      <dgm:spPr/>
      <dgm:t>
        <a:bodyPr/>
        <a:lstStyle/>
        <a:p>
          <a:endParaRPr lang="zh-TW" altLang="en-US" sz="1200" dirty="0"/>
        </a:p>
      </dgm:t>
    </dgm:pt>
    <dgm:pt modelId="{5BB7EF8C-69F3-4757-9FE4-FE80A841D8C4}" type="parTrans" cxnId="{D247EDD7-88D5-41C0-87DF-6F978C35FED6}">
      <dgm:prSet/>
      <dgm:spPr/>
      <dgm:t>
        <a:bodyPr/>
        <a:lstStyle/>
        <a:p>
          <a:endParaRPr lang="zh-TW" altLang="en-US"/>
        </a:p>
      </dgm:t>
    </dgm:pt>
    <dgm:pt modelId="{B2CF08C1-67C8-44C4-8D13-0CCB0932DCD4}" type="sibTrans" cxnId="{D247EDD7-88D5-41C0-87DF-6F978C35FED6}">
      <dgm:prSet/>
      <dgm:spPr/>
      <dgm:t>
        <a:bodyPr/>
        <a:lstStyle/>
        <a:p>
          <a:endParaRPr lang="zh-TW" altLang="en-US"/>
        </a:p>
      </dgm:t>
    </dgm:pt>
    <dgm:pt modelId="{9ED7F712-E6E1-49E9-BF5C-1355AE4FC79A}">
      <dgm:prSet phldrT="[文字]" custT="1"/>
      <dgm:spPr/>
      <dgm:t>
        <a:bodyPr/>
        <a:lstStyle/>
        <a:p>
          <a:r>
            <a:rPr lang="zh-TW" altLang="en-US" sz="1200" dirty="0" smtClean="0"/>
            <a:t>電網地理資訊系統</a:t>
          </a:r>
          <a:endParaRPr lang="zh-TW" altLang="en-US" sz="1200" dirty="0"/>
        </a:p>
      </dgm:t>
    </dgm:pt>
    <dgm:pt modelId="{886197A4-27A1-4884-BCE3-4D4AB570CF51}" type="parTrans" cxnId="{625572FA-5700-40EC-9926-9FCD00C06CB2}">
      <dgm:prSet/>
      <dgm:spPr/>
      <dgm:t>
        <a:bodyPr/>
        <a:lstStyle/>
        <a:p>
          <a:endParaRPr lang="zh-TW" altLang="en-US"/>
        </a:p>
      </dgm:t>
    </dgm:pt>
    <dgm:pt modelId="{9C123A7D-48F9-4EC7-AAFD-528D02F66AB4}" type="sibTrans" cxnId="{625572FA-5700-40EC-9926-9FCD00C06CB2}">
      <dgm:prSet/>
      <dgm:spPr/>
      <dgm:t>
        <a:bodyPr/>
        <a:lstStyle/>
        <a:p>
          <a:endParaRPr lang="zh-TW" altLang="en-US"/>
        </a:p>
      </dgm:t>
    </dgm:pt>
    <dgm:pt modelId="{2C265156-B7BA-4DFC-B19B-2729BFFC1DBA}">
      <dgm:prSet phldrT="[文字]" custT="1"/>
      <dgm:spPr/>
      <dgm:t>
        <a:bodyPr/>
        <a:lstStyle/>
        <a:p>
          <a:r>
            <a:rPr lang="en-US" altLang="zh-TW" sz="1200" dirty="0" smtClean="0"/>
            <a:t>GIS</a:t>
          </a:r>
          <a:r>
            <a:rPr lang="zh-TW" altLang="en-US" sz="1200" dirty="0" smtClean="0"/>
            <a:t>與</a:t>
          </a:r>
          <a:r>
            <a:rPr lang="en-US" altLang="zh-TW" sz="1200" dirty="0" smtClean="0"/>
            <a:t>BIM</a:t>
          </a:r>
          <a:r>
            <a:rPr lang="zh-TW" altLang="en-US" sz="1200" dirty="0" smtClean="0"/>
            <a:t>整合</a:t>
          </a:r>
          <a:endParaRPr lang="zh-TW" altLang="en-US" sz="1200" dirty="0"/>
        </a:p>
      </dgm:t>
    </dgm:pt>
    <dgm:pt modelId="{E01AE9D4-C167-4E4E-AE96-15CC3ECA91A1}" type="parTrans" cxnId="{87393A2E-027D-4ACF-A8AB-130E133B36EC}">
      <dgm:prSet/>
      <dgm:spPr/>
      <dgm:t>
        <a:bodyPr/>
        <a:lstStyle/>
        <a:p>
          <a:endParaRPr lang="zh-TW" altLang="en-US"/>
        </a:p>
      </dgm:t>
    </dgm:pt>
    <dgm:pt modelId="{9ADCAA5F-C5EB-4D0F-B7CE-0ADA2BA91721}" type="sibTrans" cxnId="{87393A2E-027D-4ACF-A8AB-130E133B36EC}">
      <dgm:prSet/>
      <dgm:spPr/>
      <dgm:t>
        <a:bodyPr/>
        <a:lstStyle/>
        <a:p>
          <a:endParaRPr lang="zh-TW" altLang="en-US"/>
        </a:p>
      </dgm:t>
    </dgm:pt>
    <dgm:pt modelId="{EAA1D7DE-9254-43D1-8E33-84BF471FCE2E}">
      <dgm:prSet phldrT="[文字]" custT="1"/>
      <dgm:spPr/>
      <dgm:t>
        <a:bodyPr/>
        <a:lstStyle/>
        <a:p>
          <a:r>
            <a:rPr lang="zh-TW" altLang="en-US" sz="1200" dirty="0" smtClean="0"/>
            <a:t>掌握地理資訊於巨量資料、人工智慧的獨特商業價值</a:t>
          </a:r>
          <a:endParaRPr lang="zh-TW" altLang="en-US" sz="1200" dirty="0"/>
        </a:p>
      </dgm:t>
    </dgm:pt>
    <dgm:pt modelId="{BF4B3C88-415B-4F65-9B9C-BC70F4699474}" type="parTrans" cxnId="{3B2B3AA2-33B2-4349-8F7E-15D4F239097B}">
      <dgm:prSet/>
      <dgm:spPr/>
      <dgm:t>
        <a:bodyPr/>
        <a:lstStyle/>
        <a:p>
          <a:endParaRPr lang="zh-TW" altLang="en-US"/>
        </a:p>
      </dgm:t>
    </dgm:pt>
    <dgm:pt modelId="{63E71F5A-EC80-4907-AD00-C3966287A274}" type="sibTrans" cxnId="{3B2B3AA2-33B2-4349-8F7E-15D4F239097B}">
      <dgm:prSet/>
      <dgm:spPr/>
      <dgm:t>
        <a:bodyPr/>
        <a:lstStyle/>
        <a:p>
          <a:endParaRPr lang="zh-TW" altLang="en-US"/>
        </a:p>
      </dgm:t>
    </dgm:pt>
    <dgm:pt modelId="{37473759-D05F-496F-B7A2-3E32AF010F1D}" type="pres">
      <dgm:prSet presAssocID="{EB02B50D-CCDA-4F49-8EAF-54E65B5D01AB}" presName="cycleMatrixDiagram" presStyleCnt="0">
        <dgm:presLayoutVars>
          <dgm:chMax val="1"/>
          <dgm:dir/>
          <dgm:animLvl val="lvl"/>
          <dgm:resizeHandles val="exact"/>
        </dgm:presLayoutVars>
      </dgm:prSet>
      <dgm:spPr/>
      <dgm:t>
        <a:bodyPr/>
        <a:lstStyle/>
        <a:p>
          <a:endParaRPr lang="zh-TW" altLang="en-US"/>
        </a:p>
      </dgm:t>
    </dgm:pt>
    <dgm:pt modelId="{3B6229CE-BB9A-43D5-843C-499DBCA9E413}" type="pres">
      <dgm:prSet presAssocID="{EB02B50D-CCDA-4F49-8EAF-54E65B5D01AB}" presName="children" presStyleCnt="0"/>
      <dgm:spPr/>
    </dgm:pt>
    <dgm:pt modelId="{4D71337B-C30D-4377-8682-07AC02229B5D}" type="pres">
      <dgm:prSet presAssocID="{EB02B50D-CCDA-4F49-8EAF-54E65B5D01AB}" presName="child1group" presStyleCnt="0"/>
      <dgm:spPr/>
    </dgm:pt>
    <dgm:pt modelId="{604EAA8A-F5DB-4420-AAB4-B8A536BD659D}" type="pres">
      <dgm:prSet presAssocID="{EB02B50D-CCDA-4F49-8EAF-54E65B5D01AB}" presName="child1" presStyleLbl="bgAcc1" presStyleIdx="0" presStyleCnt="4" custScaleX="125575" custLinFactNeighborX="-17585"/>
      <dgm:spPr/>
      <dgm:t>
        <a:bodyPr/>
        <a:lstStyle/>
        <a:p>
          <a:endParaRPr lang="zh-TW" altLang="en-US"/>
        </a:p>
      </dgm:t>
    </dgm:pt>
    <dgm:pt modelId="{E9DB9A7B-0007-473F-B62D-8F52E7EF8D4B}" type="pres">
      <dgm:prSet presAssocID="{EB02B50D-CCDA-4F49-8EAF-54E65B5D01AB}" presName="child1Text" presStyleLbl="bgAcc1" presStyleIdx="0" presStyleCnt="4">
        <dgm:presLayoutVars>
          <dgm:bulletEnabled val="1"/>
        </dgm:presLayoutVars>
      </dgm:prSet>
      <dgm:spPr/>
      <dgm:t>
        <a:bodyPr/>
        <a:lstStyle/>
        <a:p>
          <a:endParaRPr lang="zh-TW" altLang="en-US"/>
        </a:p>
      </dgm:t>
    </dgm:pt>
    <dgm:pt modelId="{2170DFAD-6D30-4E3D-8E2F-47F32CE11178}" type="pres">
      <dgm:prSet presAssocID="{EB02B50D-CCDA-4F49-8EAF-54E65B5D01AB}" presName="child2group" presStyleCnt="0"/>
      <dgm:spPr/>
    </dgm:pt>
    <dgm:pt modelId="{62D5701E-8F29-4EF4-9795-E289E8613999}" type="pres">
      <dgm:prSet presAssocID="{EB02B50D-CCDA-4F49-8EAF-54E65B5D01AB}" presName="child2" presStyleLbl="bgAcc1" presStyleIdx="1" presStyleCnt="4" custScaleX="124821" custLinFactNeighborX="20665"/>
      <dgm:spPr/>
      <dgm:t>
        <a:bodyPr/>
        <a:lstStyle/>
        <a:p>
          <a:endParaRPr lang="zh-TW" altLang="en-US"/>
        </a:p>
      </dgm:t>
    </dgm:pt>
    <dgm:pt modelId="{A6E06AD1-936E-4278-A8AD-8EFC7BA0CED1}" type="pres">
      <dgm:prSet presAssocID="{EB02B50D-CCDA-4F49-8EAF-54E65B5D01AB}" presName="child2Text" presStyleLbl="bgAcc1" presStyleIdx="1" presStyleCnt="4">
        <dgm:presLayoutVars>
          <dgm:bulletEnabled val="1"/>
        </dgm:presLayoutVars>
      </dgm:prSet>
      <dgm:spPr/>
      <dgm:t>
        <a:bodyPr/>
        <a:lstStyle/>
        <a:p>
          <a:endParaRPr lang="zh-TW" altLang="en-US"/>
        </a:p>
      </dgm:t>
    </dgm:pt>
    <dgm:pt modelId="{DB90D86F-D374-43B5-A1F9-80C5444897CE}" type="pres">
      <dgm:prSet presAssocID="{EB02B50D-CCDA-4F49-8EAF-54E65B5D01AB}" presName="child3group" presStyleCnt="0"/>
      <dgm:spPr/>
    </dgm:pt>
    <dgm:pt modelId="{596D7125-E133-4F70-BC89-10AF3943BD9C}" type="pres">
      <dgm:prSet presAssocID="{EB02B50D-CCDA-4F49-8EAF-54E65B5D01AB}" presName="child3" presStyleLbl="bgAcc1" presStyleIdx="2" presStyleCnt="4" custScaleX="124821" custLinFactNeighborX="20665"/>
      <dgm:spPr/>
      <dgm:t>
        <a:bodyPr/>
        <a:lstStyle/>
        <a:p>
          <a:endParaRPr lang="zh-TW" altLang="en-US"/>
        </a:p>
      </dgm:t>
    </dgm:pt>
    <dgm:pt modelId="{F32057EB-415D-4569-B0D8-8CB017D5AD4B}" type="pres">
      <dgm:prSet presAssocID="{EB02B50D-CCDA-4F49-8EAF-54E65B5D01AB}" presName="child3Text" presStyleLbl="bgAcc1" presStyleIdx="2" presStyleCnt="4">
        <dgm:presLayoutVars>
          <dgm:bulletEnabled val="1"/>
        </dgm:presLayoutVars>
      </dgm:prSet>
      <dgm:spPr/>
      <dgm:t>
        <a:bodyPr/>
        <a:lstStyle/>
        <a:p>
          <a:endParaRPr lang="zh-TW" altLang="en-US"/>
        </a:p>
      </dgm:t>
    </dgm:pt>
    <dgm:pt modelId="{7B76F214-D3DB-44AA-AAB6-D92B5D7EF126}" type="pres">
      <dgm:prSet presAssocID="{EB02B50D-CCDA-4F49-8EAF-54E65B5D01AB}" presName="child4group" presStyleCnt="0"/>
      <dgm:spPr/>
    </dgm:pt>
    <dgm:pt modelId="{B763EB5D-2450-4DD6-AB2A-90CE09B635A9}" type="pres">
      <dgm:prSet presAssocID="{EB02B50D-CCDA-4F49-8EAF-54E65B5D01AB}" presName="child4" presStyleLbl="bgAcc1" presStyleIdx="3" presStyleCnt="4" custScaleX="125575" custLinFactNeighborX="-17585"/>
      <dgm:spPr/>
      <dgm:t>
        <a:bodyPr/>
        <a:lstStyle/>
        <a:p>
          <a:endParaRPr lang="zh-TW" altLang="en-US"/>
        </a:p>
      </dgm:t>
    </dgm:pt>
    <dgm:pt modelId="{77F2927C-C1DF-4A21-92E3-A5B759DD8AC8}" type="pres">
      <dgm:prSet presAssocID="{EB02B50D-CCDA-4F49-8EAF-54E65B5D01AB}" presName="child4Text" presStyleLbl="bgAcc1" presStyleIdx="3" presStyleCnt="4">
        <dgm:presLayoutVars>
          <dgm:bulletEnabled val="1"/>
        </dgm:presLayoutVars>
      </dgm:prSet>
      <dgm:spPr/>
      <dgm:t>
        <a:bodyPr/>
        <a:lstStyle/>
        <a:p>
          <a:endParaRPr lang="zh-TW" altLang="en-US"/>
        </a:p>
      </dgm:t>
    </dgm:pt>
    <dgm:pt modelId="{11979A9F-36F4-475C-B078-96A925DA0AF0}" type="pres">
      <dgm:prSet presAssocID="{EB02B50D-CCDA-4F49-8EAF-54E65B5D01AB}" presName="childPlaceholder" presStyleCnt="0"/>
      <dgm:spPr/>
    </dgm:pt>
    <dgm:pt modelId="{2E9B15C3-F5EE-453F-BBB4-CCC32D6EE9ED}" type="pres">
      <dgm:prSet presAssocID="{EB02B50D-CCDA-4F49-8EAF-54E65B5D01AB}" presName="circle" presStyleCnt="0"/>
      <dgm:spPr/>
    </dgm:pt>
    <dgm:pt modelId="{8251FD59-3AFD-4454-AEFA-40EF6F3323A1}" type="pres">
      <dgm:prSet presAssocID="{EB02B50D-CCDA-4F49-8EAF-54E65B5D01AB}" presName="quadrant1" presStyleLbl="node1" presStyleIdx="0" presStyleCnt="4">
        <dgm:presLayoutVars>
          <dgm:chMax val="1"/>
          <dgm:bulletEnabled val="1"/>
        </dgm:presLayoutVars>
      </dgm:prSet>
      <dgm:spPr/>
      <dgm:t>
        <a:bodyPr/>
        <a:lstStyle/>
        <a:p>
          <a:endParaRPr lang="zh-TW" altLang="en-US"/>
        </a:p>
      </dgm:t>
    </dgm:pt>
    <dgm:pt modelId="{79D9B8B2-5DB9-485C-81E8-37EED1CB92DC}" type="pres">
      <dgm:prSet presAssocID="{EB02B50D-CCDA-4F49-8EAF-54E65B5D01AB}" presName="quadrant2" presStyleLbl="node1" presStyleIdx="1" presStyleCnt="4">
        <dgm:presLayoutVars>
          <dgm:chMax val="1"/>
          <dgm:bulletEnabled val="1"/>
        </dgm:presLayoutVars>
      </dgm:prSet>
      <dgm:spPr/>
      <dgm:t>
        <a:bodyPr/>
        <a:lstStyle/>
        <a:p>
          <a:endParaRPr lang="zh-TW" altLang="en-US"/>
        </a:p>
      </dgm:t>
    </dgm:pt>
    <dgm:pt modelId="{CCF451ED-4455-4D3C-911A-E288E37D1198}" type="pres">
      <dgm:prSet presAssocID="{EB02B50D-CCDA-4F49-8EAF-54E65B5D01AB}" presName="quadrant3" presStyleLbl="node1" presStyleIdx="2" presStyleCnt="4">
        <dgm:presLayoutVars>
          <dgm:chMax val="1"/>
          <dgm:bulletEnabled val="1"/>
        </dgm:presLayoutVars>
      </dgm:prSet>
      <dgm:spPr/>
      <dgm:t>
        <a:bodyPr/>
        <a:lstStyle/>
        <a:p>
          <a:endParaRPr lang="zh-TW" altLang="en-US"/>
        </a:p>
      </dgm:t>
    </dgm:pt>
    <dgm:pt modelId="{E93F54B0-0971-4912-8F60-C8CC80523F81}" type="pres">
      <dgm:prSet presAssocID="{EB02B50D-CCDA-4F49-8EAF-54E65B5D01AB}" presName="quadrant4" presStyleLbl="node1" presStyleIdx="3" presStyleCnt="4">
        <dgm:presLayoutVars>
          <dgm:chMax val="1"/>
          <dgm:bulletEnabled val="1"/>
        </dgm:presLayoutVars>
      </dgm:prSet>
      <dgm:spPr/>
      <dgm:t>
        <a:bodyPr/>
        <a:lstStyle/>
        <a:p>
          <a:endParaRPr lang="zh-TW" altLang="en-US"/>
        </a:p>
      </dgm:t>
    </dgm:pt>
    <dgm:pt modelId="{1BB96A5E-7647-4179-9D8C-4A1F2E864A7E}" type="pres">
      <dgm:prSet presAssocID="{EB02B50D-CCDA-4F49-8EAF-54E65B5D01AB}" presName="quadrantPlaceholder" presStyleCnt="0"/>
      <dgm:spPr/>
    </dgm:pt>
    <dgm:pt modelId="{56F4E659-A621-4703-B82A-31012A05CA53}" type="pres">
      <dgm:prSet presAssocID="{EB02B50D-CCDA-4F49-8EAF-54E65B5D01AB}" presName="center1" presStyleLbl="fgShp" presStyleIdx="0" presStyleCnt="2"/>
      <dgm:spPr/>
    </dgm:pt>
    <dgm:pt modelId="{53D31CD0-EE90-4F57-9F61-8489D3579740}" type="pres">
      <dgm:prSet presAssocID="{EB02B50D-CCDA-4F49-8EAF-54E65B5D01AB}" presName="center2" presStyleLbl="fgShp" presStyleIdx="1" presStyleCnt="2"/>
      <dgm:spPr/>
    </dgm:pt>
  </dgm:ptLst>
  <dgm:cxnLst>
    <dgm:cxn modelId="{5C50BF91-7753-4D23-8D45-65BAEDF34B31}" type="presOf" srcId="{122A9DBF-6595-48A3-8E77-3A48AE522B11}" destId="{E9DB9A7B-0007-473F-B62D-8F52E7EF8D4B}" srcOrd="1" destOrd="0" presId="urn:microsoft.com/office/officeart/2005/8/layout/cycle4"/>
    <dgm:cxn modelId="{8D4792FC-1960-44FB-9286-7178247B215C}" srcId="{6893E09E-0915-47AA-BF17-B830D20A3E8A}" destId="{CA70E514-530F-4F0C-9956-7B11538FE0AB}" srcOrd="3" destOrd="0" parTransId="{07283D85-96AF-4270-B0BD-D085E5F9C6D1}" sibTransId="{AEE8CB26-3F49-4B77-BDAB-8B5D0EA61C4C}"/>
    <dgm:cxn modelId="{738EC463-7616-46CB-8203-35D3D5ED17B9}" type="presOf" srcId="{FE4F1601-FDAC-4CEB-A801-927B41513758}" destId="{604EAA8A-F5DB-4420-AAB4-B8A536BD659D}" srcOrd="0" destOrd="2" presId="urn:microsoft.com/office/officeart/2005/8/layout/cycle4"/>
    <dgm:cxn modelId="{CF17EBAD-C5D5-4C4E-8B2B-EE444041337B}" type="presOf" srcId="{132E517C-407D-402C-9D76-EBF946552039}" destId="{77F2927C-C1DF-4A21-92E3-A5B759DD8AC8}" srcOrd="1" destOrd="2" presId="urn:microsoft.com/office/officeart/2005/8/layout/cycle4"/>
    <dgm:cxn modelId="{0B988390-E3D9-462D-8B40-492E473A0130}" type="presOf" srcId="{EC2E2DB6-B4C5-4FD0-AE0B-6C70286D3AF6}" destId="{62D5701E-8F29-4EF4-9795-E289E8613999}" srcOrd="0" destOrd="0" presId="urn:microsoft.com/office/officeart/2005/8/layout/cycle4"/>
    <dgm:cxn modelId="{BC30101A-06D2-4315-A1A5-51A93920D0B5}" type="presOf" srcId="{232D829F-332B-4970-B035-5B25A4B94697}" destId="{CCF451ED-4455-4D3C-911A-E288E37D1198}" srcOrd="0" destOrd="0" presId="urn:microsoft.com/office/officeart/2005/8/layout/cycle4"/>
    <dgm:cxn modelId="{DCB5F17E-60A0-409D-9742-6720B1640FBE}" type="presOf" srcId="{3DC68D7C-C8EC-4384-BB12-CA068D6DAC91}" destId="{B763EB5D-2450-4DD6-AB2A-90CE09B635A9}" srcOrd="0" destOrd="0" presId="urn:microsoft.com/office/officeart/2005/8/layout/cycle4"/>
    <dgm:cxn modelId="{6F4137FF-DD72-4650-BE0B-B4B0D7D01D9A}" type="presOf" srcId="{57239A28-EF72-47F1-AEC8-783EA9D65BDE}" destId="{604EAA8A-F5DB-4420-AAB4-B8A536BD659D}" srcOrd="0" destOrd="3" presId="urn:microsoft.com/office/officeart/2005/8/layout/cycle4"/>
    <dgm:cxn modelId="{4A3D9F50-F6FA-4CCD-B8A7-9F7FC68170B5}" type="presOf" srcId="{2C265156-B7BA-4DFC-B19B-2729BFFC1DBA}" destId="{77F2927C-C1DF-4A21-92E3-A5B759DD8AC8}" srcOrd="1" destOrd="1" presId="urn:microsoft.com/office/officeart/2005/8/layout/cycle4"/>
    <dgm:cxn modelId="{82F20516-04A4-4A59-A807-CDA2284A65BB}" srcId="{43FBD5EC-3A47-47C4-BF26-2F2DFCF8E48F}" destId="{57239A28-EF72-47F1-AEC8-783EA9D65BDE}" srcOrd="3" destOrd="0" parTransId="{D7DE4428-5846-4E08-B17D-3021E5613ACE}" sibTransId="{3D5E84B4-FBEB-4086-8A30-4AA431042CB7}"/>
    <dgm:cxn modelId="{D7F2B9B1-EAD8-485E-ACC4-F248CC6D8FAD}" type="presOf" srcId="{2AD6BF71-CB5A-4218-A93D-C1E9A5CE2780}" destId="{E93F54B0-0971-4912-8F60-C8CC80523F81}" srcOrd="0" destOrd="0" presId="urn:microsoft.com/office/officeart/2005/8/layout/cycle4"/>
    <dgm:cxn modelId="{50263724-E26A-44E4-9C35-1295E3501FA6}" type="presOf" srcId="{82544C7B-19F6-48D8-A43A-AF84DEF1E4AA}" destId="{596D7125-E133-4F70-BC89-10AF3943BD9C}" srcOrd="0" destOrd="0" presId="urn:microsoft.com/office/officeart/2005/8/layout/cycle4"/>
    <dgm:cxn modelId="{BBFC6374-99E6-49B9-AB90-46688CF64127}" type="presOf" srcId="{CA70E514-530F-4F0C-9956-7B11538FE0AB}" destId="{A6E06AD1-936E-4278-A8AD-8EFC7BA0CED1}" srcOrd="1" destOrd="3" presId="urn:microsoft.com/office/officeart/2005/8/layout/cycle4"/>
    <dgm:cxn modelId="{86C9A47C-228F-4AC5-A4DA-ACB25ABD8079}" srcId="{DB8773BC-1768-4455-A754-7360D8B1E448}" destId="{3A7167D9-F1D8-4259-9319-6CAA3CC98A53}" srcOrd="0" destOrd="0" parTransId="{D0D07BDC-F1BA-41B5-AA4A-9CF4F7D9F9EC}" sibTransId="{1411988B-9B56-4CA7-8E0A-6E94931EF990}"/>
    <dgm:cxn modelId="{5DCD8371-4119-4134-8C21-C982178B3044}" srcId="{2AD6BF71-CB5A-4218-A93D-C1E9A5CE2780}" destId="{3DC68D7C-C8EC-4384-BB12-CA068D6DAC91}" srcOrd="0" destOrd="0" parTransId="{6545715D-368F-4177-8D32-AB16F8427A70}" sibTransId="{E51EAC3D-1125-4130-8D2B-0D432912880E}"/>
    <dgm:cxn modelId="{78D5E831-3EA5-4403-878E-3C2A6FCD52A1}" srcId="{6893E09E-0915-47AA-BF17-B830D20A3E8A}" destId="{EC2E2DB6-B4C5-4FD0-AE0B-6C70286D3AF6}" srcOrd="0" destOrd="0" parTransId="{A38851F6-A303-4F5E-A6E9-535FAFD23848}" sibTransId="{A8E46F8F-475E-46D8-B525-A92615FA1DB1}"/>
    <dgm:cxn modelId="{87393A2E-027D-4ACF-A8AB-130E133B36EC}" srcId="{2AD6BF71-CB5A-4218-A93D-C1E9A5CE2780}" destId="{2C265156-B7BA-4DFC-B19B-2729BFFC1DBA}" srcOrd="1" destOrd="0" parTransId="{E01AE9D4-C167-4E4E-AE96-15CC3ECA91A1}" sibTransId="{9ADCAA5F-C5EB-4D0F-B7CE-0ADA2BA91721}"/>
    <dgm:cxn modelId="{3B2B3AA2-33B2-4349-8F7E-15D4F239097B}" srcId="{232D829F-332B-4970-B035-5B25A4B94697}" destId="{EAA1D7DE-9254-43D1-8E33-84BF471FCE2E}" srcOrd="1" destOrd="0" parTransId="{BF4B3C88-415B-4F65-9B9C-BC70F4699474}" sibTransId="{63E71F5A-EC80-4907-AD00-C3966287A274}"/>
    <dgm:cxn modelId="{5522A945-39E7-4E11-ADE7-7AD801A8C277}" type="presOf" srcId="{9ED7F712-E6E1-49E9-BF5C-1355AE4FC79A}" destId="{B763EB5D-2450-4DD6-AB2A-90CE09B635A9}" srcOrd="0" destOrd="3" presId="urn:microsoft.com/office/officeart/2005/8/layout/cycle4"/>
    <dgm:cxn modelId="{7E7FDEC1-181E-44E9-8966-26D70364294C}" srcId="{43FBD5EC-3A47-47C4-BF26-2F2DFCF8E48F}" destId="{FE4F1601-FDAC-4CEB-A801-927B41513758}" srcOrd="2" destOrd="0" parTransId="{AF483A9F-D074-4651-A5DF-F8DCE2A0DC62}" sibTransId="{75E8B2A1-2910-4BBF-B254-2D4CB43F1EB6}"/>
    <dgm:cxn modelId="{20A0BF42-9D34-4DF6-BFC1-90513170F10A}" type="presOf" srcId="{D0691B0A-EFFB-441B-B298-C0136D92FDC2}" destId="{A6E06AD1-936E-4278-A8AD-8EFC7BA0CED1}" srcOrd="1" destOrd="1" presId="urn:microsoft.com/office/officeart/2005/8/layout/cycle4"/>
    <dgm:cxn modelId="{FA5BF375-C95A-456F-B7EE-D62AC71642F4}" type="presOf" srcId="{CA70E514-530F-4F0C-9956-7B11538FE0AB}" destId="{62D5701E-8F29-4EF4-9795-E289E8613999}" srcOrd="0" destOrd="3" presId="urn:microsoft.com/office/officeart/2005/8/layout/cycle4"/>
    <dgm:cxn modelId="{875C5850-7C30-4CF5-B8BB-7C1F2123346E}" type="presOf" srcId="{0A108A47-0439-48E7-81DE-49A902D381DC}" destId="{B763EB5D-2450-4DD6-AB2A-90CE09B635A9}" srcOrd="0" destOrd="4" presId="urn:microsoft.com/office/officeart/2005/8/layout/cycle4"/>
    <dgm:cxn modelId="{3894445E-1801-4560-9DF2-0110CC901F2A}" type="presOf" srcId="{EC2E2DB6-B4C5-4FD0-AE0B-6C70286D3AF6}" destId="{A6E06AD1-936E-4278-A8AD-8EFC7BA0CED1}" srcOrd="1" destOrd="0" presId="urn:microsoft.com/office/officeart/2005/8/layout/cycle4"/>
    <dgm:cxn modelId="{4B8F34BF-1234-4B53-82DD-A92CDFC93E30}" type="presOf" srcId="{F8616540-26BD-41F6-83EE-11236DE9796B}" destId="{604EAA8A-F5DB-4420-AAB4-B8A536BD659D}" srcOrd="0" destOrd="1" presId="urn:microsoft.com/office/officeart/2005/8/layout/cycle4"/>
    <dgm:cxn modelId="{47C37832-FCB8-439E-895C-A06E8D7F5CD6}" type="presOf" srcId="{82544C7B-19F6-48D8-A43A-AF84DEF1E4AA}" destId="{F32057EB-415D-4569-B0D8-8CB017D5AD4B}" srcOrd="1" destOrd="0" presId="urn:microsoft.com/office/officeart/2005/8/layout/cycle4"/>
    <dgm:cxn modelId="{3531FA57-D87E-423A-ACD9-B2B267F558B4}" srcId="{EB02B50D-CCDA-4F49-8EAF-54E65B5D01AB}" destId="{43FBD5EC-3A47-47C4-BF26-2F2DFCF8E48F}" srcOrd="0" destOrd="0" parTransId="{01A91577-9051-4F2D-AEE0-3B0F836D1C97}" sibTransId="{8925D0C1-89C3-4CC2-89BF-CCB25B33CD06}"/>
    <dgm:cxn modelId="{DABE60CC-44AE-4390-B173-7EF991C4A1AC}" type="presOf" srcId="{132E517C-407D-402C-9D76-EBF946552039}" destId="{B763EB5D-2450-4DD6-AB2A-90CE09B635A9}" srcOrd="0" destOrd="2" presId="urn:microsoft.com/office/officeart/2005/8/layout/cycle4"/>
    <dgm:cxn modelId="{73A0CF1F-D4AC-4F36-A923-75C685530C48}" type="presOf" srcId="{EB02B50D-CCDA-4F49-8EAF-54E65B5D01AB}" destId="{37473759-D05F-496F-B7A2-3E32AF010F1D}" srcOrd="0" destOrd="0" presId="urn:microsoft.com/office/officeart/2005/8/layout/cycle4"/>
    <dgm:cxn modelId="{53B454D8-5112-4DCA-A2F5-CE69E251E7FB}" srcId="{6893E09E-0915-47AA-BF17-B830D20A3E8A}" destId="{D0691B0A-EFFB-441B-B298-C0136D92FDC2}" srcOrd="1" destOrd="0" parTransId="{2F80FBCA-90D5-4844-90C5-C46A2477CBD5}" sibTransId="{136F2017-5CF8-4B10-B344-DB1E3438500D}"/>
    <dgm:cxn modelId="{4CBAAD05-BF2F-4030-A474-B469BFC87570}" srcId="{EB02B50D-CCDA-4F49-8EAF-54E65B5D01AB}" destId="{DB8773BC-1768-4455-A754-7360D8B1E448}" srcOrd="4" destOrd="0" parTransId="{C99E92C6-C747-460D-848C-456D563A23FE}" sibTransId="{EC015F0C-DF89-4843-BC84-8F882E862230}"/>
    <dgm:cxn modelId="{54BB925E-CF9D-458C-B95D-13AFD16F45A2}" type="presOf" srcId="{EAA1D7DE-9254-43D1-8E33-84BF471FCE2E}" destId="{F32057EB-415D-4569-B0D8-8CB017D5AD4B}" srcOrd="1" destOrd="1" presId="urn:microsoft.com/office/officeart/2005/8/layout/cycle4"/>
    <dgm:cxn modelId="{74B52CB5-C707-43C9-BA5E-EA9C9A754414}" type="presOf" srcId="{122A9DBF-6595-48A3-8E77-3A48AE522B11}" destId="{604EAA8A-F5DB-4420-AAB4-B8A536BD659D}" srcOrd="0" destOrd="0" presId="urn:microsoft.com/office/officeart/2005/8/layout/cycle4"/>
    <dgm:cxn modelId="{616E70FE-A3BB-40F5-AE7D-D33BB492B492}" srcId="{EB02B50D-CCDA-4F49-8EAF-54E65B5D01AB}" destId="{6893E09E-0915-47AA-BF17-B830D20A3E8A}" srcOrd="1" destOrd="0" parTransId="{FA8B458D-21E6-41DE-A985-633306662CF1}" sibTransId="{58889EC2-A579-47D3-8062-0ACEAA6391D0}"/>
    <dgm:cxn modelId="{A3A6DCAE-C996-4E0A-B64A-F21586F890DF}" type="presOf" srcId="{57239A28-EF72-47F1-AEC8-783EA9D65BDE}" destId="{E9DB9A7B-0007-473F-B62D-8F52E7EF8D4B}" srcOrd="1" destOrd="3" presId="urn:microsoft.com/office/officeart/2005/8/layout/cycle4"/>
    <dgm:cxn modelId="{625572FA-5700-40EC-9926-9FCD00C06CB2}" srcId="{2AD6BF71-CB5A-4218-A93D-C1E9A5CE2780}" destId="{9ED7F712-E6E1-49E9-BF5C-1355AE4FC79A}" srcOrd="3" destOrd="0" parTransId="{886197A4-27A1-4884-BCE3-4D4AB570CF51}" sibTransId="{9C123A7D-48F9-4EC7-AAFD-528D02F66AB4}"/>
    <dgm:cxn modelId="{77568917-D76D-4AAD-B814-B7DCE2BAD35F}" type="presOf" srcId="{35DE0385-8EE7-47A0-A7ED-228DA76A7C7C}" destId="{62D5701E-8F29-4EF4-9795-E289E8613999}" srcOrd="0" destOrd="2" presId="urn:microsoft.com/office/officeart/2005/8/layout/cycle4"/>
    <dgm:cxn modelId="{2D48541C-A0D4-4878-AD3C-4A51FB3F139E}" type="presOf" srcId="{F8616540-26BD-41F6-83EE-11236DE9796B}" destId="{E9DB9A7B-0007-473F-B62D-8F52E7EF8D4B}" srcOrd="1" destOrd="1" presId="urn:microsoft.com/office/officeart/2005/8/layout/cycle4"/>
    <dgm:cxn modelId="{3313AB96-A371-4051-BEAC-0A5882C5066F}" type="presOf" srcId="{0A108A47-0439-48E7-81DE-49A902D381DC}" destId="{77F2927C-C1DF-4A21-92E3-A5B759DD8AC8}" srcOrd="1" destOrd="4" presId="urn:microsoft.com/office/officeart/2005/8/layout/cycle4"/>
    <dgm:cxn modelId="{93D9F547-04E4-4599-BD31-337543334D1B}" srcId="{43FBD5EC-3A47-47C4-BF26-2F2DFCF8E48F}" destId="{122A9DBF-6595-48A3-8E77-3A48AE522B11}" srcOrd="0" destOrd="0" parTransId="{5BACF787-B5ED-4129-911B-362651004213}" sibTransId="{1AF3F2AE-2ABA-4ADF-8DEE-C19DBD1DF0E2}"/>
    <dgm:cxn modelId="{873BA1FD-E475-4D87-970E-4BBC232EBDE1}" type="presOf" srcId="{35DE0385-8EE7-47A0-A7ED-228DA76A7C7C}" destId="{A6E06AD1-936E-4278-A8AD-8EFC7BA0CED1}" srcOrd="1" destOrd="2" presId="urn:microsoft.com/office/officeart/2005/8/layout/cycle4"/>
    <dgm:cxn modelId="{E31776CD-44C7-4F49-BFDD-72C6BD205C67}" srcId="{EB02B50D-CCDA-4F49-8EAF-54E65B5D01AB}" destId="{2AD6BF71-CB5A-4218-A93D-C1E9A5CE2780}" srcOrd="3" destOrd="0" parTransId="{25C41AEC-642F-4074-B6BE-D3AA2AB79929}" sibTransId="{1FADD0FA-ECC2-4B6B-B410-E5C5EEEEEB56}"/>
    <dgm:cxn modelId="{18CDCB40-058B-4816-9B44-EE3926A401CA}" srcId="{43FBD5EC-3A47-47C4-BF26-2F2DFCF8E48F}" destId="{F8616540-26BD-41F6-83EE-11236DE9796B}" srcOrd="1" destOrd="0" parTransId="{A47AE8BA-80AC-46AE-B825-E37DA0C44ADD}" sibTransId="{7E3F29B0-DDC4-4138-801B-AAD29BD7A9B1}"/>
    <dgm:cxn modelId="{69F8898D-850E-45F8-8E7C-4F60D3A23083}" srcId="{2AD6BF71-CB5A-4218-A93D-C1E9A5CE2780}" destId="{132E517C-407D-402C-9D76-EBF946552039}" srcOrd="2" destOrd="0" parTransId="{37ABC939-A727-4E26-BE19-E292C8093B8D}" sibTransId="{39E540D4-6CF6-47D1-BB33-F1DAB9A3E431}"/>
    <dgm:cxn modelId="{D190F6F8-EB05-4DC9-9AB2-9F2820C6AEA5}" srcId="{EB02B50D-CCDA-4F49-8EAF-54E65B5D01AB}" destId="{232D829F-332B-4970-B035-5B25A4B94697}" srcOrd="2" destOrd="0" parTransId="{54C96133-89E5-4928-BC55-FF6CCB6A1D93}" sibTransId="{5F2F96C4-4533-47CA-A4E2-D6A9FD687C17}"/>
    <dgm:cxn modelId="{566F56BC-0E2E-4D58-AC7F-CACE302D33CC}" type="presOf" srcId="{FE4F1601-FDAC-4CEB-A801-927B41513758}" destId="{E9DB9A7B-0007-473F-B62D-8F52E7EF8D4B}" srcOrd="1" destOrd="2" presId="urn:microsoft.com/office/officeart/2005/8/layout/cycle4"/>
    <dgm:cxn modelId="{72134AB3-FD7B-4F6B-A06B-D544DBCB70D9}" srcId="{6893E09E-0915-47AA-BF17-B830D20A3E8A}" destId="{35DE0385-8EE7-47A0-A7ED-228DA76A7C7C}" srcOrd="2" destOrd="0" parTransId="{47EF959A-311A-448F-A746-5E26969B5F8F}" sibTransId="{CE8A3C85-8453-4D56-8A03-1D0233F56761}"/>
    <dgm:cxn modelId="{D3A0C067-34E7-4D6E-B0AF-9F89F664D334}" type="presOf" srcId="{6893E09E-0915-47AA-BF17-B830D20A3E8A}" destId="{79D9B8B2-5DB9-485C-81E8-37EED1CB92DC}" srcOrd="0" destOrd="0" presId="urn:microsoft.com/office/officeart/2005/8/layout/cycle4"/>
    <dgm:cxn modelId="{B3244B8D-C1C0-4771-A985-FB16A8EEF29C}" type="presOf" srcId="{2C265156-B7BA-4DFC-B19B-2729BFFC1DBA}" destId="{B763EB5D-2450-4DD6-AB2A-90CE09B635A9}" srcOrd="0" destOrd="1" presId="urn:microsoft.com/office/officeart/2005/8/layout/cycle4"/>
    <dgm:cxn modelId="{D247EDD7-88D5-41C0-87DF-6F978C35FED6}" srcId="{2AD6BF71-CB5A-4218-A93D-C1E9A5CE2780}" destId="{0A108A47-0439-48E7-81DE-49A902D381DC}" srcOrd="4" destOrd="0" parTransId="{5BB7EF8C-69F3-4757-9FE4-FE80A841D8C4}" sibTransId="{B2CF08C1-67C8-44C4-8D13-0CCB0932DCD4}"/>
    <dgm:cxn modelId="{8582463D-8235-4262-8CFB-8F35C742E47A}" type="presOf" srcId="{9ED7F712-E6E1-49E9-BF5C-1355AE4FC79A}" destId="{77F2927C-C1DF-4A21-92E3-A5B759DD8AC8}" srcOrd="1" destOrd="3" presId="urn:microsoft.com/office/officeart/2005/8/layout/cycle4"/>
    <dgm:cxn modelId="{4F32EE4C-9081-4DB8-9015-551ADB096F71}" type="presOf" srcId="{43FBD5EC-3A47-47C4-BF26-2F2DFCF8E48F}" destId="{8251FD59-3AFD-4454-AEFA-40EF6F3323A1}" srcOrd="0" destOrd="0" presId="urn:microsoft.com/office/officeart/2005/8/layout/cycle4"/>
    <dgm:cxn modelId="{B60EAE69-4329-4DBD-BD2C-23915761895E}" type="presOf" srcId="{3DC68D7C-C8EC-4384-BB12-CA068D6DAC91}" destId="{77F2927C-C1DF-4A21-92E3-A5B759DD8AC8}" srcOrd="1" destOrd="0" presId="urn:microsoft.com/office/officeart/2005/8/layout/cycle4"/>
    <dgm:cxn modelId="{0E63AAFB-0AF8-4877-A6F0-119ADB8E1718}" srcId="{232D829F-332B-4970-B035-5B25A4B94697}" destId="{82544C7B-19F6-48D8-A43A-AF84DEF1E4AA}" srcOrd="0" destOrd="0" parTransId="{184C0F01-A546-4E00-8134-C6A17EC4F52E}" sibTransId="{DBE65387-60BD-402D-AD84-7DA24C9C2800}"/>
    <dgm:cxn modelId="{09400513-4173-47C0-A460-E5448AF88E27}" type="presOf" srcId="{EAA1D7DE-9254-43D1-8E33-84BF471FCE2E}" destId="{596D7125-E133-4F70-BC89-10AF3943BD9C}" srcOrd="0" destOrd="1" presId="urn:microsoft.com/office/officeart/2005/8/layout/cycle4"/>
    <dgm:cxn modelId="{BD5A1875-0A76-47B3-BC97-3C1004FBB540}" type="presOf" srcId="{D0691B0A-EFFB-441B-B298-C0136D92FDC2}" destId="{62D5701E-8F29-4EF4-9795-E289E8613999}" srcOrd="0" destOrd="1" presId="urn:microsoft.com/office/officeart/2005/8/layout/cycle4"/>
    <dgm:cxn modelId="{38A0F420-BBA0-4DCF-BF0E-063CBCC363D9}" type="presParOf" srcId="{37473759-D05F-496F-B7A2-3E32AF010F1D}" destId="{3B6229CE-BB9A-43D5-843C-499DBCA9E413}" srcOrd="0" destOrd="0" presId="urn:microsoft.com/office/officeart/2005/8/layout/cycle4"/>
    <dgm:cxn modelId="{8FBB5E31-60F6-4F4F-984E-BA84B60B7491}" type="presParOf" srcId="{3B6229CE-BB9A-43D5-843C-499DBCA9E413}" destId="{4D71337B-C30D-4377-8682-07AC02229B5D}" srcOrd="0" destOrd="0" presId="urn:microsoft.com/office/officeart/2005/8/layout/cycle4"/>
    <dgm:cxn modelId="{0C54EB9D-DF6B-456E-9DC3-38B7D0356F12}" type="presParOf" srcId="{4D71337B-C30D-4377-8682-07AC02229B5D}" destId="{604EAA8A-F5DB-4420-AAB4-B8A536BD659D}" srcOrd="0" destOrd="0" presId="urn:microsoft.com/office/officeart/2005/8/layout/cycle4"/>
    <dgm:cxn modelId="{CF84C28B-8617-4A6C-A9A9-E547CBAD9BFE}" type="presParOf" srcId="{4D71337B-C30D-4377-8682-07AC02229B5D}" destId="{E9DB9A7B-0007-473F-B62D-8F52E7EF8D4B}" srcOrd="1" destOrd="0" presId="urn:microsoft.com/office/officeart/2005/8/layout/cycle4"/>
    <dgm:cxn modelId="{A73E783B-C9BF-407C-B4BD-C69F67859001}" type="presParOf" srcId="{3B6229CE-BB9A-43D5-843C-499DBCA9E413}" destId="{2170DFAD-6D30-4E3D-8E2F-47F32CE11178}" srcOrd="1" destOrd="0" presId="urn:microsoft.com/office/officeart/2005/8/layout/cycle4"/>
    <dgm:cxn modelId="{79858DFC-96A6-4B3D-9F7B-5D45A33EA1D6}" type="presParOf" srcId="{2170DFAD-6D30-4E3D-8E2F-47F32CE11178}" destId="{62D5701E-8F29-4EF4-9795-E289E8613999}" srcOrd="0" destOrd="0" presId="urn:microsoft.com/office/officeart/2005/8/layout/cycle4"/>
    <dgm:cxn modelId="{FADD1D74-BEE0-4FBC-B537-AA51E0418E2B}" type="presParOf" srcId="{2170DFAD-6D30-4E3D-8E2F-47F32CE11178}" destId="{A6E06AD1-936E-4278-A8AD-8EFC7BA0CED1}" srcOrd="1" destOrd="0" presId="urn:microsoft.com/office/officeart/2005/8/layout/cycle4"/>
    <dgm:cxn modelId="{72698551-48C8-4E6C-AD6C-F98A984D1685}" type="presParOf" srcId="{3B6229CE-BB9A-43D5-843C-499DBCA9E413}" destId="{DB90D86F-D374-43B5-A1F9-80C5444897CE}" srcOrd="2" destOrd="0" presId="urn:microsoft.com/office/officeart/2005/8/layout/cycle4"/>
    <dgm:cxn modelId="{386EC28D-D342-4384-AC23-DD69130E8565}" type="presParOf" srcId="{DB90D86F-D374-43B5-A1F9-80C5444897CE}" destId="{596D7125-E133-4F70-BC89-10AF3943BD9C}" srcOrd="0" destOrd="0" presId="urn:microsoft.com/office/officeart/2005/8/layout/cycle4"/>
    <dgm:cxn modelId="{E6FB0D62-297E-4F9C-A884-998A112AB60C}" type="presParOf" srcId="{DB90D86F-D374-43B5-A1F9-80C5444897CE}" destId="{F32057EB-415D-4569-B0D8-8CB017D5AD4B}" srcOrd="1" destOrd="0" presId="urn:microsoft.com/office/officeart/2005/8/layout/cycle4"/>
    <dgm:cxn modelId="{7AE46025-DE06-4D89-B5E2-E6973C738BDE}" type="presParOf" srcId="{3B6229CE-BB9A-43D5-843C-499DBCA9E413}" destId="{7B76F214-D3DB-44AA-AAB6-D92B5D7EF126}" srcOrd="3" destOrd="0" presId="urn:microsoft.com/office/officeart/2005/8/layout/cycle4"/>
    <dgm:cxn modelId="{17532DFC-22C1-4EB6-B54A-493FC1D3A779}" type="presParOf" srcId="{7B76F214-D3DB-44AA-AAB6-D92B5D7EF126}" destId="{B763EB5D-2450-4DD6-AB2A-90CE09B635A9}" srcOrd="0" destOrd="0" presId="urn:microsoft.com/office/officeart/2005/8/layout/cycle4"/>
    <dgm:cxn modelId="{FDC2E585-4DE1-48F3-9A17-AD82182F23B3}" type="presParOf" srcId="{7B76F214-D3DB-44AA-AAB6-D92B5D7EF126}" destId="{77F2927C-C1DF-4A21-92E3-A5B759DD8AC8}" srcOrd="1" destOrd="0" presId="urn:microsoft.com/office/officeart/2005/8/layout/cycle4"/>
    <dgm:cxn modelId="{837E544F-1BF0-4697-A3CA-A72ACE8B3339}" type="presParOf" srcId="{3B6229CE-BB9A-43D5-843C-499DBCA9E413}" destId="{11979A9F-36F4-475C-B078-96A925DA0AF0}" srcOrd="4" destOrd="0" presId="urn:microsoft.com/office/officeart/2005/8/layout/cycle4"/>
    <dgm:cxn modelId="{C4ED069E-B0C3-4267-8AED-CEF25F799CF7}" type="presParOf" srcId="{37473759-D05F-496F-B7A2-3E32AF010F1D}" destId="{2E9B15C3-F5EE-453F-BBB4-CCC32D6EE9ED}" srcOrd="1" destOrd="0" presId="urn:microsoft.com/office/officeart/2005/8/layout/cycle4"/>
    <dgm:cxn modelId="{D872C64D-1990-4C58-AE1A-DF634DAFA5D5}" type="presParOf" srcId="{2E9B15C3-F5EE-453F-BBB4-CCC32D6EE9ED}" destId="{8251FD59-3AFD-4454-AEFA-40EF6F3323A1}" srcOrd="0" destOrd="0" presId="urn:microsoft.com/office/officeart/2005/8/layout/cycle4"/>
    <dgm:cxn modelId="{AD1EBC4F-20A9-48DD-AF79-0164F35BFC01}" type="presParOf" srcId="{2E9B15C3-F5EE-453F-BBB4-CCC32D6EE9ED}" destId="{79D9B8B2-5DB9-485C-81E8-37EED1CB92DC}" srcOrd="1" destOrd="0" presId="urn:microsoft.com/office/officeart/2005/8/layout/cycle4"/>
    <dgm:cxn modelId="{999C5F60-8233-4081-AF68-611DCFB0F5B5}" type="presParOf" srcId="{2E9B15C3-F5EE-453F-BBB4-CCC32D6EE9ED}" destId="{CCF451ED-4455-4D3C-911A-E288E37D1198}" srcOrd="2" destOrd="0" presId="urn:microsoft.com/office/officeart/2005/8/layout/cycle4"/>
    <dgm:cxn modelId="{DBCF1000-D274-4B1C-9CBB-CE6E4D149F9C}" type="presParOf" srcId="{2E9B15C3-F5EE-453F-BBB4-CCC32D6EE9ED}" destId="{E93F54B0-0971-4912-8F60-C8CC80523F81}" srcOrd="3" destOrd="0" presId="urn:microsoft.com/office/officeart/2005/8/layout/cycle4"/>
    <dgm:cxn modelId="{45D7E59B-C521-4D75-B351-97362F25D5EC}" type="presParOf" srcId="{2E9B15C3-F5EE-453F-BBB4-CCC32D6EE9ED}" destId="{1BB96A5E-7647-4179-9D8C-4A1F2E864A7E}" srcOrd="4" destOrd="0" presId="urn:microsoft.com/office/officeart/2005/8/layout/cycle4"/>
    <dgm:cxn modelId="{B464C44B-C3A7-4318-A8F5-190832360D02}" type="presParOf" srcId="{37473759-D05F-496F-B7A2-3E32AF010F1D}" destId="{56F4E659-A621-4703-B82A-31012A05CA53}" srcOrd="2" destOrd="0" presId="urn:microsoft.com/office/officeart/2005/8/layout/cycle4"/>
    <dgm:cxn modelId="{FBB069AD-286E-402B-9F81-A04D9AC34953}" type="presParOf" srcId="{37473759-D05F-496F-B7A2-3E32AF010F1D}" destId="{53D31CD0-EE90-4F57-9F61-8489D357974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5F6C7-703B-405F-B1F4-D33010CC47BF}">
      <dsp:nvSpPr>
        <dsp:cNvPr id="0" name=""/>
        <dsp:cNvSpPr/>
      </dsp:nvSpPr>
      <dsp:spPr>
        <a:xfrm>
          <a:off x="908157" y="0"/>
          <a:ext cx="908157" cy="1474680"/>
        </a:xfrm>
        <a:prstGeom prst="trapezoid">
          <a:avLst>
            <a:gd name="adj"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accent1">
                  <a:lumMod val="50000"/>
                </a:schemeClr>
              </a:solidFill>
            </a:rPr>
            <a:t>主要客戶及產業</a:t>
          </a:r>
          <a:endParaRPr lang="zh-TW" altLang="en-US" sz="1600" b="1" kern="1200" dirty="0">
            <a:solidFill>
              <a:schemeClr val="accent1">
                <a:lumMod val="50000"/>
              </a:schemeClr>
            </a:solidFill>
          </a:endParaRPr>
        </a:p>
      </dsp:txBody>
      <dsp:txXfrm>
        <a:off x="908157" y="0"/>
        <a:ext cx="908157" cy="1474680"/>
      </dsp:txXfrm>
    </dsp:sp>
    <dsp:sp modelId="{94D502B2-F052-4F5B-A986-6B53B95020C7}">
      <dsp:nvSpPr>
        <dsp:cNvPr id="0" name=""/>
        <dsp:cNvSpPr/>
      </dsp:nvSpPr>
      <dsp:spPr>
        <a:xfrm>
          <a:off x="454078" y="1474679"/>
          <a:ext cx="1816314" cy="1474680"/>
        </a:xfrm>
        <a:prstGeom prst="trapezoid">
          <a:avLst>
            <a:gd name="adj" fmla="val 30792"/>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accent1">
                  <a:lumMod val="50000"/>
                </a:schemeClr>
              </a:solidFill>
            </a:rPr>
            <a:t>數位銷售</a:t>
          </a:r>
          <a:endParaRPr lang="en-US" altLang="zh-TW" sz="1600" b="1" kern="1200" dirty="0" smtClean="0">
            <a:solidFill>
              <a:schemeClr val="accent1">
                <a:lumMod val="50000"/>
              </a:schemeClr>
            </a:solidFill>
          </a:endParaRPr>
        </a:p>
        <a:p>
          <a:pPr lvl="0" algn="ctr" defTabSz="711200">
            <a:lnSpc>
              <a:spcPct val="90000"/>
            </a:lnSpc>
            <a:spcBef>
              <a:spcPct val="0"/>
            </a:spcBef>
            <a:spcAft>
              <a:spcPct val="35000"/>
            </a:spcAft>
          </a:pPr>
          <a:r>
            <a:rPr lang="zh-TW" altLang="en-US" sz="1600" b="1" kern="1200" dirty="0" smtClean="0">
              <a:solidFill>
                <a:schemeClr val="accent1">
                  <a:lumMod val="50000"/>
                </a:schemeClr>
              </a:solidFill>
            </a:rPr>
            <a:t>及夥伴經營</a:t>
          </a:r>
          <a:endParaRPr lang="zh-TW" altLang="en-US" sz="1600" b="1" kern="1200" dirty="0">
            <a:solidFill>
              <a:schemeClr val="accent1">
                <a:lumMod val="50000"/>
              </a:schemeClr>
            </a:solidFill>
          </a:endParaRPr>
        </a:p>
      </dsp:txBody>
      <dsp:txXfrm>
        <a:off x="771933" y="1474679"/>
        <a:ext cx="1180604" cy="1474680"/>
      </dsp:txXfrm>
    </dsp:sp>
    <dsp:sp modelId="{C0AFF7CC-65C2-4357-A998-28D85CAD1799}">
      <dsp:nvSpPr>
        <dsp:cNvPr id="0" name=""/>
        <dsp:cNvSpPr/>
      </dsp:nvSpPr>
      <dsp:spPr>
        <a:xfrm>
          <a:off x="0" y="2949359"/>
          <a:ext cx="2724471" cy="1474680"/>
        </a:xfrm>
        <a:prstGeom prst="trapezoid">
          <a:avLst>
            <a:gd name="adj" fmla="val 30792"/>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1" kern="1200" dirty="0" smtClean="0">
              <a:solidFill>
                <a:schemeClr val="accent1">
                  <a:lumMod val="50000"/>
                </a:schemeClr>
              </a:solidFill>
            </a:rPr>
            <a:t>開發者社群</a:t>
          </a:r>
          <a:endParaRPr lang="en-US" altLang="zh-TW" sz="1600" b="1" kern="1200" dirty="0" smtClean="0">
            <a:solidFill>
              <a:schemeClr val="accent1">
                <a:lumMod val="50000"/>
              </a:schemeClr>
            </a:solidFill>
          </a:endParaRPr>
        </a:p>
        <a:p>
          <a:pPr lvl="0" algn="ctr" defTabSz="711200">
            <a:lnSpc>
              <a:spcPct val="90000"/>
            </a:lnSpc>
            <a:spcBef>
              <a:spcPct val="0"/>
            </a:spcBef>
            <a:spcAft>
              <a:spcPct val="35000"/>
            </a:spcAft>
          </a:pPr>
          <a:r>
            <a:rPr lang="zh-TW" altLang="en-US" sz="1600" b="1" kern="1200" dirty="0" smtClean="0">
              <a:solidFill>
                <a:schemeClr val="accent1">
                  <a:lumMod val="50000"/>
                </a:schemeClr>
              </a:solidFill>
            </a:rPr>
            <a:t>及個人用戶</a:t>
          </a:r>
          <a:endParaRPr lang="zh-TW" altLang="en-US" sz="1600" b="1" kern="1200" dirty="0">
            <a:solidFill>
              <a:schemeClr val="accent1">
                <a:lumMod val="50000"/>
              </a:schemeClr>
            </a:solidFill>
          </a:endParaRPr>
        </a:p>
      </dsp:txBody>
      <dsp:txXfrm>
        <a:off x="476782" y="2949359"/>
        <a:ext cx="1770906" cy="1474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DF5E4-5952-4033-A371-AE087837AC54}">
      <dsp:nvSpPr>
        <dsp:cNvPr id="0" name=""/>
        <dsp:cNvSpPr/>
      </dsp:nvSpPr>
      <dsp:spPr>
        <a:xfrm>
          <a:off x="0" y="0"/>
          <a:ext cx="8225542" cy="34761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kern="1200" dirty="0" smtClean="0"/>
            <a:t>機會</a:t>
          </a:r>
          <a:endParaRPr lang="zh-TW" altLang="en-US" sz="2000" kern="1200" dirty="0"/>
        </a:p>
      </dsp:txBody>
      <dsp:txXfrm>
        <a:off x="16969" y="16969"/>
        <a:ext cx="8191604" cy="313675"/>
      </dsp:txXfrm>
    </dsp:sp>
    <dsp:sp modelId="{01FEE3BC-5AEC-4E85-B173-D6A09A7D5BEC}">
      <dsp:nvSpPr>
        <dsp:cNvPr id="0" name=""/>
        <dsp:cNvSpPr/>
      </dsp:nvSpPr>
      <dsp:spPr>
        <a:xfrm>
          <a:off x="0" y="350854"/>
          <a:ext cx="8225542" cy="4977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161" tIns="25400" rIns="142240" bIns="25400" numCol="1" spcCol="1270" anchor="t" anchorCtr="0">
          <a:noAutofit/>
        </a:bodyPr>
        <a:lstStyle/>
        <a:p>
          <a:pPr marL="228600" lvl="1" indent="-228600" algn="l" defTabSz="889000">
            <a:lnSpc>
              <a:spcPct val="90000"/>
            </a:lnSpc>
            <a:spcBef>
              <a:spcPct val="0"/>
            </a:spcBef>
            <a:spcAft>
              <a:spcPts val="0"/>
            </a:spcAft>
            <a:buChar char="••"/>
          </a:pPr>
          <a:r>
            <a:rPr lang="zh-TW" altLang="en-US" sz="2000" kern="1200" dirty="0" smtClean="0">
              <a:latin typeface="+mn-ea"/>
              <a:ea typeface="+mn-ea"/>
            </a:rPr>
            <a:t>國家</a:t>
          </a:r>
          <a:r>
            <a:rPr lang="en-US" altLang="zh-TW" sz="2000" kern="1200" dirty="0" smtClean="0">
              <a:latin typeface="+mn-ea"/>
              <a:ea typeface="+mn-ea"/>
            </a:rPr>
            <a:t>3D</a:t>
          </a:r>
          <a:r>
            <a:rPr lang="zh-TW" altLang="en-US" sz="2000" kern="1200" dirty="0" smtClean="0">
              <a:latin typeface="+mn-ea"/>
              <a:ea typeface="+mn-ea"/>
            </a:rPr>
            <a:t>底圖及地理資訊三維化，應用於自然環境資源、</a:t>
          </a:r>
          <a:r>
            <a:rPr lang="en-US" altLang="zh-TW" sz="2000" kern="1200" dirty="0" smtClean="0">
              <a:latin typeface="+mn-ea"/>
              <a:ea typeface="+mn-ea"/>
            </a:rPr>
            <a:t>BIM</a:t>
          </a:r>
          <a:r>
            <a:rPr lang="zh-TW" altLang="en-US" sz="2000" kern="1200" dirty="0" smtClean="0">
              <a:latin typeface="+mn-ea"/>
              <a:ea typeface="+mn-ea"/>
            </a:rPr>
            <a:t>整合、電信業固網</a:t>
          </a:r>
          <a:r>
            <a:rPr lang="en-US" altLang="zh-TW" sz="2000" kern="1200" dirty="0" smtClean="0">
              <a:latin typeface="+mn-ea"/>
              <a:ea typeface="+mn-ea"/>
            </a:rPr>
            <a:t>/5G</a:t>
          </a:r>
          <a:r>
            <a:rPr lang="zh-TW" altLang="en-US" sz="2000" kern="1200" dirty="0" smtClean="0">
              <a:latin typeface="+mn-ea"/>
              <a:ea typeface="+mn-ea"/>
            </a:rPr>
            <a:t>基地台規畫</a:t>
          </a:r>
          <a:endParaRPr lang="zh-TW" altLang="en-US" sz="2000" kern="1200" dirty="0">
            <a:latin typeface="+mn-ea"/>
            <a:ea typeface="+mn-ea"/>
          </a:endParaRPr>
        </a:p>
        <a:p>
          <a:pPr marL="228600" lvl="1" indent="-228600" algn="l" defTabSz="889000">
            <a:lnSpc>
              <a:spcPct val="90000"/>
            </a:lnSpc>
            <a:spcBef>
              <a:spcPct val="0"/>
            </a:spcBef>
            <a:spcAft>
              <a:spcPts val="0"/>
            </a:spcAft>
            <a:buChar char="••"/>
          </a:pPr>
          <a:r>
            <a:rPr lang="zh-TW" altLang="en-US" sz="2000" kern="1200" dirty="0" smtClean="0">
              <a:latin typeface="+mn-ea"/>
              <a:ea typeface="+mn-ea"/>
            </a:rPr>
            <a:t>物聯網與即時資訊需求已產生商業價值</a:t>
          </a:r>
          <a:endParaRPr lang="zh-TW" altLang="en-US" sz="2000" kern="1200" dirty="0">
            <a:latin typeface="+mn-ea"/>
            <a:ea typeface="+mn-ea"/>
          </a:endParaRPr>
        </a:p>
        <a:p>
          <a:pPr marL="228600" lvl="1" indent="-228600" algn="l" defTabSz="889000">
            <a:lnSpc>
              <a:spcPct val="90000"/>
            </a:lnSpc>
            <a:spcBef>
              <a:spcPct val="0"/>
            </a:spcBef>
            <a:spcAft>
              <a:spcPts val="0"/>
            </a:spcAft>
            <a:buChar char="••"/>
          </a:pPr>
          <a:r>
            <a:rPr lang="zh-TW" altLang="en-US" sz="2000" kern="1200" dirty="0" smtClean="0">
              <a:latin typeface="+mn-ea"/>
              <a:ea typeface="+mn-ea"/>
            </a:rPr>
            <a:t>整合</a:t>
          </a:r>
          <a:r>
            <a:rPr lang="en-US" altLang="zh-TW" sz="2000" kern="1200" dirty="0" smtClean="0">
              <a:latin typeface="+mn-ea"/>
              <a:ea typeface="+mn-ea"/>
            </a:rPr>
            <a:t>3D</a:t>
          </a:r>
          <a:r>
            <a:rPr lang="zh-TW" altLang="en-US" sz="2000" kern="1200" dirty="0" smtClean="0">
              <a:latin typeface="+mn-ea"/>
              <a:ea typeface="+mn-ea"/>
            </a:rPr>
            <a:t>及物聯網技術的數位雙生，成為智慧城市運籌中心核心技術</a:t>
          </a:r>
          <a:endParaRPr lang="zh-TW" altLang="en-US" sz="2000" kern="1200" dirty="0">
            <a:latin typeface="+mn-ea"/>
            <a:ea typeface="+mn-ea"/>
          </a:endParaRPr>
        </a:p>
        <a:p>
          <a:pPr marL="228600" lvl="1" indent="-228600" algn="l" defTabSz="889000">
            <a:lnSpc>
              <a:spcPct val="90000"/>
            </a:lnSpc>
            <a:spcBef>
              <a:spcPct val="0"/>
            </a:spcBef>
            <a:spcAft>
              <a:spcPts val="0"/>
            </a:spcAft>
            <a:buChar char="••"/>
          </a:pPr>
          <a:r>
            <a:rPr lang="zh-TW" altLang="en-US" sz="2000" kern="1200" dirty="0" smtClean="0">
              <a:latin typeface="+mn-ea"/>
              <a:ea typeface="+mn-ea"/>
            </a:rPr>
            <a:t>地理資訊的空間分析能力為巨量資料科學不可或缺之拼圖</a:t>
          </a:r>
          <a:endParaRPr lang="zh-TW" altLang="en-US" sz="2000" kern="1200" dirty="0">
            <a:latin typeface="+mn-ea"/>
            <a:ea typeface="+mn-ea"/>
          </a:endParaRPr>
        </a:p>
        <a:p>
          <a:pPr marL="228600" lvl="1" indent="-228600" algn="l" defTabSz="889000">
            <a:lnSpc>
              <a:spcPct val="90000"/>
            </a:lnSpc>
            <a:spcBef>
              <a:spcPct val="0"/>
            </a:spcBef>
            <a:spcAft>
              <a:spcPts val="0"/>
            </a:spcAft>
            <a:buChar char="••"/>
          </a:pPr>
          <a:r>
            <a:rPr lang="zh-TW" altLang="en-US" sz="2000" kern="1200" dirty="0" smtClean="0">
              <a:latin typeface="+mn-ea"/>
              <a:ea typeface="+mn-ea"/>
            </a:rPr>
            <a:t>台灣優先的太空資源衛星計畫及無人機拍攝影像帶來後續大量影像處理應用機會</a:t>
          </a:r>
          <a:endParaRPr lang="zh-TW" altLang="en-US" sz="2000" kern="1200" dirty="0">
            <a:latin typeface="+mn-ea"/>
            <a:ea typeface="+mn-ea"/>
          </a:endParaRPr>
        </a:p>
        <a:p>
          <a:pPr marL="228600" lvl="1" indent="-228600" algn="l" defTabSz="889000">
            <a:lnSpc>
              <a:spcPct val="90000"/>
            </a:lnSpc>
            <a:spcBef>
              <a:spcPct val="0"/>
            </a:spcBef>
            <a:spcAft>
              <a:spcPts val="0"/>
            </a:spcAft>
            <a:buChar char="••"/>
          </a:pPr>
          <a:r>
            <a:rPr lang="zh-TW" altLang="en-US" sz="2000" kern="1200" dirty="0" smtClean="0">
              <a:latin typeface="+mn-ea"/>
              <a:ea typeface="+mn-ea"/>
            </a:rPr>
            <a:t>空間巨量資料用於深度學習、機器學習等人工智慧技術應用之商機興起</a:t>
          </a:r>
          <a:endParaRPr lang="zh-TW" altLang="en-US" sz="2000" kern="1200" dirty="0">
            <a:latin typeface="+mn-ea"/>
            <a:ea typeface="+mn-ea"/>
          </a:endParaRPr>
        </a:p>
        <a:p>
          <a:pPr marL="228600" lvl="1" indent="-228600" algn="l" defTabSz="889000">
            <a:lnSpc>
              <a:spcPct val="90000"/>
            </a:lnSpc>
            <a:spcBef>
              <a:spcPct val="0"/>
            </a:spcBef>
            <a:spcAft>
              <a:spcPts val="0"/>
            </a:spcAft>
            <a:buChar char="••"/>
          </a:pPr>
          <a:r>
            <a:rPr lang="zh-TW" altLang="en-US" sz="2000" kern="1200" dirty="0" smtClean="0">
              <a:latin typeface="+mn-ea"/>
              <a:ea typeface="+mn-ea"/>
            </a:rPr>
            <a:t>室內地理資訊及區域都市計畫應用</a:t>
          </a:r>
          <a:endParaRPr lang="zh-TW" altLang="en-US" sz="2000" kern="1200" dirty="0">
            <a:latin typeface="+mn-ea"/>
            <a:ea typeface="+mn-ea"/>
          </a:endParaRPr>
        </a:p>
      </dsp:txBody>
      <dsp:txXfrm>
        <a:off x="0" y="350854"/>
        <a:ext cx="8225542" cy="49777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D7125-E133-4F70-BC89-10AF3943BD9C}">
      <dsp:nvSpPr>
        <dsp:cNvPr id="0" name=""/>
        <dsp:cNvSpPr/>
      </dsp:nvSpPr>
      <dsp:spPr>
        <a:xfrm>
          <a:off x="5136712" y="3427412"/>
          <a:ext cx="3107936" cy="16129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zh-TW" altLang="en-US" sz="1200" kern="1200" dirty="0" smtClean="0"/>
            <a:t>跨界人才及新興技術能量建立</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掌握地理資訊於巨量資料、人工智慧的獨特商業價值</a:t>
          </a:r>
          <a:endParaRPr lang="zh-TW" altLang="en-US" sz="1200" kern="1200" dirty="0"/>
        </a:p>
      </dsp:txBody>
      <dsp:txXfrm>
        <a:off x="6104523" y="3866067"/>
        <a:ext cx="2104695" cy="1138815"/>
      </dsp:txXfrm>
    </dsp:sp>
    <dsp:sp modelId="{B763EB5D-2450-4DD6-AB2A-90CE09B635A9}">
      <dsp:nvSpPr>
        <dsp:cNvPr id="0" name=""/>
        <dsp:cNvSpPr/>
      </dsp:nvSpPr>
      <dsp:spPr>
        <a:xfrm>
          <a:off x="112440" y="3427412"/>
          <a:ext cx="3126710" cy="16129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zh-TW" altLang="en-US" sz="1200" kern="1200" dirty="0" smtClean="0"/>
            <a:t>地理資訊人工智慧</a:t>
          </a:r>
          <a:endParaRPr lang="zh-TW" altLang="en-US" sz="1200" kern="1200" dirty="0"/>
        </a:p>
        <a:p>
          <a:pPr marL="114300" lvl="1" indent="-114300" algn="l" defTabSz="533400">
            <a:lnSpc>
              <a:spcPct val="90000"/>
            </a:lnSpc>
            <a:spcBef>
              <a:spcPct val="0"/>
            </a:spcBef>
            <a:spcAft>
              <a:spcPct val="15000"/>
            </a:spcAft>
            <a:buChar char="••"/>
          </a:pPr>
          <a:r>
            <a:rPr lang="en-US" altLang="zh-TW" sz="1200" kern="1200" dirty="0" smtClean="0"/>
            <a:t>GIS</a:t>
          </a:r>
          <a:r>
            <a:rPr lang="zh-TW" altLang="en-US" sz="1200" kern="1200" dirty="0" smtClean="0"/>
            <a:t>與</a:t>
          </a:r>
          <a:r>
            <a:rPr lang="en-US" altLang="zh-TW" sz="1200" kern="1200" dirty="0" smtClean="0"/>
            <a:t>BIM</a:t>
          </a:r>
          <a:r>
            <a:rPr lang="zh-TW" altLang="en-US" sz="1200" kern="1200" dirty="0" smtClean="0"/>
            <a:t>整合</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電力資產巡檢</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電網地理資訊系統</a:t>
          </a:r>
          <a:endParaRPr lang="zh-TW" altLang="en-US" sz="1200" kern="1200" dirty="0"/>
        </a:p>
        <a:p>
          <a:pPr marL="114300" lvl="1" indent="-114300" algn="l" defTabSz="533400">
            <a:lnSpc>
              <a:spcPct val="90000"/>
            </a:lnSpc>
            <a:spcBef>
              <a:spcPct val="0"/>
            </a:spcBef>
            <a:spcAft>
              <a:spcPct val="15000"/>
            </a:spcAft>
            <a:buChar char="••"/>
          </a:pPr>
          <a:endParaRPr lang="zh-TW" altLang="en-US" sz="1200" kern="1200" dirty="0"/>
        </a:p>
      </dsp:txBody>
      <dsp:txXfrm>
        <a:off x="147870" y="3866067"/>
        <a:ext cx="2117837" cy="1138815"/>
      </dsp:txXfrm>
    </dsp:sp>
    <dsp:sp modelId="{62D5701E-8F29-4EF4-9795-E289E8613999}">
      <dsp:nvSpPr>
        <dsp:cNvPr id="0" name=""/>
        <dsp:cNvSpPr/>
      </dsp:nvSpPr>
      <dsp:spPr>
        <a:xfrm>
          <a:off x="5136712" y="0"/>
          <a:ext cx="3107936" cy="16129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altLang="zh-TW" sz="1200" kern="1200" dirty="0" smtClean="0"/>
            <a:t>3D</a:t>
          </a:r>
          <a:r>
            <a:rPr lang="zh-TW" altLang="en-US" sz="1200" kern="1200" dirty="0" smtClean="0"/>
            <a:t>地理資訊及電信業</a:t>
          </a:r>
          <a:r>
            <a:rPr lang="en-US" altLang="zh-TW" sz="1200" kern="1200" dirty="0" smtClean="0"/>
            <a:t>5G</a:t>
          </a:r>
          <a:r>
            <a:rPr lang="zh-TW" altLang="en-US" sz="1200" kern="1200" dirty="0" smtClean="0"/>
            <a:t>應用</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數位雙生帶動智慧城市發展</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衛星及無人機影像應用</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人工智慧地理資訊應用</a:t>
          </a:r>
          <a:endParaRPr lang="zh-TW" altLang="en-US" sz="1200" kern="1200" dirty="0"/>
        </a:p>
      </dsp:txBody>
      <dsp:txXfrm>
        <a:off x="6104523" y="35430"/>
        <a:ext cx="2104695" cy="1138815"/>
      </dsp:txXfrm>
    </dsp:sp>
    <dsp:sp modelId="{604EAA8A-F5DB-4420-AAB4-B8A536BD659D}">
      <dsp:nvSpPr>
        <dsp:cNvPr id="0" name=""/>
        <dsp:cNvSpPr/>
      </dsp:nvSpPr>
      <dsp:spPr>
        <a:xfrm>
          <a:off x="112440" y="0"/>
          <a:ext cx="3126710" cy="16129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zh-TW" altLang="en-US" sz="1200" kern="1200" dirty="0" smtClean="0"/>
            <a:t>無縫式整體銷售體驗</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夥伴經營計畫</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一般用戶及開發者社群</a:t>
          </a:r>
          <a:endParaRPr lang="zh-TW" altLang="en-US" sz="1200" kern="1200" dirty="0"/>
        </a:p>
        <a:p>
          <a:pPr marL="114300" lvl="1" indent="-114300" algn="l" defTabSz="533400">
            <a:lnSpc>
              <a:spcPct val="90000"/>
            </a:lnSpc>
            <a:spcBef>
              <a:spcPct val="0"/>
            </a:spcBef>
            <a:spcAft>
              <a:spcPct val="15000"/>
            </a:spcAft>
            <a:buChar char="••"/>
          </a:pPr>
          <a:r>
            <a:rPr lang="zh-TW" altLang="en-US" sz="1200" kern="1200" dirty="0" smtClean="0"/>
            <a:t>深耕主要產業、拓展新興市場</a:t>
          </a:r>
          <a:endParaRPr lang="zh-TW" altLang="en-US" sz="1200" kern="1200" dirty="0"/>
        </a:p>
      </dsp:txBody>
      <dsp:txXfrm>
        <a:off x="147870" y="35430"/>
        <a:ext cx="2117837" cy="1138815"/>
      </dsp:txXfrm>
    </dsp:sp>
    <dsp:sp modelId="{8251FD59-3AFD-4454-AEFA-40EF6F3323A1}">
      <dsp:nvSpPr>
        <dsp:cNvPr id="0" name=""/>
        <dsp:cNvSpPr/>
      </dsp:nvSpPr>
      <dsp:spPr>
        <a:xfrm>
          <a:off x="1907341" y="287297"/>
          <a:ext cx="2182455" cy="2182455"/>
        </a:xfrm>
        <a:prstGeom prst="pieWedg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zh-TW" altLang="en-US" sz="2200" b="0" kern="1200" dirty="0" smtClean="0"/>
            <a:t>營運策略</a:t>
          </a:r>
          <a:endParaRPr lang="zh-TW" altLang="en-US" sz="2200" kern="1200" dirty="0"/>
        </a:p>
      </dsp:txBody>
      <dsp:txXfrm>
        <a:off x="2546567" y="926523"/>
        <a:ext cx="1543229" cy="1543229"/>
      </dsp:txXfrm>
    </dsp:sp>
    <dsp:sp modelId="{79D9B8B2-5DB9-485C-81E8-37EED1CB92DC}">
      <dsp:nvSpPr>
        <dsp:cNvPr id="0" name=""/>
        <dsp:cNvSpPr/>
      </dsp:nvSpPr>
      <dsp:spPr>
        <a:xfrm rot="5400000">
          <a:off x="4190603" y="287297"/>
          <a:ext cx="2182455" cy="2182455"/>
        </a:xfrm>
        <a:prstGeom prst="pieWedge">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zh-TW" altLang="en-US" sz="2200" b="0" kern="1200" dirty="0" smtClean="0"/>
            <a:t>機會</a:t>
          </a:r>
          <a:endParaRPr lang="zh-TW" altLang="en-US" sz="2200" kern="1200" dirty="0"/>
        </a:p>
      </dsp:txBody>
      <dsp:txXfrm rot="-5400000">
        <a:off x="4190603" y="926523"/>
        <a:ext cx="1543229" cy="1543229"/>
      </dsp:txXfrm>
    </dsp:sp>
    <dsp:sp modelId="{CCF451ED-4455-4D3C-911A-E288E37D1198}">
      <dsp:nvSpPr>
        <dsp:cNvPr id="0" name=""/>
        <dsp:cNvSpPr/>
      </dsp:nvSpPr>
      <dsp:spPr>
        <a:xfrm rot="10800000">
          <a:off x="4190603" y="2570559"/>
          <a:ext cx="2182455" cy="2182455"/>
        </a:xfrm>
        <a:prstGeom prst="pieWedge">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zh-TW" altLang="en-US" sz="2200" b="0" kern="1200" dirty="0" smtClean="0"/>
            <a:t>競爭優勢</a:t>
          </a:r>
          <a:endParaRPr lang="zh-TW" altLang="en-US" sz="2200" kern="1200" dirty="0"/>
        </a:p>
      </dsp:txBody>
      <dsp:txXfrm rot="10800000">
        <a:off x="4190603" y="2570559"/>
        <a:ext cx="1543229" cy="1543229"/>
      </dsp:txXfrm>
    </dsp:sp>
    <dsp:sp modelId="{E93F54B0-0971-4912-8F60-C8CC80523F81}">
      <dsp:nvSpPr>
        <dsp:cNvPr id="0" name=""/>
        <dsp:cNvSpPr/>
      </dsp:nvSpPr>
      <dsp:spPr>
        <a:xfrm rot="16200000">
          <a:off x="1907341" y="2570559"/>
          <a:ext cx="2182455" cy="2182455"/>
        </a:xfrm>
        <a:prstGeom prst="pieWedge">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zh-TW" altLang="en-US" sz="2200" b="0" kern="1200" dirty="0" smtClean="0"/>
            <a:t>研發專利</a:t>
          </a:r>
          <a:endParaRPr lang="zh-TW" altLang="en-US" sz="2200" kern="1200" dirty="0"/>
        </a:p>
      </dsp:txBody>
      <dsp:txXfrm rot="5400000">
        <a:off x="2546567" y="2570559"/>
        <a:ext cx="1543229" cy="1543229"/>
      </dsp:txXfrm>
    </dsp:sp>
    <dsp:sp modelId="{56F4E659-A621-4703-B82A-31012A05CA53}">
      <dsp:nvSpPr>
        <dsp:cNvPr id="0" name=""/>
        <dsp:cNvSpPr/>
      </dsp:nvSpPr>
      <dsp:spPr>
        <a:xfrm>
          <a:off x="3763436" y="2066528"/>
          <a:ext cx="753526" cy="655240"/>
        </a:xfrm>
        <a:prstGeom prst="circularArrow">
          <a:avLst/>
        </a:prstGeom>
        <a:solidFill>
          <a:schemeClr val="accent5">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3D31CD0-EE90-4F57-9F61-8489D3579740}">
      <dsp:nvSpPr>
        <dsp:cNvPr id="0" name=""/>
        <dsp:cNvSpPr/>
      </dsp:nvSpPr>
      <dsp:spPr>
        <a:xfrm rot="10800000">
          <a:off x="3763436" y="2318543"/>
          <a:ext cx="753526" cy="655240"/>
        </a:xfrm>
        <a:prstGeom prst="circularArrow">
          <a:avLst/>
        </a:prstGeom>
        <a:solidFill>
          <a:schemeClr val="accent5">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0.0641</cdr:x>
      <cdr:y>0.29032</cdr:y>
    </cdr:from>
    <cdr:to>
      <cdr:x>0.2269</cdr:x>
      <cdr:y>0.69995</cdr:y>
    </cdr:to>
    <cdr:sp macro="" textlink="">
      <cdr:nvSpPr>
        <cdr:cNvPr id="2" name="文字方塊 1"/>
        <cdr:cNvSpPr txBox="1"/>
      </cdr:nvSpPr>
      <cdr:spPr>
        <a:xfrm xmlns:a="http://schemas.openxmlformats.org/drawingml/2006/main">
          <a:off x="360040" y="6480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zh-TW"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448" cy="496253"/>
          </a:xfrm>
          <a:prstGeom prst="rect">
            <a:avLst/>
          </a:prstGeom>
        </p:spPr>
        <p:txBody>
          <a:bodyPr vert="horz" lIns="91312" tIns="45656" rIns="91312" bIns="45656" rtlCol="0"/>
          <a:lstStyle>
            <a:lvl1pPr algn="l">
              <a:defRPr sz="1200"/>
            </a:lvl1pPr>
          </a:lstStyle>
          <a:p>
            <a:endParaRPr lang="zh-TW" altLang="en-US"/>
          </a:p>
        </p:txBody>
      </p:sp>
      <p:sp>
        <p:nvSpPr>
          <p:cNvPr id="3" name="日期版面配置區 2"/>
          <p:cNvSpPr>
            <a:spLocks noGrp="1"/>
          </p:cNvSpPr>
          <p:nvPr>
            <p:ph type="dt" sz="quarter" idx="1"/>
          </p:nvPr>
        </p:nvSpPr>
        <p:spPr>
          <a:xfrm>
            <a:off x="3850643" y="0"/>
            <a:ext cx="2945448" cy="496253"/>
          </a:xfrm>
          <a:prstGeom prst="rect">
            <a:avLst/>
          </a:prstGeom>
        </p:spPr>
        <p:txBody>
          <a:bodyPr vert="horz" lIns="91312" tIns="45656" rIns="91312" bIns="45656" rtlCol="0"/>
          <a:lstStyle>
            <a:lvl1pPr algn="r">
              <a:defRPr sz="1200"/>
            </a:lvl1pPr>
          </a:lstStyle>
          <a:p>
            <a:fld id="{063EF38E-8354-4D0A-AA74-BA13B500BB0A}" type="datetimeFigureOut">
              <a:rPr lang="zh-TW" altLang="en-US" smtClean="0"/>
              <a:t>2019/12/9</a:t>
            </a:fld>
            <a:endParaRPr lang="zh-TW" altLang="en-US"/>
          </a:p>
        </p:txBody>
      </p:sp>
      <p:sp>
        <p:nvSpPr>
          <p:cNvPr id="4" name="頁尾版面配置區 3"/>
          <p:cNvSpPr>
            <a:spLocks noGrp="1"/>
          </p:cNvSpPr>
          <p:nvPr>
            <p:ph type="ftr" sz="quarter" idx="2"/>
          </p:nvPr>
        </p:nvSpPr>
        <p:spPr>
          <a:xfrm>
            <a:off x="0" y="9428800"/>
            <a:ext cx="2945448" cy="496252"/>
          </a:xfrm>
          <a:prstGeom prst="rect">
            <a:avLst/>
          </a:prstGeom>
        </p:spPr>
        <p:txBody>
          <a:bodyPr vert="horz" lIns="91312" tIns="45656" rIns="91312" bIns="45656"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643" y="9428800"/>
            <a:ext cx="2945448" cy="496252"/>
          </a:xfrm>
          <a:prstGeom prst="rect">
            <a:avLst/>
          </a:prstGeom>
        </p:spPr>
        <p:txBody>
          <a:bodyPr vert="horz" lIns="91312" tIns="45656" rIns="91312" bIns="45656" rtlCol="0" anchor="b"/>
          <a:lstStyle>
            <a:lvl1pPr algn="r">
              <a:defRPr sz="1200"/>
            </a:lvl1pPr>
          </a:lstStyle>
          <a:p>
            <a:fld id="{DEF7C0D6-80E3-4800-BFA8-F53B431A5E20}" type="slidenum">
              <a:rPr lang="zh-TW" altLang="en-US" smtClean="0"/>
              <a:t>‹#›</a:t>
            </a:fld>
            <a:endParaRPr lang="zh-TW" altLang="en-US"/>
          </a:p>
        </p:txBody>
      </p:sp>
    </p:spTree>
    <p:extLst>
      <p:ext uri="{BB962C8B-B14F-4D97-AF65-F5344CB8AC3E}">
        <p14:creationId xmlns:p14="http://schemas.microsoft.com/office/powerpoint/2010/main" val="3762984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3"/>
            <a:ext cx="2945659" cy="496332"/>
          </a:xfrm>
          <a:prstGeom prst="rect">
            <a:avLst/>
          </a:prstGeom>
        </p:spPr>
        <p:txBody>
          <a:bodyPr vert="horz" lIns="91312" tIns="45656" rIns="91312" bIns="45656"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0444" y="3"/>
            <a:ext cx="2945659" cy="496332"/>
          </a:xfrm>
          <a:prstGeom prst="rect">
            <a:avLst/>
          </a:prstGeom>
        </p:spPr>
        <p:txBody>
          <a:bodyPr vert="horz" lIns="91312" tIns="45656" rIns="91312" bIns="45656" rtlCol="0"/>
          <a:lstStyle>
            <a:lvl1pPr algn="r" fontAlgn="auto">
              <a:spcBef>
                <a:spcPts val="0"/>
              </a:spcBef>
              <a:spcAft>
                <a:spcPts val="0"/>
              </a:spcAft>
              <a:defRPr kumimoji="0" sz="1200">
                <a:latin typeface="+mn-lt"/>
                <a:ea typeface="+mn-ea"/>
              </a:defRPr>
            </a:lvl1pPr>
          </a:lstStyle>
          <a:p>
            <a:pPr>
              <a:defRPr/>
            </a:pPr>
            <a:fld id="{DB9F3E01-4385-498E-A1DF-5DF28973B6B0}" type="datetimeFigureOut">
              <a:rPr lang="zh-TW" altLang="en-US"/>
              <a:pPr>
                <a:defRPr/>
              </a:pPr>
              <a:t>2019/12/9</a:t>
            </a:fld>
            <a:endParaRPr lang="zh-TW" altLang="en-US"/>
          </a:p>
        </p:txBody>
      </p:sp>
      <p:sp>
        <p:nvSpPr>
          <p:cNvPr id="4" name="投影片圖像版面配置區 3"/>
          <p:cNvSpPr>
            <a:spLocks noGrp="1" noRot="1" noChangeAspect="1"/>
          </p:cNvSpPr>
          <p:nvPr>
            <p:ph type="sldImg" idx="2"/>
          </p:nvPr>
        </p:nvSpPr>
        <p:spPr>
          <a:xfrm>
            <a:off x="919163" y="744538"/>
            <a:ext cx="4960937" cy="3721100"/>
          </a:xfrm>
          <a:prstGeom prst="rect">
            <a:avLst/>
          </a:prstGeom>
          <a:noFill/>
          <a:ln w="12700">
            <a:solidFill>
              <a:prstClr val="black"/>
            </a:solidFill>
          </a:ln>
        </p:spPr>
        <p:txBody>
          <a:bodyPr vert="horz" lIns="91312" tIns="45656" rIns="91312" bIns="45656" rtlCol="0" anchor="ctr"/>
          <a:lstStyle/>
          <a:p>
            <a:pPr lvl="0"/>
            <a:endParaRPr lang="zh-TW" altLang="en-US" noProof="0"/>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312" tIns="45656" rIns="91312" bIns="45656"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2" y="9428587"/>
            <a:ext cx="2945659" cy="496332"/>
          </a:xfrm>
          <a:prstGeom prst="rect">
            <a:avLst/>
          </a:prstGeom>
        </p:spPr>
        <p:txBody>
          <a:bodyPr vert="horz" lIns="91312" tIns="45656" rIns="91312" bIns="45656"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0444" y="9428587"/>
            <a:ext cx="2945659" cy="496332"/>
          </a:xfrm>
          <a:prstGeom prst="rect">
            <a:avLst/>
          </a:prstGeom>
        </p:spPr>
        <p:txBody>
          <a:bodyPr vert="horz" lIns="91312" tIns="45656" rIns="91312" bIns="45656" rtlCol="0" anchor="b"/>
          <a:lstStyle>
            <a:lvl1pPr algn="r" fontAlgn="auto">
              <a:spcBef>
                <a:spcPts val="0"/>
              </a:spcBef>
              <a:spcAft>
                <a:spcPts val="0"/>
              </a:spcAft>
              <a:defRPr kumimoji="0" sz="1200">
                <a:latin typeface="+mn-lt"/>
                <a:ea typeface="+mn-ea"/>
              </a:defRPr>
            </a:lvl1pPr>
          </a:lstStyle>
          <a:p>
            <a:pPr>
              <a:defRPr/>
            </a:pPr>
            <a:fld id="{E5457E86-B232-4A4B-B733-6418DDCE154E}" type="slidenum">
              <a:rPr lang="zh-TW" altLang="en-US"/>
              <a:pPr>
                <a:defRPr/>
              </a:pPr>
              <a:t>‹#›</a:t>
            </a:fld>
            <a:endParaRPr lang="zh-TW" altLang="en-US"/>
          </a:p>
        </p:txBody>
      </p:sp>
    </p:spTree>
    <p:extLst>
      <p:ext uri="{BB962C8B-B14F-4D97-AF65-F5344CB8AC3E}">
        <p14:creationId xmlns:p14="http://schemas.microsoft.com/office/powerpoint/2010/main" val="148816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10"/>
          </p:nvPr>
        </p:nvSpPr>
        <p:spPr/>
        <p:txBody>
          <a:bodyPr/>
          <a:lstStyle/>
          <a:p>
            <a:pPr>
              <a:defRPr/>
            </a:pPr>
            <a:fld id="{E5457E86-B232-4A4B-B733-6418DDCE154E}" type="slidenum">
              <a:rPr lang="zh-TW" altLang="en-US" smtClean="0"/>
              <a:pPr>
                <a:defRPr/>
              </a:pPr>
              <a:t>2</a:t>
            </a:fld>
            <a:endParaRPr lang="zh-TW" altLang="en-US"/>
          </a:p>
        </p:txBody>
      </p:sp>
    </p:spTree>
    <p:extLst>
      <p:ext uri="{BB962C8B-B14F-4D97-AF65-F5344CB8AC3E}">
        <p14:creationId xmlns:p14="http://schemas.microsoft.com/office/powerpoint/2010/main" val="178638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Key Technology and Business Drivers:</a:t>
            </a:r>
          </a:p>
          <a:p>
            <a:r>
              <a:rPr lang="en-US" altLang="zh-TW" dirty="0" smtClean="0"/>
              <a:t>- Mobile Cloud/Edge Computing</a:t>
            </a:r>
          </a:p>
          <a:p>
            <a:r>
              <a:rPr lang="en-US" altLang="zh-TW" dirty="0" smtClean="0"/>
              <a:t>- </a:t>
            </a:r>
            <a:r>
              <a:rPr lang="en-US" altLang="zh-TW" dirty="0" err="1" smtClean="0"/>
              <a:t>IoT</a:t>
            </a:r>
            <a:r>
              <a:rPr lang="en-US" altLang="zh-TW" dirty="0" smtClean="0"/>
              <a:t> over 5G (Industrial </a:t>
            </a:r>
            <a:r>
              <a:rPr lang="en-US" altLang="zh-TW" dirty="0" err="1" smtClean="0"/>
              <a:t>IoT</a:t>
            </a:r>
            <a:r>
              <a:rPr lang="en-US" altLang="zh-TW" dirty="0" smtClean="0"/>
              <a:t>)</a:t>
            </a:r>
          </a:p>
          <a:p>
            <a:r>
              <a:rPr lang="en-US" altLang="zh-TW" dirty="0" smtClean="0"/>
              <a:t>- Data Monetization</a:t>
            </a:r>
          </a:p>
          <a:p>
            <a:r>
              <a:rPr lang="en-US" altLang="zh-TW" dirty="0" smtClean="0"/>
              <a:t>- Predictive Maintenance</a:t>
            </a:r>
          </a:p>
          <a:p>
            <a:pPr marL="171450" indent="-171450">
              <a:buFontTx/>
              <a:buChar char="-"/>
            </a:pPr>
            <a:r>
              <a:rPr lang="en-US" altLang="zh-TW" dirty="0" smtClean="0"/>
              <a:t>Cognitive Analytics</a:t>
            </a:r>
          </a:p>
          <a:p>
            <a:pPr marL="171450" indent="-171450">
              <a:buFontTx/>
              <a:buChar char="-"/>
            </a:pPr>
            <a:endParaRPr lang="en-US" altLang="zh-TW" dirty="0" smtClean="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zh-TW" altLang="en-US" dirty="0" smtClean="0"/>
              <a:t>關鍵技術和業務推動力：</a:t>
            </a:r>
            <a:br>
              <a:rPr lang="zh-TW" altLang="en-US" dirty="0" smtClean="0"/>
            </a:br>
            <a:r>
              <a:rPr lang="zh-TW" altLang="en-US" dirty="0" smtClean="0"/>
              <a:t>移動雲</a:t>
            </a:r>
            <a:r>
              <a:rPr lang="en-US" altLang="zh-TW" dirty="0" smtClean="0"/>
              <a:t>/</a:t>
            </a:r>
            <a:r>
              <a:rPr lang="zh-TW" altLang="en-US" dirty="0" smtClean="0"/>
              <a:t>邊緣計算</a:t>
            </a:r>
            <a:br>
              <a:rPr lang="zh-TW" altLang="en-US" dirty="0" smtClean="0"/>
            </a:br>
            <a:r>
              <a:rPr lang="en-US" altLang="zh-TW" dirty="0" err="1" smtClean="0"/>
              <a:t>IoT</a:t>
            </a:r>
            <a:r>
              <a:rPr lang="en-US" altLang="zh-TW" dirty="0" smtClean="0"/>
              <a:t> over 5G</a:t>
            </a:r>
            <a:r>
              <a:rPr lang="zh-TW" altLang="en-US" dirty="0" smtClean="0"/>
              <a:t>（工業</a:t>
            </a:r>
            <a:r>
              <a:rPr lang="en-US" altLang="zh-TW" dirty="0" err="1" smtClean="0"/>
              <a:t>IoT</a:t>
            </a:r>
            <a:r>
              <a:rPr lang="zh-TW" altLang="en-US" dirty="0" smtClean="0"/>
              <a:t>）</a:t>
            </a:r>
            <a:br>
              <a:rPr lang="zh-TW" altLang="en-US" dirty="0" smtClean="0"/>
            </a:br>
            <a:r>
              <a:rPr lang="zh-TW" altLang="en-US" dirty="0" smtClean="0"/>
              <a:t>數據貨幣化</a:t>
            </a:r>
            <a:br>
              <a:rPr lang="zh-TW" altLang="en-US" dirty="0" smtClean="0"/>
            </a:br>
            <a:r>
              <a:rPr lang="zh-TW" altLang="en-US" dirty="0" smtClean="0"/>
              <a:t>預測性維護</a:t>
            </a:r>
            <a:br>
              <a:rPr lang="zh-TW" altLang="en-US" dirty="0" smtClean="0"/>
            </a:br>
            <a:r>
              <a:rPr lang="zh-TW" altLang="en-US" dirty="0" smtClean="0"/>
              <a:t>認知分析</a:t>
            </a:r>
          </a:p>
          <a:p>
            <a:pPr marL="171450" indent="-171450">
              <a:buFontTx/>
              <a:buChar char="-"/>
            </a:pPr>
            <a:endParaRPr lang="zh-TW" altLang="en-US" dirty="0"/>
          </a:p>
        </p:txBody>
      </p:sp>
      <p:sp>
        <p:nvSpPr>
          <p:cNvPr id="4" name="投影片編號版面配置區 3"/>
          <p:cNvSpPr>
            <a:spLocks noGrp="1"/>
          </p:cNvSpPr>
          <p:nvPr>
            <p:ph type="sldNum" sz="quarter" idx="10"/>
          </p:nvPr>
        </p:nvSpPr>
        <p:spPr/>
        <p:txBody>
          <a:bodyPr/>
          <a:lstStyle/>
          <a:p>
            <a:pPr>
              <a:defRPr/>
            </a:pPr>
            <a:fld id="{E5457E86-B232-4A4B-B733-6418DDCE154E}" type="slidenum">
              <a:rPr lang="zh-TW" altLang="en-US" smtClean="0">
                <a:solidFill>
                  <a:prstClr val="black"/>
                </a:solidFill>
              </a:rPr>
              <a:pPr>
                <a:defRPr/>
              </a:pPr>
              <a:t>15</a:t>
            </a:fld>
            <a:endParaRPr lang="zh-TW" altLang="en-US">
              <a:solidFill>
                <a:prstClr val="black"/>
              </a:solidFill>
            </a:endParaRPr>
          </a:p>
        </p:txBody>
      </p:sp>
    </p:spTree>
    <p:extLst>
      <p:ext uri="{BB962C8B-B14F-4D97-AF65-F5344CB8AC3E}">
        <p14:creationId xmlns:p14="http://schemas.microsoft.com/office/powerpoint/2010/main" val="3699462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1689101" y="4600576"/>
            <a:ext cx="3746500"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矩形 4"/>
          <p:cNvSpPr/>
          <p:nvPr/>
        </p:nvSpPr>
        <p:spPr>
          <a:xfrm>
            <a:off x="5364166" y="4600576"/>
            <a:ext cx="2111375"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矩形 5"/>
          <p:cNvSpPr/>
          <p:nvPr/>
        </p:nvSpPr>
        <p:spPr>
          <a:xfrm>
            <a:off x="7475540" y="4600576"/>
            <a:ext cx="274637"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矩形 6"/>
          <p:cNvSpPr/>
          <p:nvPr/>
        </p:nvSpPr>
        <p:spPr>
          <a:xfrm>
            <a:off x="7750175" y="4600576"/>
            <a:ext cx="274639" cy="4603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 name="矩形 7"/>
          <p:cNvSpPr/>
          <p:nvPr/>
        </p:nvSpPr>
        <p:spPr>
          <a:xfrm>
            <a:off x="8024813" y="4600576"/>
            <a:ext cx="284163"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 name="矩形 8"/>
          <p:cNvSpPr/>
          <p:nvPr/>
        </p:nvSpPr>
        <p:spPr>
          <a:xfrm>
            <a:off x="279400" y="4600576"/>
            <a:ext cx="566739" cy="4603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矩形 9"/>
          <p:cNvSpPr/>
          <p:nvPr/>
        </p:nvSpPr>
        <p:spPr>
          <a:xfrm>
            <a:off x="846141" y="4600576"/>
            <a:ext cx="566737"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1" name="矩形 10"/>
          <p:cNvSpPr/>
          <p:nvPr/>
        </p:nvSpPr>
        <p:spPr>
          <a:xfrm>
            <a:off x="1412878" y="4600576"/>
            <a:ext cx="282575"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 name="矩形 11"/>
          <p:cNvSpPr/>
          <p:nvPr/>
        </p:nvSpPr>
        <p:spPr>
          <a:xfrm>
            <a:off x="8304216" y="4600576"/>
            <a:ext cx="274637"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 name="矩形 12"/>
          <p:cNvSpPr/>
          <p:nvPr/>
        </p:nvSpPr>
        <p:spPr>
          <a:xfrm>
            <a:off x="8578853" y="4600576"/>
            <a:ext cx="284163"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 name="矩形 13"/>
          <p:cNvSpPr/>
          <p:nvPr/>
        </p:nvSpPr>
        <p:spPr>
          <a:xfrm>
            <a:off x="8863016" y="4600576"/>
            <a:ext cx="280987" cy="4603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 name="矩形 14"/>
          <p:cNvSpPr/>
          <p:nvPr/>
        </p:nvSpPr>
        <p:spPr>
          <a:xfrm>
            <a:off x="-4763" y="4600576"/>
            <a:ext cx="284163"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 name="標題 1"/>
          <p:cNvSpPr>
            <a:spLocks noGrp="1"/>
          </p:cNvSpPr>
          <p:nvPr>
            <p:ph type="ctrTitle"/>
          </p:nvPr>
        </p:nvSpPr>
        <p:spPr>
          <a:xfrm>
            <a:off x="0" y="2808000"/>
            <a:ext cx="9144000" cy="1800000"/>
          </a:xfrm>
          <a:noFill/>
        </p:spPr>
        <p:txBody>
          <a:bodyPr>
            <a:normAutofit/>
          </a:bodyPr>
          <a:lstStyle>
            <a:lvl1pPr algn="ctr">
              <a:defRPr sz="4400" b="1">
                <a:solidFill>
                  <a:schemeClr val="tx1"/>
                </a:solidFill>
              </a:defRPr>
            </a:lvl1pPr>
          </a:lstStyle>
          <a:p>
            <a:r>
              <a:rPr lang="zh-TW" altLang="en-US" dirty="0"/>
              <a:t>按一下以編輯母片標題樣式</a:t>
            </a:r>
          </a:p>
        </p:txBody>
      </p:sp>
      <p:sp>
        <p:nvSpPr>
          <p:cNvPr id="3" name="副標題 2"/>
          <p:cNvSpPr>
            <a:spLocks noGrp="1"/>
          </p:cNvSpPr>
          <p:nvPr>
            <p:ph type="subTitle" idx="1"/>
          </p:nvPr>
        </p:nvSpPr>
        <p:spPr>
          <a:xfrm>
            <a:off x="1763688" y="4941168"/>
            <a:ext cx="3528392" cy="1656184"/>
          </a:xfrm>
        </p:spPr>
        <p:txBody>
          <a:bodyPr/>
          <a:lstStyle>
            <a:lvl1pPr marL="0" indent="0" algn="l">
              <a:buNone/>
              <a:defRPr b="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8917" y="116635"/>
            <a:ext cx="2857500" cy="714375"/>
          </a:xfrm>
          <a:prstGeom prst="rect">
            <a:avLst/>
          </a:prstGeom>
        </p:spPr>
      </p:pic>
    </p:spTree>
    <p:extLst>
      <p:ext uri="{BB962C8B-B14F-4D97-AF65-F5344CB8AC3E}">
        <p14:creationId xmlns:p14="http://schemas.microsoft.com/office/powerpoint/2010/main" val="32536237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只有標題-標題置中">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en-US" altLang="zh-TW" sz="800" i="1" kern="1200" spc="0" dirty="0">
                <a:solidFill>
                  <a:schemeClr val="bg1"/>
                </a:solidFill>
                <a:latin typeface="Calibri" pitchFamily="34" charset="0"/>
                <a:ea typeface="新細明體" pitchFamily="18" charset="-120"/>
                <a:cs typeface="+mn-cs"/>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gr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pPr>
                <a:defRPr/>
              </a:pPr>
              <a:t>‹#›</a:t>
            </a:fld>
            <a:endParaRPr lang="zh-TW" altLang="en-US" dirty="0"/>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pPr>
                <a:defRPr/>
              </a:pPr>
              <a:t>2019/12/9</a:t>
            </a:fld>
            <a:endParaRPr lang="zh-TW" altLang="en-US" dirty="0"/>
          </a:p>
        </p:txBody>
      </p:sp>
    </p:spTree>
    <p:extLst>
      <p:ext uri="{BB962C8B-B14F-4D97-AF65-F5344CB8AC3E}">
        <p14:creationId xmlns:p14="http://schemas.microsoft.com/office/powerpoint/2010/main" val="72114429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只有標題-標題置中+下標線">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en-US" altLang="zh-TW" sz="800" i="1" kern="1200" spc="0" dirty="0">
                <a:solidFill>
                  <a:schemeClr val="bg1"/>
                </a:solidFill>
                <a:latin typeface="Calibri" pitchFamily="34" charset="0"/>
                <a:ea typeface="新細明體" pitchFamily="18" charset="-120"/>
                <a:cs typeface="+mn-cs"/>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gr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pPr>
                <a:defRPr/>
              </a:pPr>
              <a:t>‹#›</a:t>
            </a:fld>
            <a:endParaRPr lang="zh-TW" altLang="en-US" dirty="0"/>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pPr>
                <a:defRPr/>
              </a:pPr>
              <a:t>2019/12/9</a:t>
            </a:fld>
            <a:endParaRPr lang="zh-TW" altLang="en-US" dirty="0"/>
          </a:p>
        </p:txBody>
      </p:sp>
      <p:cxnSp>
        <p:nvCxnSpPr>
          <p:cNvPr id="11" name="直線接點 10"/>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53576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8"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en-US" altLang="zh-TW" sz="800" i="1" kern="1200" spc="0" dirty="0">
                <a:solidFill>
                  <a:schemeClr val="bg1"/>
                </a:solidFill>
                <a:latin typeface="Calibri" pitchFamily="34" charset="0"/>
                <a:ea typeface="新細明體" pitchFamily="18" charset="-120"/>
                <a:cs typeface="+mn-cs"/>
                <a:sym typeface="Microsoft YaHei" pitchFamily="34" charset="-122"/>
              </a:rPr>
              <a:t>Proprietary and Confidential to IDT, for Authorized Clients only</a:t>
            </a:r>
          </a:p>
        </p:txBody>
      </p:sp>
      <p:sp>
        <p:nvSpPr>
          <p:cNvPr id="2" name="矩形 1"/>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3" name="Group 2"/>
          <p:cNvGrpSpPr>
            <a:grpSpLocks/>
          </p:cNvGrpSpPr>
          <p:nvPr/>
        </p:nvGrpSpPr>
        <p:grpSpPr bwMode="auto">
          <a:xfrm>
            <a:off x="8136115" y="586449"/>
            <a:ext cx="504055" cy="370552"/>
            <a:chOff x="3137" y="13119"/>
            <a:chExt cx="1935" cy="1422"/>
          </a:xfrm>
          <a:solidFill>
            <a:schemeClr val="bg1"/>
          </a:solidFill>
        </p:grpSpPr>
        <p:sp>
          <p:nvSpPr>
            <p:cNvPr id="4"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5"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6"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grpSp>
      <p:sp>
        <p:nvSpPr>
          <p:cNvPr id="16"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pPr>
                <a:defRPr/>
              </a:pPr>
              <a:t>‹#›</a:t>
            </a:fld>
            <a:endParaRPr lang="zh-TW" altLang="en-US" dirty="0"/>
          </a:p>
        </p:txBody>
      </p:sp>
      <p:sp>
        <p:nvSpPr>
          <p:cNvPr id="17"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pPr>
                <a:defRPr/>
              </a:pPr>
              <a:t>2019/12/9</a:t>
            </a:fld>
            <a:endParaRPr lang="zh-TW" altLang="en-US" dirty="0"/>
          </a:p>
        </p:txBody>
      </p:sp>
    </p:spTree>
    <p:extLst>
      <p:ext uri="{BB962C8B-B14F-4D97-AF65-F5344CB8AC3E}">
        <p14:creationId xmlns:p14="http://schemas.microsoft.com/office/powerpoint/2010/main" val="164843368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自訂版面配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en-US" altLang="zh-TW" sz="800" i="1" kern="1200" spc="0" dirty="0">
                <a:solidFill>
                  <a:schemeClr val="bg1"/>
                </a:solidFill>
                <a:latin typeface="Calibri" pitchFamily="34" charset="0"/>
                <a:ea typeface="新細明體" pitchFamily="18" charset="-120"/>
                <a:cs typeface="+mn-cs"/>
                <a:sym typeface="Microsoft YaHei" pitchFamily="34" charset="-122"/>
              </a:rPr>
              <a:t>Proprietary and Confidential to IDT, for Authorized Clients only</a:t>
            </a:r>
          </a:p>
        </p:txBody>
      </p:sp>
      <p:sp>
        <p:nvSpPr>
          <p:cNvPr id="15" name="矩形 14"/>
          <p:cNvSpPr/>
          <p:nvPr userDrawn="1"/>
        </p:nvSpPr>
        <p:spPr>
          <a:xfrm>
            <a:off x="8028388"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sp>
        <p:nvSpPr>
          <p:cNvPr id="3" name="文字方塊 2"/>
          <p:cNvSpPr txBox="1">
            <a:spLocks noChangeArrowheads="1"/>
          </p:cNvSpPr>
          <p:nvPr/>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a:solidFill>
                <a:srgbClr val="0D0D0D"/>
              </a:solidFill>
              <a:latin typeface="Arial Unicode MS" pitchFamily="34" charset="-120"/>
              <a:ea typeface="Arial Unicode MS" pitchFamily="34" charset="-120"/>
              <a:cs typeface="Arial Unicode MS" pitchFamily="34" charset="-120"/>
            </a:endParaRPr>
          </a:p>
        </p:txBody>
      </p:sp>
      <p:sp>
        <p:nvSpPr>
          <p:cNvPr id="10" name="矩形 9"/>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11" name="Group 2"/>
          <p:cNvGrpSpPr>
            <a:grpSpLocks/>
          </p:cNvGrpSpPr>
          <p:nvPr/>
        </p:nvGrpSpPr>
        <p:grpSpPr bwMode="auto">
          <a:xfrm>
            <a:off x="8136115" y="586449"/>
            <a:ext cx="504055" cy="370552"/>
            <a:chOff x="3137" y="13119"/>
            <a:chExt cx="1935" cy="1422"/>
          </a:xfrm>
          <a:solidFill>
            <a:schemeClr val="bg1"/>
          </a:solidFill>
        </p:grpSpPr>
        <p:sp>
          <p:nvSpPr>
            <p:cNvPr id="12"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13"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14"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grpSp>
      <p:sp>
        <p:nvSpPr>
          <p:cNvPr id="22" name="投影片編號版面配置區 5"/>
          <p:cNvSpPr>
            <a:spLocks noGrp="1"/>
          </p:cNvSpPr>
          <p:nvPr>
            <p:ph type="sldNum" sz="quarter" idx="10"/>
          </p:nvPr>
        </p:nvSpPr>
        <p:spPr>
          <a:xfrm>
            <a:off x="8064000" y="6667973"/>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pPr>
                <a:defRPr/>
              </a:pPr>
              <a:t>‹#›</a:t>
            </a:fld>
            <a:endParaRPr lang="zh-TW" altLang="en-US" dirty="0"/>
          </a:p>
        </p:txBody>
      </p:sp>
      <p:sp>
        <p:nvSpPr>
          <p:cNvPr id="23" name="日期版面配置區 4"/>
          <p:cNvSpPr>
            <a:spLocks noGrp="1"/>
          </p:cNvSpPr>
          <p:nvPr>
            <p:ph type="dt" sz="half" idx="11"/>
          </p:nvPr>
        </p:nvSpPr>
        <p:spPr>
          <a:xfrm>
            <a:off x="6984000" y="6667973"/>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pPr>
                <a:defRPr/>
              </a:pPr>
              <a:t>2019/12/9</a:t>
            </a:fld>
            <a:endParaRPr lang="zh-TW" altLang="en-US" dirty="0"/>
          </a:p>
        </p:txBody>
      </p:sp>
      <p:sp>
        <p:nvSpPr>
          <p:cNvPr id="16" name="文字方塊 15"/>
          <p:cNvSpPr txBox="1">
            <a:spLocks noChangeArrowheads="1"/>
          </p:cNvSpPr>
          <p:nvPr userDrawn="1"/>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a:solidFill>
                <a:srgbClr val="0D0D0D"/>
              </a:solidFill>
              <a:latin typeface="Arial Unicode MS" pitchFamily="34" charset="-120"/>
              <a:ea typeface="Arial Unicode MS" pitchFamily="34" charset="-120"/>
              <a:cs typeface="Arial Unicode MS" pitchFamily="34" charset="-120"/>
            </a:endParaRPr>
          </a:p>
        </p:txBody>
      </p:sp>
      <p:grpSp>
        <p:nvGrpSpPr>
          <p:cNvPr id="17" name="Group 2"/>
          <p:cNvGrpSpPr>
            <a:grpSpLocks/>
          </p:cNvGrpSpPr>
          <p:nvPr userDrawn="1"/>
        </p:nvGrpSpPr>
        <p:grpSpPr bwMode="auto">
          <a:xfrm>
            <a:off x="8136115" y="586449"/>
            <a:ext cx="504055" cy="370552"/>
            <a:chOff x="3137" y="13119"/>
            <a:chExt cx="1935" cy="1422"/>
          </a:xfrm>
          <a:solidFill>
            <a:schemeClr val="bg1"/>
          </a:solidFill>
        </p:grpSpPr>
        <p:sp>
          <p:nvSpPr>
            <p:cNvPr id="18"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19"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20"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grpSp>
    </p:spTree>
    <p:extLst>
      <p:ext uri="{BB962C8B-B14F-4D97-AF65-F5344CB8AC3E}">
        <p14:creationId xmlns:p14="http://schemas.microsoft.com/office/powerpoint/2010/main" val="27544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自訂版面配置">
    <p:spTree>
      <p:nvGrpSpPr>
        <p:cNvPr id="1" name=""/>
        <p:cNvGrpSpPr/>
        <p:nvPr/>
      </p:nvGrpSpPr>
      <p:grpSpPr>
        <a:xfrm>
          <a:off x="0" y="0"/>
          <a:ext cx="0" cy="0"/>
          <a:chOff x="0" y="0"/>
          <a:chExt cx="0" cy="0"/>
        </a:xfrm>
      </p:grpSpPr>
      <p:pic>
        <p:nvPicPr>
          <p:cNvPr id="1027" name="Picture 3" descr="C:\Users\Marketing\Desktop\法說會\END頁-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a:spLocks noChangeArrowheads="1"/>
          </p:cNvSpPr>
          <p:nvPr/>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a:solidFill>
                <a:srgbClr val="0D0D0D"/>
              </a:solidFill>
              <a:latin typeface="Arial Unicode MS" pitchFamily="34" charset="-120"/>
              <a:ea typeface="Arial Unicode MS" pitchFamily="34" charset="-120"/>
              <a:cs typeface="Arial Unicode MS" pitchFamily="34" charset="-120"/>
            </a:endParaRPr>
          </a:p>
        </p:txBody>
      </p:sp>
      <p:sp>
        <p:nvSpPr>
          <p:cNvPr id="6" name="文字方塊 5"/>
          <p:cNvSpPr txBox="1">
            <a:spLocks noChangeArrowheads="1"/>
          </p:cNvSpPr>
          <p:nvPr/>
        </p:nvSpPr>
        <p:spPr bwMode="auto">
          <a:xfrm>
            <a:off x="1763245" y="4437114"/>
            <a:ext cx="4752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l" fontAlgn="auto">
              <a:spcBef>
                <a:spcPts val="0"/>
              </a:spcBef>
              <a:spcAft>
                <a:spcPts val="0"/>
              </a:spcAft>
              <a:defRPr/>
            </a:pPr>
            <a:r>
              <a:rPr kumimoji="0" lang="en-US" altLang="zh-TW" sz="1200" dirty="0">
                <a:solidFill>
                  <a:srgbClr val="0C489C"/>
                </a:solidFill>
                <a:latin typeface="Arial Unicode MS" pitchFamily="34" charset="-120"/>
                <a:ea typeface="Arial Unicode MS" pitchFamily="34" charset="-120"/>
                <a:cs typeface="Arial Unicode MS" pitchFamily="34" charset="-120"/>
              </a:rPr>
              <a:t>www.idtech.com.tw</a:t>
            </a:r>
            <a:endParaRPr kumimoji="0" lang="zh-TW" altLang="en-US" sz="1200" dirty="0">
              <a:solidFill>
                <a:srgbClr val="0C489C"/>
              </a:solidFill>
              <a:latin typeface="Arial Unicode MS" pitchFamily="34" charset="-120"/>
              <a:ea typeface="Arial Unicode MS" pitchFamily="34" charset="-120"/>
              <a:cs typeface="Arial Unicode MS" pitchFamily="34" charset="-120"/>
            </a:endParaRPr>
          </a:p>
        </p:txBody>
      </p:sp>
      <p:sp>
        <p:nvSpPr>
          <p:cNvPr id="10" name="矩形 9"/>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11" name="Group 2"/>
          <p:cNvGrpSpPr>
            <a:grpSpLocks/>
          </p:cNvGrpSpPr>
          <p:nvPr/>
        </p:nvGrpSpPr>
        <p:grpSpPr bwMode="auto">
          <a:xfrm>
            <a:off x="8136115" y="586449"/>
            <a:ext cx="504055" cy="370552"/>
            <a:chOff x="3137" y="13119"/>
            <a:chExt cx="1935" cy="1422"/>
          </a:xfrm>
          <a:solidFill>
            <a:schemeClr val="bg1"/>
          </a:solidFill>
        </p:grpSpPr>
        <p:sp>
          <p:nvSpPr>
            <p:cNvPr id="12"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13"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14"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grpSp>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en-US" altLang="zh-TW" sz="800" i="1" kern="1200" spc="0" dirty="0">
                <a:solidFill>
                  <a:schemeClr val="bg1"/>
                </a:solidFill>
                <a:latin typeface="Calibri" pitchFamily="34" charset="0"/>
                <a:ea typeface="新細明體" pitchFamily="18" charset="-120"/>
                <a:cs typeface="+mn-cs"/>
                <a:sym typeface="Microsoft YaHei" pitchFamily="34" charset="-122"/>
              </a:rPr>
              <a:t>Proprietary and Confidential to IDT, for Authorized Clients only</a:t>
            </a:r>
          </a:p>
        </p:txBody>
      </p:sp>
      <p:sp>
        <p:nvSpPr>
          <p:cNvPr id="15" name="矩形 14"/>
          <p:cNvSpPr/>
          <p:nvPr userDrawn="1"/>
        </p:nvSpPr>
        <p:spPr>
          <a:xfrm>
            <a:off x="8028388"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sp>
        <p:nvSpPr>
          <p:cNvPr id="16" name="文字方塊 15"/>
          <p:cNvSpPr txBox="1">
            <a:spLocks noChangeArrowheads="1"/>
          </p:cNvSpPr>
          <p:nvPr userDrawn="1"/>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a:solidFill>
                <a:srgbClr val="0D0D0D"/>
              </a:solidFill>
              <a:latin typeface="Arial Unicode MS" pitchFamily="34" charset="-120"/>
              <a:ea typeface="Arial Unicode MS" pitchFamily="34" charset="-120"/>
              <a:cs typeface="Arial Unicode MS" pitchFamily="34" charset="-120"/>
            </a:endParaRPr>
          </a:p>
        </p:txBody>
      </p:sp>
      <p:grpSp>
        <p:nvGrpSpPr>
          <p:cNvPr id="17" name="Group 2"/>
          <p:cNvGrpSpPr>
            <a:grpSpLocks/>
          </p:cNvGrpSpPr>
          <p:nvPr userDrawn="1"/>
        </p:nvGrpSpPr>
        <p:grpSpPr bwMode="auto">
          <a:xfrm>
            <a:off x="8136115" y="586449"/>
            <a:ext cx="504055" cy="370552"/>
            <a:chOff x="3137" y="13119"/>
            <a:chExt cx="1935" cy="1422"/>
          </a:xfrm>
          <a:solidFill>
            <a:schemeClr val="bg1"/>
          </a:solidFill>
        </p:grpSpPr>
        <p:sp>
          <p:nvSpPr>
            <p:cNvPr id="18"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19"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20"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grpSp>
      <p:sp>
        <p:nvSpPr>
          <p:cNvPr id="22"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pPr>
                <a:defRPr/>
              </a:pPr>
              <a:t>‹#›</a:t>
            </a:fld>
            <a:endParaRPr lang="zh-TW" altLang="en-US" dirty="0"/>
          </a:p>
        </p:txBody>
      </p:sp>
      <p:sp>
        <p:nvSpPr>
          <p:cNvPr id="23"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pPr>
                <a:defRPr/>
              </a:pPr>
              <a:t>2019/12/9</a:t>
            </a:fld>
            <a:endParaRPr lang="zh-TW" altLang="en-US" dirty="0"/>
          </a:p>
        </p:txBody>
      </p:sp>
    </p:spTree>
    <p:extLst>
      <p:ext uri="{BB962C8B-B14F-4D97-AF65-F5344CB8AC3E}">
        <p14:creationId xmlns:p14="http://schemas.microsoft.com/office/powerpoint/2010/main" val="1045918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1689101" y="4600576"/>
            <a:ext cx="3746500"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5" name="矩形 4"/>
          <p:cNvSpPr/>
          <p:nvPr/>
        </p:nvSpPr>
        <p:spPr>
          <a:xfrm>
            <a:off x="5364166" y="4600576"/>
            <a:ext cx="2111375"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6" name="矩形 5"/>
          <p:cNvSpPr/>
          <p:nvPr/>
        </p:nvSpPr>
        <p:spPr>
          <a:xfrm>
            <a:off x="7475540" y="4600576"/>
            <a:ext cx="274637"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7" name="矩形 6"/>
          <p:cNvSpPr/>
          <p:nvPr/>
        </p:nvSpPr>
        <p:spPr>
          <a:xfrm>
            <a:off x="7750175" y="4600576"/>
            <a:ext cx="274639" cy="4603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8" name="矩形 7"/>
          <p:cNvSpPr/>
          <p:nvPr/>
        </p:nvSpPr>
        <p:spPr>
          <a:xfrm>
            <a:off x="8024813" y="4600576"/>
            <a:ext cx="284163"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9" name="矩形 8"/>
          <p:cNvSpPr/>
          <p:nvPr/>
        </p:nvSpPr>
        <p:spPr>
          <a:xfrm>
            <a:off x="279400" y="4600576"/>
            <a:ext cx="566739" cy="4603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0" name="矩形 9"/>
          <p:cNvSpPr/>
          <p:nvPr/>
        </p:nvSpPr>
        <p:spPr>
          <a:xfrm>
            <a:off x="846141" y="4600576"/>
            <a:ext cx="566737"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solidFill>
                <a:prstClr val="white"/>
              </a:solidFill>
            </a:endParaRPr>
          </a:p>
        </p:txBody>
      </p:sp>
      <p:sp>
        <p:nvSpPr>
          <p:cNvPr id="11" name="矩形 10"/>
          <p:cNvSpPr/>
          <p:nvPr/>
        </p:nvSpPr>
        <p:spPr>
          <a:xfrm>
            <a:off x="1412878" y="4600576"/>
            <a:ext cx="282575"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2" name="矩形 11"/>
          <p:cNvSpPr/>
          <p:nvPr/>
        </p:nvSpPr>
        <p:spPr>
          <a:xfrm>
            <a:off x="8304216" y="4600576"/>
            <a:ext cx="274637"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3" name="矩形 12"/>
          <p:cNvSpPr/>
          <p:nvPr/>
        </p:nvSpPr>
        <p:spPr>
          <a:xfrm>
            <a:off x="8578853" y="4600576"/>
            <a:ext cx="284163"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4" name="矩形 13"/>
          <p:cNvSpPr/>
          <p:nvPr/>
        </p:nvSpPr>
        <p:spPr>
          <a:xfrm>
            <a:off x="8863016" y="4600576"/>
            <a:ext cx="280987" cy="4603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5" name="矩形 14"/>
          <p:cNvSpPr/>
          <p:nvPr/>
        </p:nvSpPr>
        <p:spPr>
          <a:xfrm>
            <a:off x="-4763" y="4600576"/>
            <a:ext cx="284163"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2" name="標題 1"/>
          <p:cNvSpPr>
            <a:spLocks noGrp="1"/>
          </p:cNvSpPr>
          <p:nvPr>
            <p:ph type="ctrTitle"/>
          </p:nvPr>
        </p:nvSpPr>
        <p:spPr>
          <a:xfrm>
            <a:off x="0" y="2808000"/>
            <a:ext cx="9144000" cy="1800000"/>
          </a:xfrm>
          <a:noFill/>
        </p:spPr>
        <p:txBody>
          <a:bodyPr>
            <a:normAutofit/>
          </a:bodyPr>
          <a:lstStyle>
            <a:lvl1pPr algn="ctr">
              <a:defRPr sz="4400" b="1">
                <a:solidFill>
                  <a:schemeClr val="tx1"/>
                </a:solidFill>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763688" y="4941168"/>
            <a:ext cx="3528392" cy="1656184"/>
          </a:xfrm>
        </p:spPr>
        <p:txBody>
          <a:bodyPr/>
          <a:lstStyle>
            <a:lvl1pPr marL="0" indent="0" algn="l">
              <a:buNone/>
              <a:defRPr b="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8917" y="116635"/>
            <a:ext cx="2857500" cy="714375"/>
          </a:xfrm>
          <a:prstGeom prst="rect">
            <a:avLst/>
          </a:prstGeom>
        </p:spPr>
      </p:pic>
    </p:spTree>
    <p:extLst>
      <p:ext uri="{BB962C8B-B14F-4D97-AF65-F5344CB8AC3E}">
        <p14:creationId xmlns:p14="http://schemas.microsoft.com/office/powerpoint/2010/main" val="1063746446"/>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buClr>
                <a:srgbClr val="0070C0"/>
              </a:buClr>
              <a:defRPr sz="3000"/>
            </a:lvl1pPr>
            <a:lvl2pPr>
              <a:spcAft>
                <a:spcPts val="600"/>
              </a:spcAft>
              <a:buClr>
                <a:srgbClr val="0070C0"/>
              </a:buClr>
              <a:defRPr sz="2400"/>
            </a:lvl2pPr>
            <a:lvl3pPr>
              <a:buClr>
                <a:srgbClr val="0070C0"/>
              </a:buClr>
              <a:defRPr/>
            </a:lvl3pPr>
            <a:lvl4pPr>
              <a:buClr>
                <a:srgbClr val="0070C0"/>
              </a:buClr>
              <a:defRPr/>
            </a:lvl4pPr>
            <a:lvl5pPr>
              <a:buClr>
                <a:srgbClr val="0070C0"/>
              </a:buClr>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760340"/>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pic>
        <p:nvPicPr>
          <p:cNvPr id="15" name="圖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5163"/>
            <a:ext cx="9144000" cy="5334199"/>
          </a:xfrm>
          <a:prstGeom prst="rect">
            <a:avLst/>
          </a:prstGeom>
        </p:spPr>
      </p:pic>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buClr>
                <a:srgbClr val="0070C0"/>
              </a:buClr>
              <a:defRPr sz="3000"/>
            </a:lvl1pPr>
            <a:lvl2pPr>
              <a:spcAft>
                <a:spcPts val="600"/>
              </a:spcAft>
              <a:buClr>
                <a:srgbClr val="0070C0"/>
              </a:buClr>
              <a:defRPr sz="2400"/>
            </a:lvl2pPr>
            <a:lvl3pPr>
              <a:buClr>
                <a:srgbClr val="0070C0"/>
              </a:buClr>
              <a:defRPr/>
            </a:lvl3pPr>
            <a:lvl4pPr>
              <a:buClr>
                <a:srgbClr val="0070C0"/>
              </a:buClr>
              <a:defRPr/>
            </a:lvl4pPr>
            <a:lvl5pPr>
              <a:buClr>
                <a:srgbClr val="0070C0"/>
              </a:buClr>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999730"/>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純文字">
    <p:spTree>
      <p:nvGrpSpPr>
        <p:cNvPr id="1" name=""/>
        <p:cNvGrpSpPr/>
        <p:nvPr/>
      </p:nvGrpSpPr>
      <p:grpSpPr>
        <a:xfrm>
          <a:off x="0" y="0"/>
          <a:ext cx="0" cy="0"/>
          <a:chOff x="0" y="0"/>
          <a:chExt cx="0" cy="0"/>
        </a:xfrm>
      </p:grpSpPr>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0" indent="0">
              <a:buClr>
                <a:srgbClr val="0070C0"/>
              </a:buClr>
              <a:buNone/>
              <a:defRPr sz="3000"/>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zh-TW" altLang="en-US" dirty="0" smtClean="0"/>
              <a:t>按一下以編輯母片文字樣式</a:t>
            </a:r>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254074"/>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標題及物件">
    <p:spTree>
      <p:nvGrpSpPr>
        <p:cNvPr id="1" name=""/>
        <p:cNvGrpSpPr/>
        <p:nvPr/>
      </p:nvGrpSpPr>
      <p:grpSpPr>
        <a:xfrm>
          <a:off x="0" y="0"/>
          <a:ext cx="0" cy="0"/>
          <a:chOff x="0" y="0"/>
          <a:chExt cx="0" cy="0"/>
        </a:xfrm>
      </p:grpSpPr>
      <p:pic>
        <p:nvPicPr>
          <p:cNvPr id="16" name="圖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5163"/>
            <a:ext cx="9144000" cy="5334199"/>
          </a:xfrm>
          <a:prstGeom prst="rect">
            <a:avLst/>
          </a:prstGeom>
        </p:spPr>
      </p:pic>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140000" y="1260000"/>
            <a:ext cx="5004000" cy="5040000"/>
          </a:xfrm>
        </p:spPr>
        <p:txBody>
          <a:bodyPr/>
          <a:lstStyle>
            <a:lvl1pPr marL="0" indent="0">
              <a:buClr>
                <a:srgbClr val="0070C0"/>
              </a:buClr>
              <a:buNone/>
              <a:defRPr/>
            </a:lvl1pPr>
            <a:lvl2pPr marL="720000" indent="-360000">
              <a:buClr>
                <a:srgbClr val="0070C0"/>
              </a:buClr>
              <a:buFont typeface="Arial" charset="0"/>
              <a:buChar char="•"/>
              <a:defRPr/>
            </a:lvl2pPr>
            <a:lvl3pPr>
              <a:buClr>
                <a:srgbClr val="0070C0"/>
              </a:buClr>
              <a:defRPr/>
            </a:lvl3pPr>
            <a:lvl4pPr>
              <a:buClr>
                <a:srgbClr val="0070C0"/>
              </a:buClr>
              <a:defRPr/>
            </a:lvl4pPr>
            <a:lvl5pPr>
              <a:buClr>
                <a:srgbClr val="0070C0"/>
              </a:buClr>
              <a:defRPr/>
            </a:lvl5pPr>
          </a:lstStyle>
          <a:p>
            <a:pPr lvl="0"/>
            <a:r>
              <a:rPr lang="zh-TW" altLang="en-US" dirty="0" smtClean="0"/>
              <a:t>按一下以編輯母片文字樣式</a:t>
            </a:r>
          </a:p>
          <a:p>
            <a:pPr lvl="1"/>
            <a:r>
              <a:rPr lang="zh-TW" altLang="en-US" dirty="0" smtClean="0"/>
              <a:t>第二層</a:t>
            </a:r>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624995"/>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en-US" altLang="zh-TW" sz="800" i="1" kern="1200" spc="0" dirty="0">
                <a:solidFill>
                  <a:schemeClr val="bg1"/>
                </a:solidFill>
                <a:latin typeface="Calibri" pitchFamily="34" charset="0"/>
                <a:ea typeface="新細明體" pitchFamily="18" charset="-120"/>
                <a:cs typeface="+mn-cs"/>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gr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rgbClr val="0070C0"/>
              </a:buClr>
              <a:defRPr sz="3000"/>
            </a:lvl1pPr>
            <a:lvl2pPr>
              <a:spcAft>
                <a:spcPts val="600"/>
              </a:spcAft>
              <a:buClr>
                <a:srgbClr val="0070C0"/>
              </a:buClr>
              <a:defRPr sz="2400"/>
            </a:lvl2pPr>
            <a:lvl3pPr>
              <a:buClr>
                <a:srgbClr val="0070C0"/>
              </a:buClr>
              <a:defRPr/>
            </a:lvl3pPr>
            <a:lvl4pPr>
              <a:buClr>
                <a:srgbClr val="0070C0"/>
              </a:buClr>
              <a:defRPr/>
            </a:lvl4pPr>
            <a:lvl5pPr>
              <a:buClr>
                <a:srgbClr val="0070C0"/>
              </a:buClr>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pPr>
                <a:defRPr/>
              </a:pPr>
              <a:t>‹#›</a:t>
            </a:fld>
            <a:endParaRPr lang="zh-TW" altLang="en-US" dirty="0"/>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pPr>
                <a:defRPr/>
              </a:pPr>
              <a:t>2019/12/9</a:t>
            </a:fld>
            <a:endParaRPr lang="zh-TW" altLang="en-US" dirty="0"/>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138591"/>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區段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343803"/>
            <a:ext cx="9144000" cy="5334197"/>
          </a:xfrm>
          <a:prstGeom prst="rect">
            <a:avLst/>
          </a:prstGeom>
        </p:spPr>
      </p:pic>
      <p:sp>
        <p:nvSpPr>
          <p:cNvPr id="2" name="標題 1"/>
          <p:cNvSpPr>
            <a:spLocks noGrp="1"/>
          </p:cNvSpPr>
          <p:nvPr>
            <p:ph type="title"/>
          </p:nvPr>
        </p:nvSpPr>
        <p:spPr>
          <a:xfrm>
            <a:off x="0" y="1260000"/>
            <a:ext cx="9144000" cy="900000"/>
          </a:xfrm>
        </p:spPr>
        <p:txBody>
          <a:bodyPr anchor="t">
            <a:normAutofit/>
          </a:bodyPr>
          <a:lstStyle>
            <a:lvl1pPr algn="ctr">
              <a:defRPr sz="4400" b="1" cap="all"/>
            </a:lvl1pPr>
          </a:lstStyle>
          <a:p>
            <a:r>
              <a:rPr lang="zh-TW" altLang="en-US" dirty="0" smtClean="0"/>
              <a:t>按一下以編輯母片標題樣式</a:t>
            </a:r>
            <a:endParaRPr lang="zh-TW" altLang="en-US" dirty="0"/>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2005" y="116635"/>
            <a:ext cx="2840375" cy="711071"/>
          </a:xfrm>
          <a:prstGeom prst="rect">
            <a:avLst/>
          </a:prstGeom>
        </p:spPr>
      </p:pic>
      <p:sp>
        <p:nvSpPr>
          <p:cNvPr id="8" name="內容版面配置區 7"/>
          <p:cNvSpPr>
            <a:spLocks noGrp="1"/>
          </p:cNvSpPr>
          <p:nvPr>
            <p:ph sz="quarter" idx="10"/>
          </p:nvPr>
        </p:nvSpPr>
        <p:spPr>
          <a:xfrm>
            <a:off x="0" y="2340000"/>
            <a:ext cx="9144000" cy="3960000"/>
          </a:xfrm>
        </p:spPr>
        <p:txBody>
          <a:bodyPr/>
          <a:lstStyle>
            <a:lvl1pPr marL="0" indent="0" algn="ctr">
              <a:lnSpc>
                <a:spcPct val="150000"/>
              </a:lnSpc>
              <a:buNone/>
              <a:defRPr/>
            </a:lvl1pPr>
          </a:lstStyle>
          <a:p>
            <a:pPr lvl="0"/>
            <a:r>
              <a:rPr kumimoji="1" lang="zh-TW" altLang="en-US" dirty="0" smtClean="0"/>
              <a:t>按一下以編輯母片文字樣式</a:t>
            </a:r>
          </a:p>
        </p:txBody>
      </p:sp>
      <p:sp>
        <p:nvSpPr>
          <p:cNvPr id="12" name="矩形 67"/>
          <p:cNvSpPr>
            <a:spLocks noChangeArrowheads="1"/>
          </p:cNvSpPr>
          <p:nvPr userDrawn="1"/>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13"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4"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25399833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區段標題">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標題 1"/>
          <p:cNvSpPr>
            <a:spLocks noGrp="1" noChangeAspect="1"/>
          </p:cNvSpPr>
          <p:nvPr>
            <p:ph type="title"/>
          </p:nvPr>
        </p:nvSpPr>
        <p:spPr>
          <a:xfrm>
            <a:off x="1692000" y="2708921"/>
            <a:ext cx="3672000" cy="1872208"/>
          </a:xfrm>
        </p:spPr>
        <p:txBody>
          <a:bodyPr anchor="ctr">
            <a:normAutofit/>
          </a:bodyPr>
          <a:lstStyle>
            <a:lvl1pPr algn="ctr">
              <a:defRPr sz="4000" b="0" cap="all"/>
            </a:lvl1pPr>
          </a:lstStyle>
          <a:p>
            <a:r>
              <a:rPr lang="zh-TW" altLang="en-US" smtClean="0"/>
              <a:t>按一下以編輯母片標題樣式</a:t>
            </a:r>
            <a:endParaRPr lang="zh-TW" altLang="en-US" dirty="0"/>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005" y="116635"/>
            <a:ext cx="2840375" cy="711071"/>
          </a:xfrm>
          <a:prstGeom prst="rect">
            <a:avLst/>
          </a:prstGeom>
        </p:spPr>
      </p:pic>
      <p:pic>
        <p:nvPicPr>
          <p:cNvPr id="4" name="圖片 3"/>
          <p:cNvPicPr>
            <a:picLocks noChangeAspect="1"/>
          </p:cNvPicPr>
          <p:nvPr userDrawn="1"/>
        </p:nvPicPr>
        <p:blipFill rotWithShape="1">
          <a:blip r:embed="rId4" cstate="print">
            <a:extLst>
              <a:ext uri="{28A0092B-C50C-407E-A947-70E740481C1C}">
                <a14:useLocalDpi xmlns:a14="http://schemas.microsoft.com/office/drawing/2010/main" val="0"/>
              </a:ext>
            </a:extLst>
          </a:blip>
          <a:srcRect t="58830" b="-1"/>
          <a:stretch/>
        </p:blipFill>
        <p:spPr>
          <a:xfrm>
            <a:off x="0" y="4653139"/>
            <a:ext cx="9144000" cy="2196135"/>
          </a:xfrm>
          <a:prstGeom prst="rect">
            <a:avLst/>
          </a:prstGeom>
        </p:spPr>
      </p:pic>
      <p:pic>
        <p:nvPicPr>
          <p:cNvPr id="5" name="圖片 4"/>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83"/>
          <a:stretch/>
        </p:blipFill>
        <p:spPr>
          <a:xfrm>
            <a:off x="0" y="1523804"/>
            <a:ext cx="9144000" cy="1185117"/>
          </a:xfrm>
          <a:prstGeom prst="rect">
            <a:avLst/>
          </a:prstGeom>
        </p:spPr>
      </p:pic>
    </p:spTree>
    <p:extLst>
      <p:ext uri="{BB962C8B-B14F-4D97-AF65-F5344CB8AC3E}">
        <p14:creationId xmlns:p14="http://schemas.microsoft.com/office/powerpoint/2010/main" val="2480088736"/>
      </p:ext>
    </p:extLst>
  </p:cSld>
  <p:clrMapOvr>
    <a:masterClrMapping/>
  </p:clrMapOvr>
  <p:timing>
    <p:tnLst>
      <p:par>
        <p:cTn id="1" dur="indefinite" restart="never" nodeType="tmRoot"/>
      </p:par>
    </p:tnLst>
  </p:timing>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defRPr sz="3600"/>
            </a:lvl1pPr>
          </a:lstStyle>
          <a:p>
            <a:r>
              <a:rPr lang="zh-TW" altLang="en-US" smtClean="0"/>
              <a:t>按一下以編輯母片標題樣式</a:t>
            </a:r>
            <a:endParaRPr lang="zh-TW" altLang="en-US" dirty="0"/>
          </a:p>
        </p:txBody>
      </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259210808"/>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只有標題-標題置中">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2" name="標題 1"/>
          <p:cNvSpPr>
            <a:spLocks noGrp="1"/>
          </p:cNvSpPr>
          <p:nvPr>
            <p:ph type="title"/>
          </p:nvPr>
        </p:nvSpPr>
        <p:spPr/>
        <p:txBody>
          <a:bodyPr/>
          <a:lstStyle>
            <a:lvl1pPr algn="ctr">
              <a:defRPr sz="3600"/>
            </a:lvl1pPr>
          </a:lstStyle>
          <a:p>
            <a:r>
              <a:rPr lang="zh-TW" altLang="en-US" dirty="0" smtClean="0"/>
              <a:t>按一下以編輯母片標題樣式</a:t>
            </a:r>
            <a:endParaRPr lang="zh-TW" altLang="en-US" dirty="0"/>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5163"/>
            <a:ext cx="9144000" cy="5334199"/>
          </a:xfrm>
          <a:prstGeom prst="rect">
            <a:avLst/>
          </a:prstGeom>
        </p:spPr>
      </p:pic>
    </p:spTree>
    <p:extLst>
      <p:ext uri="{BB962C8B-B14F-4D97-AF65-F5344CB8AC3E}">
        <p14:creationId xmlns:p14="http://schemas.microsoft.com/office/powerpoint/2010/main" val="3357278602"/>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只有標題-標題置中">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smtClean="0"/>
              <a:t>按一下以編輯母片標題樣式</a:t>
            </a:r>
            <a:endParaRPr lang="zh-TW" altLang="en-US" dirty="0"/>
          </a:p>
        </p:txBody>
      </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2678769167"/>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只有標題-標題置中+下標線">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smtClean="0"/>
              <a:t>按一下以編輯母片標題樣式</a:t>
            </a:r>
            <a:endParaRPr lang="zh-TW" altLang="en-US" dirty="0"/>
          </a:p>
        </p:txBody>
      </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1" name="直線接點 10"/>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068305"/>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8"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2" name="矩形 1"/>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3" name="Group 2"/>
          <p:cNvGrpSpPr>
            <a:grpSpLocks/>
          </p:cNvGrpSpPr>
          <p:nvPr/>
        </p:nvGrpSpPr>
        <p:grpSpPr bwMode="auto">
          <a:xfrm>
            <a:off x="8136115" y="586449"/>
            <a:ext cx="504055" cy="370552"/>
            <a:chOff x="3137" y="13119"/>
            <a:chExt cx="1935" cy="1422"/>
          </a:xfrm>
          <a:solidFill>
            <a:schemeClr val="bg1"/>
          </a:solidFill>
        </p:grpSpPr>
        <p:sp>
          <p:nvSpPr>
            <p:cNvPr id="4"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5"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16"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7"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1882661223"/>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自訂版面配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15" name="矩形 14"/>
          <p:cNvSpPr/>
          <p:nvPr userDrawn="1"/>
        </p:nvSpPr>
        <p:spPr>
          <a:xfrm>
            <a:off x="8028388"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sp>
        <p:nvSpPr>
          <p:cNvPr id="3" name="文字方塊 2"/>
          <p:cNvSpPr txBox="1">
            <a:spLocks noChangeArrowheads="1"/>
          </p:cNvSpPr>
          <p:nvPr/>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smtClean="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smtClean="0">
              <a:solidFill>
                <a:srgbClr val="0D0D0D"/>
              </a:solidFill>
              <a:latin typeface="Arial Unicode MS" pitchFamily="34" charset="-120"/>
              <a:ea typeface="Arial Unicode MS" pitchFamily="34" charset="-120"/>
              <a:cs typeface="Arial Unicode MS" pitchFamily="34" charset="-120"/>
            </a:endParaRPr>
          </a:p>
        </p:txBody>
      </p:sp>
      <p:sp>
        <p:nvSpPr>
          <p:cNvPr id="10" name="矩形 9"/>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11" name="Group 2"/>
          <p:cNvGrpSpPr>
            <a:grpSpLocks/>
          </p:cNvGrpSpPr>
          <p:nvPr/>
        </p:nvGrpSpPr>
        <p:grpSpPr bwMode="auto">
          <a:xfrm>
            <a:off x="8136115" y="586449"/>
            <a:ext cx="504055" cy="370552"/>
            <a:chOff x="3137" y="13119"/>
            <a:chExt cx="1935" cy="1422"/>
          </a:xfrm>
          <a:solidFill>
            <a:schemeClr val="bg1"/>
          </a:solidFill>
        </p:grpSpPr>
        <p:sp>
          <p:nvSpPr>
            <p:cNvPr id="12"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3"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4"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2" name="投影片編號版面配置區 5"/>
          <p:cNvSpPr>
            <a:spLocks noGrp="1"/>
          </p:cNvSpPr>
          <p:nvPr>
            <p:ph type="sldNum" sz="quarter" idx="10"/>
          </p:nvPr>
        </p:nvSpPr>
        <p:spPr>
          <a:xfrm>
            <a:off x="8064000" y="6667973"/>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3" name="日期版面配置區 4"/>
          <p:cNvSpPr>
            <a:spLocks noGrp="1"/>
          </p:cNvSpPr>
          <p:nvPr>
            <p:ph type="dt" sz="half" idx="11"/>
          </p:nvPr>
        </p:nvSpPr>
        <p:spPr>
          <a:xfrm>
            <a:off x="6984000" y="6667973"/>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16" name="文字方塊 15"/>
          <p:cNvSpPr txBox="1">
            <a:spLocks noChangeArrowheads="1"/>
          </p:cNvSpPr>
          <p:nvPr userDrawn="1"/>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smtClean="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smtClean="0">
              <a:solidFill>
                <a:srgbClr val="0D0D0D"/>
              </a:solidFill>
              <a:latin typeface="Arial Unicode MS" pitchFamily="34" charset="-120"/>
              <a:ea typeface="Arial Unicode MS" pitchFamily="34" charset="-120"/>
              <a:cs typeface="Arial Unicode MS" pitchFamily="34" charset="-120"/>
            </a:endParaRPr>
          </a:p>
        </p:txBody>
      </p:sp>
      <p:grpSp>
        <p:nvGrpSpPr>
          <p:cNvPr id="17" name="Group 2"/>
          <p:cNvGrpSpPr>
            <a:grpSpLocks/>
          </p:cNvGrpSpPr>
          <p:nvPr userDrawn="1"/>
        </p:nvGrpSpPr>
        <p:grpSpPr bwMode="auto">
          <a:xfrm>
            <a:off x="8136115" y="586449"/>
            <a:ext cx="504055" cy="370552"/>
            <a:chOff x="3137" y="13119"/>
            <a:chExt cx="1935" cy="1422"/>
          </a:xfrm>
          <a:solidFill>
            <a:schemeClr val="bg1"/>
          </a:solidFill>
        </p:grpSpPr>
        <p:sp>
          <p:nvSpPr>
            <p:cNvPr id="18"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9"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20"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Tree>
    <p:extLst>
      <p:ext uri="{BB962C8B-B14F-4D97-AF65-F5344CB8AC3E}">
        <p14:creationId xmlns:p14="http://schemas.microsoft.com/office/powerpoint/2010/main" val="2690027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自訂版面配置">
    <p:spTree>
      <p:nvGrpSpPr>
        <p:cNvPr id="1" name=""/>
        <p:cNvGrpSpPr/>
        <p:nvPr/>
      </p:nvGrpSpPr>
      <p:grpSpPr>
        <a:xfrm>
          <a:off x="0" y="0"/>
          <a:ext cx="0" cy="0"/>
          <a:chOff x="0" y="0"/>
          <a:chExt cx="0" cy="0"/>
        </a:xfrm>
      </p:grpSpPr>
      <p:pic>
        <p:nvPicPr>
          <p:cNvPr id="1027" name="Picture 3" descr="C:\Users\Marketing\Desktop\法說會\END頁-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a:spLocks noChangeArrowheads="1"/>
          </p:cNvSpPr>
          <p:nvPr/>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smtClean="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smtClean="0">
              <a:solidFill>
                <a:srgbClr val="0D0D0D"/>
              </a:solidFill>
              <a:latin typeface="Arial Unicode MS" pitchFamily="34" charset="-120"/>
              <a:ea typeface="Arial Unicode MS" pitchFamily="34" charset="-120"/>
              <a:cs typeface="Arial Unicode MS" pitchFamily="34" charset="-120"/>
            </a:endParaRPr>
          </a:p>
        </p:txBody>
      </p:sp>
      <p:sp>
        <p:nvSpPr>
          <p:cNvPr id="6" name="文字方塊 5"/>
          <p:cNvSpPr txBox="1">
            <a:spLocks noChangeArrowheads="1"/>
          </p:cNvSpPr>
          <p:nvPr/>
        </p:nvSpPr>
        <p:spPr bwMode="auto">
          <a:xfrm>
            <a:off x="1763245" y="4437114"/>
            <a:ext cx="4752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fontAlgn="auto">
              <a:spcBef>
                <a:spcPts val="0"/>
              </a:spcBef>
              <a:spcAft>
                <a:spcPts val="0"/>
              </a:spcAft>
              <a:defRPr/>
            </a:pPr>
            <a:r>
              <a:rPr kumimoji="0" lang="en-US" altLang="zh-TW" sz="1200" dirty="0" smtClean="0">
                <a:solidFill>
                  <a:srgbClr val="0C489C"/>
                </a:solidFill>
                <a:latin typeface="Arial Unicode MS" pitchFamily="34" charset="-120"/>
                <a:ea typeface="Arial Unicode MS" pitchFamily="34" charset="-120"/>
                <a:cs typeface="Arial Unicode MS" pitchFamily="34" charset="-120"/>
              </a:rPr>
              <a:t>www.idtech.com.tw</a:t>
            </a:r>
            <a:endParaRPr kumimoji="0" lang="zh-TW" altLang="en-US" sz="1200" dirty="0" smtClean="0">
              <a:solidFill>
                <a:srgbClr val="0C489C"/>
              </a:solidFill>
              <a:latin typeface="Arial Unicode MS" pitchFamily="34" charset="-120"/>
              <a:ea typeface="Arial Unicode MS" pitchFamily="34" charset="-120"/>
              <a:cs typeface="Arial Unicode MS" pitchFamily="34" charset="-120"/>
            </a:endParaRPr>
          </a:p>
        </p:txBody>
      </p:sp>
      <p:sp>
        <p:nvSpPr>
          <p:cNvPr id="10" name="矩形 9"/>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11" name="Group 2"/>
          <p:cNvGrpSpPr>
            <a:grpSpLocks/>
          </p:cNvGrpSpPr>
          <p:nvPr/>
        </p:nvGrpSpPr>
        <p:grpSpPr bwMode="auto">
          <a:xfrm>
            <a:off x="8136115" y="586449"/>
            <a:ext cx="504055" cy="370552"/>
            <a:chOff x="3137" y="13119"/>
            <a:chExt cx="1935" cy="1422"/>
          </a:xfrm>
          <a:solidFill>
            <a:schemeClr val="bg1"/>
          </a:solidFill>
        </p:grpSpPr>
        <p:sp>
          <p:nvSpPr>
            <p:cNvPr id="12"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3"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4"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15" name="矩形 14"/>
          <p:cNvSpPr/>
          <p:nvPr userDrawn="1"/>
        </p:nvSpPr>
        <p:spPr>
          <a:xfrm>
            <a:off x="8028388"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sp>
        <p:nvSpPr>
          <p:cNvPr id="16" name="文字方塊 15"/>
          <p:cNvSpPr txBox="1">
            <a:spLocks noChangeArrowheads="1"/>
          </p:cNvSpPr>
          <p:nvPr userDrawn="1"/>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smtClean="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smtClean="0">
              <a:solidFill>
                <a:srgbClr val="0D0D0D"/>
              </a:solidFill>
              <a:latin typeface="Arial Unicode MS" pitchFamily="34" charset="-120"/>
              <a:ea typeface="Arial Unicode MS" pitchFamily="34" charset="-120"/>
              <a:cs typeface="Arial Unicode MS" pitchFamily="34" charset="-120"/>
            </a:endParaRPr>
          </a:p>
        </p:txBody>
      </p:sp>
      <p:grpSp>
        <p:nvGrpSpPr>
          <p:cNvPr id="17" name="Group 2"/>
          <p:cNvGrpSpPr>
            <a:grpSpLocks/>
          </p:cNvGrpSpPr>
          <p:nvPr userDrawn="1"/>
        </p:nvGrpSpPr>
        <p:grpSpPr bwMode="auto">
          <a:xfrm>
            <a:off x="8136115" y="586449"/>
            <a:ext cx="504055" cy="370552"/>
            <a:chOff x="3137" y="13119"/>
            <a:chExt cx="1935" cy="1422"/>
          </a:xfrm>
          <a:solidFill>
            <a:schemeClr val="bg1"/>
          </a:solidFill>
        </p:grpSpPr>
        <p:sp>
          <p:nvSpPr>
            <p:cNvPr id="18"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9"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20"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2"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3"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283997152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1689101" y="4600576"/>
            <a:ext cx="3746500"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5" name="矩形 4"/>
          <p:cNvSpPr/>
          <p:nvPr/>
        </p:nvSpPr>
        <p:spPr>
          <a:xfrm>
            <a:off x="5364166" y="4600576"/>
            <a:ext cx="2111375"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6" name="矩形 5"/>
          <p:cNvSpPr/>
          <p:nvPr/>
        </p:nvSpPr>
        <p:spPr>
          <a:xfrm>
            <a:off x="7475540" y="4600576"/>
            <a:ext cx="274637"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7" name="矩形 6"/>
          <p:cNvSpPr/>
          <p:nvPr/>
        </p:nvSpPr>
        <p:spPr>
          <a:xfrm>
            <a:off x="7750175" y="4600576"/>
            <a:ext cx="274639" cy="4603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8" name="矩形 7"/>
          <p:cNvSpPr/>
          <p:nvPr/>
        </p:nvSpPr>
        <p:spPr>
          <a:xfrm>
            <a:off x="8024813" y="4600576"/>
            <a:ext cx="284163"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9" name="矩形 8"/>
          <p:cNvSpPr/>
          <p:nvPr/>
        </p:nvSpPr>
        <p:spPr>
          <a:xfrm>
            <a:off x="279400" y="4600576"/>
            <a:ext cx="566739" cy="4603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0" name="矩形 9"/>
          <p:cNvSpPr/>
          <p:nvPr/>
        </p:nvSpPr>
        <p:spPr>
          <a:xfrm>
            <a:off x="846141" y="4600576"/>
            <a:ext cx="566737"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solidFill>
                <a:prstClr val="white"/>
              </a:solidFill>
            </a:endParaRPr>
          </a:p>
        </p:txBody>
      </p:sp>
      <p:sp>
        <p:nvSpPr>
          <p:cNvPr id="11" name="矩形 10"/>
          <p:cNvSpPr/>
          <p:nvPr/>
        </p:nvSpPr>
        <p:spPr>
          <a:xfrm>
            <a:off x="1412878" y="4600576"/>
            <a:ext cx="282575"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2" name="矩形 11"/>
          <p:cNvSpPr/>
          <p:nvPr/>
        </p:nvSpPr>
        <p:spPr>
          <a:xfrm>
            <a:off x="8304216" y="4600576"/>
            <a:ext cx="274637"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3" name="矩形 12"/>
          <p:cNvSpPr/>
          <p:nvPr/>
        </p:nvSpPr>
        <p:spPr>
          <a:xfrm>
            <a:off x="8578853" y="4600576"/>
            <a:ext cx="284163"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4" name="矩形 13"/>
          <p:cNvSpPr/>
          <p:nvPr/>
        </p:nvSpPr>
        <p:spPr>
          <a:xfrm>
            <a:off x="8863016" y="4600576"/>
            <a:ext cx="280987" cy="4603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5" name="矩形 14"/>
          <p:cNvSpPr/>
          <p:nvPr/>
        </p:nvSpPr>
        <p:spPr>
          <a:xfrm>
            <a:off x="-4763" y="4600576"/>
            <a:ext cx="284163"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2" name="標題 1"/>
          <p:cNvSpPr>
            <a:spLocks noGrp="1"/>
          </p:cNvSpPr>
          <p:nvPr>
            <p:ph type="ctrTitle"/>
          </p:nvPr>
        </p:nvSpPr>
        <p:spPr>
          <a:xfrm>
            <a:off x="0" y="2808000"/>
            <a:ext cx="9144000" cy="1800000"/>
          </a:xfrm>
          <a:noFill/>
        </p:spPr>
        <p:txBody>
          <a:bodyPr>
            <a:normAutofit/>
          </a:bodyPr>
          <a:lstStyle>
            <a:lvl1pPr algn="ctr">
              <a:defRPr sz="4400" b="1">
                <a:solidFill>
                  <a:schemeClr val="tx1"/>
                </a:solidFill>
              </a:defRPr>
            </a:lvl1pPr>
          </a:lstStyle>
          <a:p>
            <a:r>
              <a:rPr lang="zh-TW" altLang="en-US" dirty="0"/>
              <a:t>按一下以編輯母片標題樣式</a:t>
            </a:r>
          </a:p>
        </p:txBody>
      </p:sp>
      <p:sp>
        <p:nvSpPr>
          <p:cNvPr id="3" name="副標題 2"/>
          <p:cNvSpPr>
            <a:spLocks noGrp="1"/>
          </p:cNvSpPr>
          <p:nvPr>
            <p:ph type="subTitle" idx="1"/>
          </p:nvPr>
        </p:nvSpPr>
        <p:spPr>
          <a:xfrm>
            <a:off x="1763688" y="4941168"/>
            <a:ext cx="3528392" cy="1656184"/>
          </a:xfrm>
        </p:spPr>
        <p:txBody>
          <a:bodyPr/>
          <a:lstStyle>
            <a:lvl1pPr marL="0" indent="0" algn="l">
              <a:buNone/>
              <a:defRPr b="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8917" y="116635"/>
            <a:ext cx="2857500" cy="714375"/>
          </a:xfrm>
          <a:prstGeom prst="rect">
            <a:avLst/>
          </a:prstGeom>
        </p:spPr>
      </p:pic>
    </p:spTree>
    <p:extLst>
      <p:ext uri="{BB962C8B-B14F-4D97-AF65-F5344CB8AC3E}">
        <p14:creationId xmlns:p14="http://schemas.microsoft.com/office/powerpoint/2010/main" val="9478722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pic>
        <p:nvPicPr>
          <p:cNvPr id="15" name="圖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5163"/>
            <a:ext cx="9144000" cy="5334199"/>
          </a:xfrm>
          <a:prstGeom prst="rect">
            <a:avLst/>
          </a:prstGeom>
        </p:spPr>
      </p:pic>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en-US" altLang="zh-TW" sz="800" i="1" kern="1200" spc="0" dirty="0">
                <a:solidFill>
                  <a:schemeClr val="bg1"/>
                </a:solidFill>
                <a:latin typeface="Calibri" pitchFamily="34" charset="0"/>
                <a:ea typeface="新細明體" pitchFamily="18" charset="-120"/>
                <a:cs typeface="+mn-cs"/>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gr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rgbClr val="0070C0"/>
              </a:buClr>
              <a:defRPr sz="3000"/>
            </a:lvl1pPr>
            <a:lvl2pPr>
              <a:spcAft>
                <a:spcPts val="600"/>
              </a:spcAft>
              <a:buClr>
                <a:srgbClr val="0070C0"/>
              </a:buClr>
              <a:defRPr sz="2400"/>
            </a:lvl2pPr>
            <a:lvl3pPr>
              <a:buClr>
                <a:srgbClr val="0070C0"/>
              </a:buClr>
              <a:defRPr/>
            </a:lvl3pPr>
            <a:lvl4pPr>
              <a:buClr>
                <a:srgbClr val="0070C0"/>
              </a:buClr>
              <a:defRPr/>
            </a:lvl4pPr>
            <a:lvl5pPr>
              <a:buClr>
                <a:srgbClr val="0070C0"/>
              </a:buClr>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pPr>
                <a:defRPr/>
              </a:pPr>
              <a:t>‹#›</a:t>
            </a:fld>
            <a:endParaRPr lang="zh-TW" altLang="en-US" dirty="0"/>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pPr>
                <a:defRPr/>
              </a:pPr>
              <a:t>2019/12/9</a:t>
            </a:fld>
            <a:endParaRPr lang="zh-TW" altLang="en-US" dirty="0"/>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475068"/>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rgbClr val="0070C0"/>
              </a:buClr>
              <a:defRPr sz="3000"/>
            </a:lvl1pPr>
            <a:lvl2pPr>
              <a:spcAft>
                <a:spcPts val="600"/>
              </a:spcAft>
              <a:buClr>
                <a:srgbClr val="0070C0"/>
              </a:buClr>
              <a:defRPr sz="2400"/>
            </a:lvl2pPr>
            <a:lvl3pPr>
              <a:buClr>
                <a:srgbClr val="0070C0"/>
              </a:buClr>
              <a:defRPr/>
            </a:lvl3pPr>
            <a:lvl4pPr>
              <a:buClr>
                <a:srgbClr val="0070C0"/>
              </a:buClr>
              <a:defRPr/>
            </a:lvl4pPr>
            <a:lvl5pPr>
              <a:buClr>
                <a:srgbClr val="0070C0"/>
              </a:buClr>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40158"/>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pic>
        <p:nvPicPr>
          <p:cNvPr id="15" name="圖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5163"/>
            <a:ext cx="9144000" cy="5334199"/>
          </a:xfrm>
          <a:prstGeom prst="rect">
            <a:avLst/>
          </a:prstGeom>
        </p:spPr>
      </p:pic>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rgbClr val="0070C0"/>
              </a:buClr>
              <a:defRPr sz="3000"/>
            </a:lvl1pPr>
            <a:lvl2pPr>
              <a:spcAft>
                <a:spcPts val="600"/>
              </a:spcAft>
              <a:buClr>
                <a:srgbClr val="0070C0"/>
              </a:buClr>
              <a:defRPr sz="2400"/>
            </a:lvl2pPr>
            <a:lvl3pPr>
              <a:buClr>
                <a:srgbClr val="0070C0"/>
              </a:buClr>
              <a:defRPr/>
            </a:lvl3pPr>
            <a:lvl4pPr>
              <a:buClr>
                <a:srgbClr val="0070C0"/>
              </a:buClr>
              <a:defRPr/>
            </a:lvl4pPr>
            <a:lvl5pPr>
              <a:buClr>
                <a:srgbClr val="0070C0"/>
              </a:buClr>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068883"/>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標題及物件-純文字">
    <p:spTree>
      <p:nvGrpSpPr>
        <p:cNvPr id="1" name=""/>
        <p:cNvGrpSpPr/>
        <p:nvPr/>
      </p:nvGrpSpPr>
      <p:grpSpPr>
        <a:xfrm>
          <a:off x="0" y="0"/>
          <a:ext cx="0" cy="0"/>
          <a:chOff x="0" y="0"/>
          <a:chExt cx="0" cy="0"/>
        </a:xfrm>
      </p:grpSpPr>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sp>
        <p:nvSpPr>
          <p:cNvPr id="3" name="內容版面配置區 2"/>
          <p:cNvSpPr>
            <a:spLocks noGrp="1"/>
          </p:cNvSpPr>
          <p:nvPr>
            <p:ph idx="1"/>
          </p:nvPr>
        </p:nvSpPr>
        <p:spPr/>
        <p:txBody>
          <a:bodyPr/>
          <a:lstStyle>
            <a:lvl1pPr marL="0" indent="0">
              <a:buClr>
                <a:srgbClr val="0070C0"/>
              </a:buClr>
              <a:buNone/>
              <a:defRPr sz="3000"/>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zh-TW" altLang="en-US" dirty="0"/>
              <a:t>按一下以編輯母片文字樣式</a:t>
            </a:r>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116159"/>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標題及物件">
    <p:spTree>
      <p:nvGrpSpPr>
        <p:cNvPr id="1" name=""/>
        <p:cNvGrpSpPr/>
        <p:nvPr/>
      </p:nvGrpSpPr>
      <p:grpSpPr>
        <a:xfrm>
          <a:off x="0" y="0"/>
          <a:ext cx="0" cy="0"/>
          <a:chOff x="0" y="0"/>
          <a:chExt cx="0" cy="0"/>
        </a:xfrm>
      </p:grpSpPr>
      <p:pic>
        <p:nvPicPr>
          <p:cNvPr id="16" name="圖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5163"/>
            <a:ext cx="9144000" cy="5334199"/>
          </a:xfrm>
          <a:prstGeom prst="rect">
            <a:avLst/>
          </a:prstGeom>
        </p:spPr>
      </p:pic>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sp>
        <p:nvSpPr>
          <p:cNvPr id="3" name="內容版面配置區 2"/>
          <p:cNvSpPr>
            <a:spLocks noGrp="1"/>
          </p:cNvSpPr>
          <p:nvPr>
            <p:ph idx="1"/>
          </p:nvPr>
        </p:nvSpPr>
        <p:spPr>
          <a:xfrm>
            <a:off x="4140000" y="1260000"/>
            <a:ext cx="5004000" cy="5040000"/>
          </a:xfrm>
        </p:spPr>
        <p:txBody>
          <a:bodyPr/>
          <a:lstStyle>
            <a:lvl1pPr marL="0" indent="0">
              <a:buClr>
                <a:srgbClr val="0070C0"/>
              </a:buClr>
              <a:buNone/>
              <a:defRPr/>
            </a:lvl1pPr>
            <a:lvl2pPr marL="720000" indent="-360000">
              <a:buClr>
                <a:srgbClr val="0070C0"/>
              </a:buClr>
              <a:buFont typeface="Arial" charset="0"/>
              <a:buChar char="•"/>
              <a:defRPr/>
            </a:lvl2pPr>
            <a:lvl3pPr>
              <a:buClr>
                <a:srgbClr val="0070C0"/>
              </a:buClr>
              <a:defRPr/>
            </a:lvl3pPr>
            <a:lvl4pPr>
              <a:buClr>
                <a:srgbClr val="0070C0"/>
              </a:buClr>
              <a:defRPr/>
            </a:lvl4pPr>
            <a:lvl5pPr>
              <a:buClr>
                <a:srgbClr val="0070C0"/>
              </a:buClr>
              <a:defRPr/>
            </a:lvl5pPr>
          </a:lstStyle>
          <a:p>
            <a:pPr lvl="0"/>
            <a:r>
              <a:rPr lang="zh-TW" altLang="en-US" dirty="0"/>
              <a:t>按一下以編輯母片文字樣式</a:t>
            </a:r>
          </a:p>
          <a:p>
            <a:pPr lvl="1"/>
            <a:r>
              <a:rPr lang="zh-TW" altLang="en-US" dirty="0"/>
              <a:t>第二層</a:t>
            </a:r>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230362"/>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區段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343803"/>
            <a:ext cx="9144000" cy="5334197"/>
          </a:xfrm>
          <a:prstGeom prst="rect">
            <a:avLst/>
          </a:prstGeom>
        </p:spPr>
      </p:pic>
      <p:sp>
        <p:nvSpPr>
          <p:cNvPr id="2" name="標題 1"/>
          <p:cNvSpPr>
            <a:spLocks noGrp="1"/>
          </p:cNvSpPr>
          <p:nvPr>
            <p:ph type="title"/>
          </p:nvPr>
        </p:nvSpPr>
        <p:spPr>
          <a:xfrm>
            <a:off x="0" y="1260000"/>
            <a:ext cx="9144000" cy="900000"/>
          </a:xfrm>
        </p:spPr>
        <p:txBody>
          <a:bodyPr anchor="t">
            <a:normAutofit/>
          </a:bodyPr>
          <a:lstStyle>
            <a:lvl1pPr algn="ctr">
              <a:defRPr sz="4400" b="1" cap="all"/>
            </a:lvl1pPr>
          </a:lstStyle>
          <a:p>
            <a:r>
              <a:rPr lang="zh-TW" altLang="en-US" dirty="0"/>
              <a:t>按一下以編輯母片標題樣式</a:t>
            </a:r>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2005" y="116635"/>
            <a:ext cx="2840375" cy="711071"/>
          </a:xfrm>
          <a:prstGeom prst="rect">
            <a:avLst/>
          </a:prstGeom>
        </p:spPr>
      </p:pic>
      <p:sp>
        <p:nvSpPr>
          <p:cNvPr id="8" name="內容版面配置區 7"/>
          <p:cNvSpPr>
            <a:spLocks noGrp="1"/>
          </p:cNvSpPr>
          <p:nvPr>
            <p:ph sz="quarter" idx="10"/>
          </p:nvPr>
        </p:nvSpPr>
        <p:spPr>
          <a:xfrm>
            <a:off x="0" y="2340000"/>
            <a:ext cx="9144000" cy="3960000"/>
          </a:xfrm>
        </p:spPr>
        <p:txBody>
          <a:bodyPr/>
          <a:lstStyle>
            <a:lvl1pPr marL="0" indent="0" algn="ctr">
              <a:lnSpc>
                <a:spcPct val="150000"/>
              </a:lnSpc>
              <a:buNone/>
              <a:defRPr/>
            </a:lvl1pPr>
          </a:lstStyle>
          <a:p>
            <a:pPr lvl="0"/>
            <a:r>
              <a:rPr kumimoji="1" lang="zh-TW" altLang="en-US" dirty="0"/>
              <a:t>按一下以編輯母片文字樣式</a:t>
            </a:r>
          </a:p>
        </p:txBody>
      </p:sp>
      <p:sp>
        <p:nvSpPr>
          <p:cNvPr id="12" name="矩形 67"/>
          <p:cNvSpPr>
            <a:spLocks noChangeArrowheads="1"/>
          </p:cNvSpPr>
          <p:nvPr userDrawn="1"/>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13"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4"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1721924817"/>
      </p:ext>
    </p:extLst>
  </p:cSld>
  <p:clrMapOvr>
    <a:overrideClrMapping bg1="lt1" tx1="dk1" bg2="lt2" tx2="dk2" accent1="accent1" accent2="accent2" accent3="accent3" accent4="accent4" accent5="accent5" accent6="accent6" hlink="hlink" folHlink="folHlink"/>
  </p:clrMapOvr>
  <p:hf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區段標題">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標題 1"/>
          <p:cNvSpPr>
            <a:spLocks noGrp="1" noChangeAspect="1"/>
          </p:cNvSpPr>
          <p:nvPr>
            <p:ph type="title"/>
          </p:nvPr>
        </p:nvSpPr>
        <p:spPr>
          <a:xfrm>
            <a:off x="1692000" y="2708921"/>
            <a:ext cx="3672000" cy="1872208"/>
          </a:xfrm>
        </p:spPr>
        <p:txBody>
          <a:bodyPr anchor="ctr">
            <a:normAutofit/>
          </a:bodyPr>
          <a:lstStyle>
            <a:lvl1pPr algn="ctr">
              <a:defRPr sz="4000" b="0" cap="all"/>
            </a:lvl1pPr>
          </a:lstStyle>
          <a:p>
            <a:r>
              <a:rPr lang="zh-TW" altLang="en-US"/>
              <a:t>按一下以編輯母片標題樣式</a:t>
            </a:r>
            <a:endParaRPr lang="zh-TW" altLang="en-US" dirty="0"/>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005" y="116635"/>
            <a:ext cx="2840375" cy="711071"/>
          </a:xfrm>
          <a:prstGeom prst="rect">
            <a:avLst/>
          </a:prstGeom>
        </p:spPr>
      </p:pic>
      <p:pic>
        <p:nvPicPr>
          <p:cNvPr id="4" name="圖片 3"/>
          <p:cNvPicPr>
            <a:picLocks noChangeAspect="1"/>
          </p:cNvPicPr>
          <p:nvPr userDrawn="1"/>
        </p:nvPicPr>
        <p:blipFill rotWithShape="1">
          <a:blip r:embed="rId4" cstate="print">
            <a:extLst>
              <a:ext uri="{28A0092B-C50C-407E-A947-70E740481C1C}">
                <a14:useLocalDpi xmlns:a14="http://schemas.microsoft.com/office/drawing/2010/main" val="0"/>
              </a:ext>
            </a:extLst>
          </a:blip>
          <a:srcRect t="58830" b="-1"/>
          <a:stretch/>
        </p:blipFill>
        <p:spPr>
          <a:xfrm>
            <a:off x="0" y="4653139"/>
            <a:ext cx="9144000" cy="2196135"/>
          </a:xfrm>
          <a:prstGeom prst="rect">
            <a:avLst/>
          </a:prstGeom>
        </p:spPr>
      </p:pic>
      <p:pic>
        <p:nvPicPr>
          <p:cNvPr id="5" name="圖片 4"/>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83"/>
          <a:stretch/>
        </p:blipFill>
        <p:spPr>
          <a:xfrm>
            <a:off x="0" y="1523804"/>
            <a:ext cx="9144000" cy="1185117"/>
          </a:xfrm>
          <a:prstGeom prst="rect">
            <a:avLst/>
          </a:prstGeom>
        </p:spPr>
      </p:pic>
    </p:spTree>
    <p:extLst>
      <p:ext uri="{BB962C8B-B14F-4D97-AF65-F5344CB8AC3E}">
        <p14:creationId xmlns:p14="http://schemas.microsoft.com/office/powerpoint/2010/main" val="2077667866"/>
      </p:ext>
    </p:extLst>
  </p:cSld>
  <p:clrMapOvr>
    <a:masterClrMapping/>
  </p:clrMapOvr>
  <p:hf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defRPr sz="3600"/>
            </a:lvl1pPr>
          </a:lstStyle>
          <a:p>
            <a:r>
              <a:rPr lang="zh-TW" altLang="en-US"/>
              <a:t>按一下以編輯母片標題樣式</a:t>
            </a:r>
            <a:endParaRPr lang="zh-TW" altLang="en-US" dirty="0"/>
          </a:p>
        </p:txBody>
      </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1723095052"/>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只有標題-標題置中">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5163"/>
            <a:ext cx="9144000" cy="5334199"/>
          </a:xfrm>
          <a:prstGeom prst="rect">
            <a:avLst/>
          </a:prstGeom>
        </p:spPr>
      </p:pic>
    </p:spTree>
    <p:extLst>
      <p:ext uri="{BB962C8B-B14F-4D97-AF65-F5344CB8AC3E}">
        <p14:creationId xmlns:p14="http://schemas.microsoft.com/office/powerpoint/2010/main" val="449390917"/>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1_只有標題-標題置中">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2605194810"/>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標題置中+下標線">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1" name="直線接點 10"/>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98652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標題及物件-純文字">
    <p:spTree>
      <p:nvGrpSpPr>
        <p:cNvPr id="1" name=""/>
        <p:cNvGrpSpPr/>
        <p:nvPr/>
      </p:nvGrpSpPr>
      <p:grpSpPr>
        <a:xfrm>
          <a:off x="0" y="0"/>
          <a:ext cx="0" cy="0"/>
          <a:chOff x="0" y="0"/>
          <a:chExt cx="0" cy="0"/>
        </a:xfrm>
      </p:grpSpPr>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en-US" altLang="zh-TW" sz="800" i="1" kern="1200" spc="0" dirty="0">
                <a:solidFill>
                  <a:schemeClr val="bg1"/>
                </a:solidFill>
                <a:latin typeface="Calibri" pitchFamily="34" charset="0"/>
                <a:ea typeface="新細明體" pitchFamily="18" charset="-120"/>
                <a:cs typeface="+mn-cs"/>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gr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sp>
        <p:nvSpPr>
          <p:cNvPr id="3" name="內容版面配置區 2"/>
          <p:cNvSpPr>
            <a:spLocks noGrp="1"/>
          </p:cNvSpPr>
          <p:nvPr>
            <p:ph idx="1"/>
          </p:nvPr>
        </p:nvSpPr>
        <p:spPr/>
        <p:txBody>
          <a:bodyPr/>
          <a:lstStyle>
            <a:lvl1pPr marL="0" indent="0">
              <a:buClr>
                <a:srgbClr val="0070C0"/>
              </a:buClr>
              <a:buNone/>
              <a:defRPr sz="3000"/>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zh-TW" altLang="en-US" dirty="0"/>
              <a:t>按一下以編輯母片文字樣式</a:t>
            </a:r>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pPr>
                <a:defRPr/>
              </a:pPr>
              <a:t>‹#›</a:t>
            </a:fld>
            <a:endParaRPr lang="zh-TW" altLang="en-US" dirty="0"/>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pPr>
                <a:defRPr/>
              </a:pPr>
              <a:t>2019/12/9</a:t>
            </a:fld>
            <a:endParaRPr lang="zh-TW" altLang="en-US" dirty="0"/>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718910"/>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8"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2" name="矩形 1"/>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3" name="Group 2"/>
          <p:cNvGrpSpPr>
            <a:grpSpLocks/>
          </p:cNvGrpSpPr>
          <p:nvPr/>
        </p:nvGrpSpPr>
        <p:grpSpPr bwMode="auto">
          <a:xfrm>
            <a:off x="8136115" y="586449"/>
            <a:ext cx="504055" cy="370552"/>
            <a:chOff x="3137" y="13119"/>
            <a:chExt cx="1935" cy="1422"/>
          </a:xfrm>
          <a:solidFill>
            <a:schemeClr val="bg1"/>
          </a:solidFill>
        </p:grpSpPr>
        <p:sp>
          <p:nvSpPr>
            <p:cNvPr id="4"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5"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16"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7"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346881546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自訂版面配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15" name="矩形 14"/>
          <p:cNvSpPr/>
          <p:nvPr userDrawn="1"/>
        </p:nvSpPr>
        <p:spPr>
          <a:xfrm>
            <a:off x="8028388"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sp>
        <p:nvSpPr>
          <p:cNvPr id="3" name="文字方塊 2"/>
          <p:cNvSpPr txBox="1">
            <a:spLocks noChangeArrowheads="1"/>
          </p:cNvSpPr>
          <p:nvPr/>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a:solidFill>
                <a:srgbClr val="0D0D0D"/>
              </a:solidFill>
              <a:latin typeface="Arial Unicode MS" pitchFamily="34" charset="-120"/>
              <a:ea typeface="Arial Unicode MS" pitchFamily="34" charset="-120"/>
              <a:cs typeface="Arial Unicode MS" pitchFamily="34" charset="-120"/>
            </a:endParaRPr>
          </a:p>
        </p:txBody>
      </p:sp>
      <p:sp>
        <p:nvSpPr>
          <p:cNvPr id="10" name="矩形 9"/>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11" name="Group 2"/>
          <p:cNvGrpSpPr>
            <a:grpSpLocks/>
          </p:cNvGrpSpPr>
          <p:nvPr/>
        </p:nvGrpSpPr>
        <p:grpSpPr bwMode="auto">
          <a:xfrm>
            <a:off x="8136115" y="586449"/>
            <a:ext cx="504055" cy="370552"/>
            <a:chOff x="3137" y="13119"/>
            <a:chExt cx="1935" cy="1422"/>
          </a:xfrm>
          <a:solidFill>
            <a:schemeClr val="bg1"/>
          </a:solidFill>
        </p:grpSpPr>
        <p:sp>
          <p:nvSpPr>
            <p:cNvPr id="12"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3"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4"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2" name="投影片編號版面配置區 5"/>
          <p:cNvSpPr>
            <a:spLocks noGrp="1"/>
          </p:cNvSpPr>
          <p:nvPr>
            <p:ph type="sldNum" sz="quarter" idx="10"/>
          </p:nvPr>
        </p:nvSpPr>
        <p:spPr>
          <a:xfrm>
            <a:off x="8064000" y="6667973"/>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3" name="日期版面配置區 4"/>
          <p:cNvSpPr>
            <a:spLocks noGrp="1"/>
          </p:cNvSpPr>
          <p:nvPr>
            <p:ph type="dt" sz="half" idx="11"/>
          </p:nvPr>
        </p:nvSpPr>
        <p:spPr>
          <a:xfrm>
            <a:off x="6984000" y="6667973"/>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16" name="文字方塊 15"/>
          <p:cNvSpPr txBox="1">
            <a:spLocks noChangeArrowheads="1"/>
          </p:cNvSpPr>
          <p:nvPr userDrawn="1"/>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a:solidFill>
                <a:srgbClr val="0D0D0D"/>
              </a:solidFill>
              <a:latin typeface="Arial Unicode MS" pitchFamily="34" charset="-120"/>
              <a:ea typeface="Arial Unicode MS" pitchFamily="34" charset="-120"/>
              <a:cs typeface="Arial Unicode MS" pitchFamily="34" charset="-120"/>
            </a:endParaRPr>
          </a:p>
        </p:txBody>
      </p:sp>
      <p:grpSp>
        <p:nvGrpSpPr>
          <p:cNvPr id="17" name="Group 2"/>
          <p:cNvGrpSpPr>
            <a:grpSpLocks/>
          </p:cNvGrpSpPr>
          <p:nvPr userDrawn="1"/>
        </p:nvGrpSpPr>
        <p:grpSpPr bwMode="auto">
          <a:xfrm>
            <a:off x="8136115" y="586449"/>
            <a:ext cx="504055" cy="370552"/>
            <a:chOff x="3137" y="13119"/>
            <a:chExt cx="1935" cy="1422"/>
          </a:xfrm>
          <a:solidFill>
            <a:schemeClr val="bg1"/>
          </a:solidFill>
        </p:grpSpPr>
        <p:sp>
          <p:nvSpPr>
            <p:cNvPr id="18"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9"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20"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Tree>
    <p:extLst>
      <p:ext uri="{BB962C8B-B14F-4D97-AF65-F5344CB8AC3E}">
        <p14:creationId xmlns:p14="http://schemas.microsoft.com/office/powerpoint/2010/main" val="3571965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自訂版面配置">
    <p:spTree>
      <p:nvGrpSpPr>
        <p:cNvPr id="1" name=""/>
        <p:cNvGrpSpPr/>
        <p:nvPr/>
      </p:nvGrpSpPr>
      <p:grpSpPr>
        <a:xfrm>
          <a:off x="0" y="0"/>
          <a:ext cx="0" cy="0"/>
          <a:chOff x="0" y="0"/>
          <a:chExt cx="0" cy="0"/>
        </a:xfrm>
      </p:grpSpPr>
      <p:pic>
        <p:nvPicPr>
          <p:cNvPr id="1027" name="Picture 3" descr="C:\Users\Marketing\Desktop\法說會\END頁-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a:spLocks noChangeArrowheads="1"/>
          </p:cNvSpPr>
          <p:nvPr/>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a:solidFill>
                <a:srgbClr val="0D0D0D"/>
              </a:solidFill>
              <a:latin typeface="Arial Unicode MS" pitchFamily="34" charset="-120"/>
              <a:ea typeface="Arial Unicode MS" pitchFamily="34" charset="-120"/>
              <a:cs typeface="Arial Unicode MS" pitchFamily="34" charset="-120"/>
            </a:endParaRPr>
          </a:p>
        </p:txBody>
      </p:sp>
      <p:sp>
        <p:nvSpPr>
          <p:cNvPr id="6" name="文字方塊 5"/>
          <p:cNvSpPr txBox="1">
            <a:spLocks noChangeArrowheads="1"/>
          </p:cNvSpPr>
          <p:nvPr/>
        </p:nvSpPr>
        <p:spPr bwMode="auto">
          <a:xfrm>
            <a:off x="1763245" y="4437114"/>
            <a:ext cx="4752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fontAlgn="auto">
              <a:spcBef>
                <a:spcPts val="0"/>
              </a:spcBef>
              <a:spcAft>
                <a:spcPts val="0"/>
              </a:spcAft>
              <a:defRPr/>
            </a:pPr>
            <a:r>
              <a:rPr kumimoji="0" lang="en-US" altLang="zh-TW" sz="1200" dirty="0">
                <a:solidFill>
                  <a:srgbClr val="0C489C"/>
                </a:solidFill>
                <a:latin typeface="Arial Unicode MS" pitchFamily="34" charset="-120"/>
                <a:ea typeface="Arial Unicode MS" pitchFamily="34" charset="-120"/>
                <a:cs typeface="Arial Unicode MS" pitchFamily="34" charset="-120"/>
              </a:rPr>
              <a:t>www.idtech.com.tw</a:t>
            </a:r>
            <a:endParaRPr kumimoji="0" lang="zh-TW" altLang="en-US" sz="1200" dirty="0">
              <a:solidFill>
                <a:srgbClr val="0C489C"/>
              </a:solidFill>
              <a:latin typeface="Arial Unicode MS" pitchFamily="34" charset="-120"/>
              <a:ea typeface="Arial Unicode MS" pitchFamily="34" charset="-120"/>
              <a:cs typeface="Arial Unicode MS" pitchFamily="34" charset="-120"/>
            </a:endParaRPr>
          </a:p>
        </p:txBody>
      </p:sp>
      <p:sp>
        <p:nvSpPr>
          <p:cNvPr id="10" name="矩形 9"/>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11" name="Group 2"/>
          <p:cNvGrpSpPr>
            <a:grpSpLocks/>
          </p:cNvGrpSpPr>
          <p:nvPr/>
        </p:nvGrpSpPr>
        <p:grpSpPr bwMode="auto">
          <a:xfrm>
            <a:off x="8136115" y="586449"/>
            <a:ext cx="504055" cy="370552"/>
            <a:chOff x="3137" y="13119"/>
            <a:chExt cx="1935" cy="1422"/>
          </a:xfrm>
          <a:solidFill>
            <a:schemeClr val="bg1"/>
          </a:solidFill>
        </p:grpSpPr>
        <p:sp>
          <p:nvSpPr>
            <p:cNvPr id="12"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3"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4"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15" name="矩形 14"/>
          <p:cNvSpPr/>
          <p:nvPr userDrawn="1"/>
        </p:nvSpPr>
        <p:spPr>
          <a:xfrm>
            <a:off x="8028388"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sp>
        <p:nvSpPr>
          <p:cNvPr id="16" name="文字方塊 15"/>
          <p:cNvSpPr txBox="1">
            <a:spLocks noChangeArrowheads="1"/>
          </p:cNvSpPr>
          <p:nvPr userDrawn="1"/>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a:solidFill>
                <a:srgbClr val="0D0D0D"/>
              </a:solidFill>
              <a:latin typeface="Arial Unicode MS" pitchFamily="34" charset="-120"/>
              <a:ea typeface="Arial Unicode MS" pitchFamily="34" charset="-120"/>
              <a:cs typeface="Arial Unicode MS" pitchFamily="34" charset="-120"/>
            </a:endParaRPr>
          </a:p>
        </p:txBody>
      </p:sp>
      <p:grpSp>
        <p:nvGrpSpPr>
          <p:cNvPr id="17" name="Group 2"/>
          <p:cNvGrpSpPr>
            <a:grpSpLocks/>
          </p:cNvGrpSpPr>
          <p:nvPr userDrawn="1"/>
        </p:nvGrpSpPr>
        <p:grpSpPr bwMode="auto">
          <a:xfrm>
            <a:off x="8136115" y="586449"/>
            <a:ext cx="504055" cy="370552"/>
            <a:chOff x="3137" y="13119"/>
            <a:chExt cx="1935" cy="1422"/>
          </a:xfrm>
          <a:solidFill>
            <a:schemeClr val="bg1"/>
          </a:solidFill>
        </p:grpSpPr>
        <p:sp>
          <p:nvSpPr>
            <p:cNvPr id="18"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9"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20"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2"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3"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4272593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1689101" y="4600576"/>
            <a:ext cx="3746500"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5" name="矩形 4"/>
          <p:cNvSpPr/>
          <p:nvPr/>
        </p:nvSpPr>
        <p:spPr>
          <a:xfrm>
            <a:off x="5364166" y="4600576"/>
            <a:ext cx="2111375"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6" name="矩形 5"/>
          <p:cNvSpPr/>
          <p:nvPr/>
        </p:nvSpPr>
        <p:spPr>
          <a:xfrm>
            <a:off x="7475540" y="4600576"/>
            <a:ext cx="274637"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7" name="矩形 6"/>
          <p:cNvSpPr/>
          <p:nvPr/>
        </p:nvSpPr>
        <p:spPr>
          <a:xfrm>
            <a:off x="7750175" y="4600576"/>
            <a:ext cx="274639" cy="4603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8" name="矩形 7"/>
          <p:cNvSpPr/>
          <p:nvPr/>
        </p:nvSpPr>
        <p:spPr>
          <a:xfrm>
            <a:off x="8024813" y="4600576"/>
            <a:ext cx="284163"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9" name="矩形 8"/>
          <p:cNvSpPr/>
          <p:nvPr/>
        </p:nvSpPr>
        <p:spPr>
          <a:xfrm>
            <a:off x="279400" y="4600576"/>
            <a:ext cx="566739" cy="4603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0" name="矩形 9"/>
          <p:cNvSpPr/>
          <p:nvPr/>
        </p:nvSpPr>
        <p:spPr>
          <a:xfrm>
            <a:off x="846141" y="4600576"/>
            <a:ext cx="566737"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solidFill>
                <a:prstClr val="white"/>
              </a:solidFill>
            </a:endParaRPr>
          </a:p>
        </p:txBody>
      </p:sp>
      <p:sp>
        <p:nvSpPr>
          <p:cNvPr id="11" name="矩形 10"/>
          <p:cNvSpPr/>
          <p:nvPr/>
        </p:nvSpPr>
        <p:spPr>
          <a:xfrm>
            <a:off x="1412878" y="4600576"/>
            <a:ext cx="282575"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2" name="矩形 11"/>
          <p:cNvSpPr/>
          <p:nvPr/>
        </p:nvSpPr>
        <p:spPr>
          <a:xfrm>
            <a:off x="8304216" y="4600576"/>
            <a:ext cx="274637"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3" name="矩形 12"/>
          <p:cNvSpPr/>
          <p:nvPr/>
        </p:nvSpPr>
        <p:spPr>
          <a:xfrm>
            <a:off x="8578853" y="4600576"/>
            <a:ext cx="284163"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4" name="矩形 13"/>
          <p:cNvSpPr/>
          <p:nvPr/>
        </p:nvSpPr>
        <p:spPr>
          <a:xfrm>
            <a:off x="8863016" y="4600576"/>
            <a:ext cx="280987" cy="4603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5" name="矩形 14"/>
          <p:cNvSpPr/>
          <p:nvPr/>
        </p:nvSpPr>
        <p:spPr>
          <a:xfrm>
            <a:off x="-4763" y="4600576"/>
            <a:ext cx="284163"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2" name="標題 1"/>
          <p:cNvSpPr>
            <a:spLocks noGrp="1"/>
          </p:cNvSpPr>
          <p:nvPr>
            <p:ph type="ctrTitle"/>
          </p:nvPr>
        </p:nvSpPr>
        <p:spPr>
          <a:xfrm>
            <a:off x="0" y="2808000"/>
            <a:ext cx="9144000" cy="1800000"/>
          </a:xfrm>
          <a:noFill/>
        </p:spPr>
        <p:txBody>
          <a:bodyPr>
            <a:normAutofit/>
          </a:bodyPr>
          <a:lstStyle>
            <a:lvl1pPr algn="ctr">
              <a:defRPr sz="4400" b="1">
                <a:solidFill>
                  <a:schemeClr val="tx1"/>
                </a:solidFill>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763688" y="4941168"/>
            <a:ext cx="3528392" cy="1656184"/>
          </a:xfrm>
        </p:spPr>
        <p:txBody>
          <a:bodyPr/>
          <a:lstStyle>
            <a:lvl1pPr marL="0" indent="0" algn="l">
              <a:buNone/>
              <a:defRPr b="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8917" y="116635"/>
            <a:ext cx="2857500" cy="714375"/>
          </a:xfrm>
          <a:prstGeom prst="rect">
            <a:avLst/>
          </a:prstGeom>
        </p:spPr>
      </p:pic>
    </p:spTree>
    <p:extLst>
      <p:ext uri="{BB962C8B-B14F-4D97-AF65-F5344CB8AC3E}">
        <p14:creationId xmlns:p14="http://schemas.microsoft.com/office/powerpoint/2010/main" val="1190481038"/>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buClr>
                <a:srgbClr val="0070C0"/>
              </a:buClr>
              <a:defRPr sz="3000"/>
            </a:lvl1pPr>
            <a:lvl2pPr>
              <a:spcAft>
                <a:spcPts val="600"/>
              </a:spcAft>
              <a:buClr>
                <a:srgbClr val="0070C0"/>
              </a:buClr>
              <a:defRPr sz="2400"/>
            </a:lvl2pPr>
            <a:lvl3pPr>
              <a:buClr>
                <a:srgbClr val="0070C0"/>
              </a:buClr>
              <a:defRPr/>
            </a:lvl3pPr>
            <a:lvl4pPr>
              <a:buClr>
                <a:srgbClr val="0070C0"/>
              </a:buClr>
              <a:defRPr/>
            </a:lvl4pPr>
            <a:lvl5pPr>
              <a:buClr>
                <a:srgbClr val="0070C0"/>
              </a:buClr>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529487"/>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pic>
        <p:nvPicPr>
          <p:cNvPr id="15" name="圖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5163"/>
            <a:ext cx="9144000" cy="5334199"/>
          </a:xfrm>
          <a:prstGeom prst="rect">
            <a:avLst/>
          </a:prstGeom>
        </p:spPr>
      </p:pic>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buClr>
                <a:srgbClr val="0070C0"/>
              </a:buClr>
              <a:defRPr sz="3000"/>
            </a:lvl1pPr>
            <a:lvl2pPr>
              <a:spcAft>
                <a:spcPts val="600"/>
              </a:spcAft>
              <a:buClr>
                <a:srgbClr val="0070C0"/>
              </a:buClr>
              <a:defRPr sz="2400"/>
            </a:lvl2pPr>
            <a:lvl3pPr>
              <a:buClr>
                <a:srgbClr val="0070C0"/>
              </a:buClr>
              <a:defRPr/>
            </a:lvl3pPr>
            <a:lvl4pPr>
              <a:buClr>
                <a:srgbClr val="0070C0"/>
              </a:buClr>
              <a:defRPr/>
            </a:lvl4pPr>
            <a:lvl5pPr>
              <a:buClr>
                <a:srgbClr val="0070C0"/>
              </a:buClr>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493530"/>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純文字">
    <p:spTree>
      <p:nvGrpSpPr>
        <p:cNvPr id="1" name=""/>
        <p:cNvGrpSpPr/>
        <p:nvPr/>
      </p:nvGrpSpPr>
      <p:grpSpPr>
        <a:xfrm>
          <a:off x="0" y="0"/>
          <a:ext cx="0" cy="0"/>
          <a:chOff x="0" y="0"/>
          <a:chExt cx="0" cy="0"/>
        </a:xfrm>
      </p:grpSpPr>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0" indent="0">
              <a:buClr>
                <a:srgbClr val="0070C0"/>
              </a:buClr>
              <a:buNone/>
              <a:defRPr sz="3000"/>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zh-TW" altLang="en-US" dirty="0" smtClean="0"/>
              <a:t>按一下以編輯母片文字樣式</a:t>
            </a:r>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636786"/>
      </p:ext>
    </p:extLst>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_標題及物件">
    <p:spTree>
      <p:nvGrpSpPr>
        <p:cNvPr id="1" name=""/>
        <p:cNvGrpSpPr/>
        <p:nvPr/>
      </p:nvGrpSpPr>
      <p:grpSpPr>
        <a:xfrm>
          <a:off x="0" y="0"/>
          <a:ext cx="0" cy="0"/>
          <a:chOff x="0" y="0"/>
          <a:chExt cx="0" cy="0"/>
        </a:xfrm>
      </p:grpSpPr>
      <p:pic>
        <p:nvPicPr>
          <p:cNvPr id="16" name="圖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5163"/>
            <a:ext cx="9144000" cy="5334199"/>
          </a:xfrm>
          <a:prstGeom prst="rect">
            <a:avLst/>
          </a:prstGeom>
        </p:spPr>
      </p:pic>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140000" y="1260000"/>
            <a:ext cx="5004000" cy="5040000"/>
          </a:xfrm>
        </p:spPr>
        <p:txBody>
          <a:bodyPr/>
          <a:lstStyle>
            <a:lvl1pPr marL="0" indent="0">
              <a:buClr>
                <a:srgbClr val="0070C0"/>
              </a:buClr>
              <a:buNone/>
              <a:defRPr/>
            </a:lvl1pPr>
            <a:lvl2pPr marL="720000" indent="-360000">
              <a:buClr>
                <a:srgbClr val="0070C0"/>
              </a:buClr>
              <a:buFont typeface="Arial" charset="0"/>
              <a:buChar char="•"/>
              <a:defRPr/>
            </a:lvl2pPr>
            <a:lvl3pPr>
              <a:buClr>
                <a:srgbClr val="0070C0"/>
              </a:buClr>
              <a:defRPr/>
            </a:lvl3pPr>
            <a:lvl4pPr>
              <a:buClr>
                <a:srgbClr val="0070C0"/>
              </a:buClr>
              <a:defRPr/>
            </a:lvl4pPr>
            <a:lvl5pPr>
              <a:buClr>
                <a:srgbClr val="0070C0"/>
              </a:buClr>
              <a:defRPr/>
            </a:lvl5pPr>
          </a:lstStyle>
          <a:p>
            <a:pPr lvl="0"/>
            <a:r>
              <a:rPr lang="zh-TW" altLang="en-US" dirty="0" smtClean="0"/>
              <a:t>按一下以編輯母片文字樣式</a:t>
            </a:r>
          </a:p>
          <a:p>
            <a:pPr lvl="1"/>
            <a:r>
              <a:rPr lang="zh-TW" altLang="en-US" dirty="0" smtClean="0"/>
              <a:t>第二層</a:t>
            </a:r>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180877"/>
      </p:ext>
    </p:extLst>
  </p:cSld>
  <p:clrMapOvr>
    <a:masterClrMapping/>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區段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343803"/>
            <a:ext cx="9144000" cy="5334197"/>
          </a:xfrm>
          <a:prstGeom prst="rect">
            <a:avLst/>
          </a:prstGeom>
        </p:spPr>
      </p:pic>
      <p:sp>
        <p:nvSpPr>
          <p:cNvPr id="2" name="標題 1"/>
          <p:cNvSpPr>
            <a:spLocks noGrp="1"/>
          </p:cNvSpPr>
          <p:nvPr>
            <p:ph type="title"/>
          </p:nvPr>
        </p:nvSpPr>
        <p:spPr>
          <a:xfrm>
            <a:off x="0" y="1260000"/>
            <a:ext cx="9144000" cy="900000"/>
          </a:xfrm>
        </p:spPr>
        <p:txBody>
          <a:bodyPr anchor="t">
            <a:normAutofit/>
          </a:bodyPr>
          <a:lstStyle>
            <a:lvl1pPr algn="ctr">
              <a:defRPr sz="4400" b="1" cap="all"/>
            </a:lvl1pPr>
          </a:lstStyle>
          <a:p>
            <a:r>
              <a:rPr lang="zh-TW" altLang="en-US" dirty="0" smtClean="0"/>
              <a:t>按一下以編輯母片標題樣式</a:t>
            </a:r>
            <a:endParaRPr lang="zh-TW" altLang="en-US" dirty="0"/>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2005" y="116635"/>
            <a:ext cx="2840375" cy="711071"/>
          </a:xfrm>
          <a:prstGeom prst="rect">
            <a:avLst/>
          </a:prstGeom>
        </p:spPr>
      </p:pic>
      <p:sp>
        <p:nvSpPr>
          <p:cNvPr id="8" name="內容版面配置區 7"/>
          <p:cNvSpPr>
            <a:spLocks noGrp="1"/>
          </p:cNvSpPr>
          <p:nvPr>
            <p:ph sz="quarter" idx="10"/>
          </p:nvPr>
        </p:nvSpPr>
        <p:spPr>
          <a:xfrm>
            <a:off x="0" y="2340000"/>
            <a:ext cx="9144000" cy="3960000"/>
          </a:xfrm>
        </p:spPr>
        <p:txBody>
          <a:bodyPr/>
          <a:lstStyle>
            <a:lvl1pPr marL="0" indent="0" algn="ctr">
              <a:lnSpc>
                <a:spcPct val="150000"/>
              </a:lnSpc>
              <a:buNone/>
              <a:defRPr/>
            </a:lvl1pPr>
          </a:lstStyle>
          <a:p>
            <a:pPr lvl="0"/>
            <a:r>
              <a:rPr kumimoji="1" lang="zh-TW" altLang="en-US" dirty="0" smtClean="0"/>
              <a:t>按一下以編輯母片文字樣式</a:t>
            </a:r>
          </a:p>
        </p:txBody>
      </p:sp>
      <p:sp>
        <p:nvSpPr>
          <p:cNvPr id="12" name="矩形 67"/>
          <p:cNvSpPr>
            <a:spLocks noChangeArrowheads="1"/>
          </p:cNvSpPr>
          <p:nvPr userDrawn="1"/>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13"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4"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10351164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區段標題">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標題 1"/>
          <p:cNvSpPr>
            <a:spLocks noGrp="1" noChangeAspect="1"/>
          </p:cNvSpPr>
          <p:nvPr>
            <p:ph type="title"/>
          </p:nvPr>
        </p:nvSpPr>
        <p:spPr>
          <a:xfrm>
            <a:off x="1692000" y="2708921"/>
            <a:ext cx="3672000" cy="1872208"/>
          </a:xfrm>
        </p:spPr>
        <p:txBody>
          <a:bodyPr anchor="ctr">
            <a:normAutofit/>
          </a:bodyPr>
          <a:lstStyle>
            <a:lvl1pPr algn="ctr">
              <a:defRPr sz="4000" b="0" cap="all"/>
            </a:lvl1pPr>
          </a:lstStyle>
          <a:p>
            <a:r>
              <a:rPr lang="zh-TW" altLang="en-US" smtClean="0"/>
              <a:t>按一下以編輯母片標題樣式</a:t>
            </a:r>
            <a:endParaRPr lang="zh-TW" altLang="en-US" dirty="0"/>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005" y="116635"/>
            <a:ext cx="2840375" cy="711071"/>
          </a:xfrm>
          <a:prstGeom prst="rect">
            <a:avLst/>
          </a:prstGeom>
        </p:spPr>
      </p:pic>
      <p:pic>
        <p:nvPicPr>
          <p:cNvPr id="4" name="圖片 3"/>
          <p:cNvPicPr>
            <a:picLocks noChangeAspect="1"/>
          </p:cNvPicPr>
          <p:nvPr userDrawn="1"/>
        </p:nvPicPr>
        <p:blipFill rotWithShape="1">
          <a:blip r:embed="rId4" cstate="print">
            <a:extLst>
              <a:ext uri="{28A0092B-C50C-407E-A947-70E740481C1C}">
                <a14:useLocalDpi xmlns:a14="http://schemas.microsoft.com/office/drawing/2010/main" val="0"/>
              </a:ext>
            </a:extLst>
          </a:blip>
          <a:srcRect t="58830" b="-1"/>
          <a:stretch/>
        </p:blipFill>
        <p:spPr>
          <a:xfrm>
            <a:off x="0" y="4653139"/>
            <a:ext cx="9144000" cy="2196135"/>
          </a:xfrm>
          <a:prstGeom prst="rect">
            <a:avLst/>
          </a:prstGeom>
        </p:spPr>
      </p:pic>
      <p:pic>
        <p:nvPicPr>
          <p:cNvPr id="5" name="圖片 4"/>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83"/>
          <a:stretch/>
        </p:blipFill>
        <p:spPr>
          <a:xfrm>
            <a:off x="0" y="1523804"/>
            <a:ext cx="9144000" cy="1185117"/>
          </a:xfrm>
          <a:prstGeom prst="rect">
            <a:avLst/>
          </a:prstGeom>
        </p:spPr>
      </p:pic>
    </p:spTree>
    <p:extLst>
      <p:ext uri="{BB962C8B-B14F-4D97-AF65-F5344CB8AC3E}">
        <p14:creationId xmlns:p14="http://schemas.microsoft.com/office/powerpoint/2010/main" val="601447625"/>
      </p:ext>
    </p:extLst>
  </p:cSld>
  <p:clrMapOvr>
    <a:masterClrMapping/>
  </p:clrMapOvr>
  <p:timing>
    <p:tnLst>
      <p:par>
        <p:cTn id="1" dur="indefinite" restart="never" nodeType="tmRoot"/>
      </p:par>
    </p:tnLst>
  </p:timing>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標題及物件">
    <p:spTree>
      <p:nvGrpSpPr>
        <p:cNvPr id="1" name=""/>
        <p:cNvGrpSpPr/>
        <p:nvPr/>
      </p:nvGrpSpPr>
      <p:grpSpPr>
        <a:xfrm>
          <a:off x="0" y="0"/>
          <a:ext cx="0" cy="0"/>
          <a:chOff x="0" y="0"/>
          <a:chExt cx="0" cy="0"/>
        </a:xfrm>
      </p:grpSpPr>
      <p:pic>
        <p:nvPicPr>
          <p:cNvPr id="16" name="圖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5163"/>
            <a:ext cx="9144000" cy="5334199"/>
          </a:xfrm>
          <a:prstGeom prst="rect">
            <a:avLst/>
          </a:prstGeom>
        </p:spPr>
      </p:pic>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en-US" altLang="zh-TW" sz="800" i="1" kern="1200" spc="0" dirty="0">
                <a:solidFill>
                  <a:schemeClr val="bg1"/>
                </a:solidFill>
                <a:latin typeface="Calibri" pitchFamily="34" charset="0"/>
                <a:ea typeface="新細明體" pitchFamily="18" charset="-120"/>
                <a:cs typeface="+mn-cs"/>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gr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sp>
        <p:nvSpPr>
          <p:cNvPr id="3" name="內容版面配置區 2"/>
          <p:cNvSpPr>
            <a:spLocks noGrp="1"/>
          </p:cNvSpPr>
          <p:nvPr>
            <p:ph idx="1"/>
          </p:nvPr>
        </p:nvSpPr>
        <p:spPr>
          <a:xfrm>
            <a:off x="4140000" y="1260000"/>
            <a:ext cx="5004000" cy="5040000"/>
          </a:xfrm>
        </p:spPr>
        <p:txBody>
          <a:bodyPr/>
          <a:lstStyle>
            <a:lvl1pPr marL="0" indent="0">
              <a:buClr>
                <a:srgbClr val="0070C0"/>
              </a:buClr>
              <a:buNone/>
              <a:defRPr/>
            </a:lvl1pPr>
            <a:lvl2pPr marL="720000" indent="-360000">
              <a:buClr>
                <a:srgbClr val="0070C0"/>
              </a:buClr>
              <a:buFont typeface="Arial" charset="0"/>
              <a:buChar char="•"/>
              <a:defRPr/>
            </a:lvl2pPr>
            <a:lvl3pPr>
              <a:buClr>
                <a:srgbClr val="0070C0"/>
              </a:buClr>
              <a:defRPr/>
            </a:lvl3pPr>
            <a:lvl4pPr>
              <a:buClr>
                <a:srgbClr val="0070C0"/>
              </a:buClr>
              <a:defRPr/>
            </a:lvl4pPr>
            <a:lvl5pPr>
              <a:buClr>
                <a:srgbClr val="0070C0"/>
              </a:buClr>
              <a:defRPr/>
            </a:lvl5pPr>
          </a:lstStyle>
          <a:p>
            <a:pPr lvl="0"/>
            <a:r>
              <a:rPr lang="zh-TW" altLang="en-US" dirty="0"/>
              <a:t>按一下以編輯母片文字樣式</a:t>
            </a:r>
          </a:p>
          <a:p>
            <a:pPr lvl="1"/>
            <a:r>
              <a:rPr lang="zh-TW" altLang="en-US" dirty="0"/>
              <a:t>第二層</a:t>
            </a:r>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pPr>
                <a:defRPr/>
              </a:pPr>
              <a:t>‹#›</a:t>
            </a:fld>
            <a:endParaRPr lang="zh-TW" altLang="en-US" dirty="0"/>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pPr>
                <a:defRPr/>
              </a:pPr>
              <a:t>2019/12/9</a:t>
            </a:fld>
            <a:endParaRPr lang="zh-TW" altLang="en-US" dirty="0"/>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561965"/>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defRPr sz="3600"/>
            </a:lvl1pPr>
          </a:lstStyle>
          <a:p>
            <a:r>
              <a:rPr lang="zh-TW" altLang="en-US" smtClean="0"/>
              <a:t>按一下以編輯母片標題樣式</a:t>
            </a:r>
            <a:endParaRPr lang="zh-TW" altLang="en-US" dirty="0"/>
          </a:p>
        </p:txBody>
      </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1349867977"/>
      </p:ext>
    </p:extLst>
  </p:cSld>
  <p:clrMapOvr>
    <a:masterClrMapping/>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只有標題-標題置中">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2" name="標題 1"/>
          <p:cNvSpPr>
            <a:spLocks noGrp="1"/>
          </p:cNvSpPr>
          <p:nvPr>
            <p:ph type="title"/>
          </p:nvPr>
        </p:nvSpPr>
        <p:spPr/>
        <p:txBody>
          <a:bodyPr/>
          <a:lstStyle>
            <a:lvl1pPr algn="ctr">
              <a:defRPr sz="3600"/>
            </a:lvl1pPr>
          </a:lstStyle>
          <a:p>
            <a:r>
              <a:rPr lang="zh-TW" altLang="en-US" dirty="0" smtClean="0"/>
              <a:t>按一下以編輯母片標題樣式</a:t>
            </a:r>
            <a:endParaRPr lang="zh-TW" altLang="en-US" dirty="0"/>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5163"/>
            <a:ext cx="9144000" cy="5334199"/>
          </a:xfrm>
          <a:prstGeom prst="rect">
            <a:avLst/>
          </a:prstGeom>
        </p:spPr>
      </p:pic>
    </p:spTree>
    <p:extLst>
      <p:ext uri="{BB962C8B-B14F-4D97-AF65-F5344CB8AC3E}">
        <p14:creationId xmlns:p14="http://schemas.microsoft.com/office/powerpoint/2010/main" val="4050086056"/>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1_只有標題-標題置中">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smtClean="0"/>
              <a:t>按一下以編輯母片標題樣式</a:t>
            </a:r>
            <a:endParaRPr lang="zh-TW" altLang="en-US" dirty="0"/>
          </a:p>
        </p:txBody>
      </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3099884609"/>
      </p:ext>
    </p:extLst>
  </p:cSld>
  <p:clrMapOvr>
    <a:masterClrMapping/>
  </p:clrMapOvr>
  <p:transition spd="med">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只有標題-標題置中+下標線">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smtClean="0"/>
              <a:t>按一下以編輯母片標題樣式</a:t>
            </a:r>
            <a:endParaRPr lang="zh-TW" altLang="en-US" dirty="0"/>
          </a:p>
        </p:txBody>
      </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1" name="直線接點 10"/>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167405"/>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8"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2" name="矩形 1"/>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3" name="Group 2"/>
          <p:cNvGrpSpPr>
            <a:grpSpLocks/>
          </p:cNvGrpSpPr>
          <p:nvPr/>
        </p:nvGrpSpPr>
        <p:grpSpPr bwMode="auto">
          <a:xfrm>
            <a:off x="8136115" y="586449"/>
            <a:ext cx="504055" cy="370552"/>
            <a:chOff x="3137" y="13119"/>
            <a:chExt cx="1935" cy="1422"/>
          </a:xfrm>
          <a:solidFill>
            <a:schemeClr val="bg1"/>
          </a:solidFill>
        </p:grpSpPr>
        <p:sp>
          <p:nvSpPr>
            <p:cNvPr id="4"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5"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16"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7"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839520004"/>
      </p:ext>
    </p:extLst>
  </p:cSld>
  <p:clrMapOvr>
    <a:masterClrMapping/>
  </p:clrMapOvr>
  <p:transition spd="med">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自訂版面配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15" name="矩形 14"/>
          <p:cNvSpPr/>
          <p:nvPr userDrawn="1"/>
        </p:nvSpPr>
        <p:spPr>
          <a:xfrm>
            <a:off x="8028388"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sp>
        <p:nvSpPr>
          <p:cNvPr id="3" name="文字方塊 2"/>
          <p:cNvSpPr txBox="1">
            <a:spLocks noChangeArrowheads="1"/>
          </p:cNvSpPr>
          <p:nvPr/>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smtClean="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smtClean="0">
              <a:solidFill>
                <a:srgbClr val="0D0D0D"/>
              </a:solidFill>
              <a:latin typeface="Arial Unicode MS" pitchFamily="34" charset="-120"/>
              <a:ea typeface="Arial Unicode MS" pitchFamily="34" charset="-120"/>
              <a:cs typeface="Arial Unicode MS" pitchFamily="34" charset="-120"/>
            </a:endParaRPr>
          </a:p>
        </p:txBody>
      </p:sp>
      <p:sp>
        <p:nvSpPr>
          <p:cNvPr id="10" name="矩形 9"/>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11" name="Group 2"/>
          <p:cNvGrpSpPr>
            <a:grpSpLocks/>
          </p:cNvGrpSpPr>
          <p:nvPr/>
        </p:nvGrpSpPr>
        <p:grpSpPr bwMode="auto">
          <a:xfrm>
            <a:off x="8136115" y="586449"/>
            <a:ext cx="504055" cy="370552"/>
            <a:chOff x="3137" y="13119"/>
            <a:chExt cx="1935" cy="1422"/>
          </a:xfrm>
          <a:solidFill>
            <a:schemeClr val="bg1"/>
          </a:solidFill>
        </p:grpSpPr>
        <p:sp>
          <p:nvSpPr>
            <p:cNvPr id="12"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3"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4"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2" name="投影片編號版面配置區 5"/>
          <p:cNvSpPr>
            <a:spLocks noGrp="1"/>
          </p:cNvSpPr>
          <p:nvPr>
            <p:ph type="sldNum" sz="quarter" idx="10"/>
          </p:nvPr>
        </p:nvSpPr>
        <p:spPr>
          <a:xfrm>
            <a:off x="8064000" y="6667973"/>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3" name="日期版面配置區 4"/>
          <p:cNvSpPr>
            <a:spLocks noGrp="1"/>
          </p:cNvSpPr>
          <p:nvPr>
            <p:ph type="dt" sz="half" idx="11"/>
          </p:nvPr>
        </p:nvSpPr>
        <p:spPr>
          <a:xfrm>
            <a:off x="6984000" y="6667973"/>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16" name="文字方塊 15"/>
          <p:cNvSpPr txBox="1">
            <a:spLocks noChangeArrowheads="1"/>
          </p:cNvSpPr>
          <p:nvPr userDrawn="1"/>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smtClean="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smtClean="0">
              <a:solidFill>
                <a:srgbClr val="0D0D0D"/>
              </a:solidFill>
              <a:latin typeface="Arial Unicode MS" pitchFamily="34" charset="-120"/>
              <a:ea typeface="Arial Unicode MS" pitchFamily="34" charset="-120"/>
              <a:cs typeface="Arial Unicode MS" pitchFamily="34" charset="-120"/>
            </a:endParaRPr>
          </a:p>
        </p:txBody>
      </p:sp>
      <p:grpSp>
        <p:nvGrpSpPr>
          <p:cNvPr id="17" name="Group 2"/>
          <p:cNvGrpSpPr>
            <a:grpSpLocks/>
          </p:cNvGrpSpPr>
          <p:nvPr userDrawn="1"/>
        </p:nvGrpSpPr>
        <p:grpSpPr bwMode="auto">
          <a:xfrm>
            <a:off x="8136115" y="586449"/>
            <a:ext cx="504055" cy="370552"/>
            <a:chOff x="3137" y="13119"/>
            <a:chExt cx="1935" cy="1422"/>
          </a:xfrm>
          <a:solidFill>
            <a:schemeClr val="bg1"/>
          </a:solidFill>
        </p:grpSpPr>
        <p:sp>
          <p:nvSpPr>
            <p:cNvPr id="18"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9"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20"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Tree>
    <p:extLst>
      <p:ext uri="{BB962C8B-B14F-4D97-AF65-F5344CB8AC3E}">
        <p14:creationId xmlns:p14="http://schemas.microsoft.com/office/powerpoint/2010/main" val="313824221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自訂版面配置">
    <p:spTree>
      <p:nvGrpSpPr>
        <p:cNvPr id="1" name=""/>
        <p:cNvGrpSpPr/>
        <p:nvPr/>
      </p:nvGrpSpPr>
      <p:grpSpPr>
        <a:xfrm>
          <a:off x="0" y="0"/>
          <a:ext cx="0" cy="0"/>
          <a:chOff x="0" y="0"/>
          <a:chExt cx="0" cy="0"/>
        </a:xfrm>
      </p:grpSpPr>
      <p:pic>
        <p:nvPicPr>
          <p:cNvPr id="1027" name="Picture 3" descr="C:\Users\Marketing\Desktop\法說會\END頁-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a:spLocks noChangeArrowheads="1"/>
          </p:cNvSpPr>
          <p:nvPr/>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smtClean="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smtClean="0">
              <a:solidFill>
                <a:srgbClr val="0D0D0D"/>
              </a:solidFill>
              <a:latin typeface="Arial Unicode MS" pitchFamily="34" charset="-120"/>
              <a:ea typeface="Arial Unicode MS" pitchFamily="34" charset="-120"/>
              <a:cs typeface="Arial Unicode MS" pitchFamily="34" charset="-120"/>
            </a:endParaRPr>
          </a:p>
        </p:txBody>
      </p:sp>
      <p:sp>
        <p:nvSpPr>
          <p:cNvPr id="6" name="文字方塊 5"/>
          <p:cNvSpPr txBox="1">
            <a:spLocks noChangeArrowheads="1"/>
          </p:cNvSpPr>
          <p:nvPr/>
        </p:nvSpPr>
        <p:spPr bwMode="auto">
          <a:xfrm>
            <a:off x="1763245" y="4437114"/>
            <a:ext cx="4752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fontAlgn="auto">
              <a:spcBef>
                <a:spcPts val="0"/>
              </a:spcBef>
              <a:spcAft>
                <a:spcPts val="0"/>
              </a:spcAft>
              <a:defRPr/>
            </a:pPr>
            <a:r>
              <a:rPr kumimoji="0" lang="en-US" altLang="zh-TW" sz="1200" dirty="0" smtClean="0">
                <a:solidFill>
                  <a:srgbClr val="0C489C"/>
                </a:solidFill>
                <a:latin typeface="Arial Unicode MS" pitchFamily="34" charset="-120"/>
                <a:ea typeface="Arial Unicode MS" pitchFamily="34" charset="-120"/>
                <a:cs typeface="Arial Unicode MS" pitchFamily="34" charset="-120"/>
              </a:rPr>
              <a:t>www.idtech.com.tw</a:t>
            </a:r>
            <a:endParaRPr kumimoji="0" lang="zh-TW" altLang="en-US" sz="1200" dirty="0" smtClean="0">
              <a:solidFill>
                <a:srgbClr val="0C489C"/>
              </a:solidFill>
              <a:latin typeface="Arial Unicode MS" pitchFamily="34" charset="-120"/>
              <a:ea typeface="Arial Unicode MS" pitchFamily="34" charset="-120"/>
              <a:cs typeface="Arial Unicode MS" pitchFamily="34" charset="-120"/>
            </a:endParaRPr>
          </a:p>
        </p:txBody>
      </p:sp>
      <p:sp>
        <p:nvSpPr>
          <p:cNvPr id="10" name="矩形 9"/>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11" name="Group 2"/>
          <p:cNvGrpSpPr>
            <a:grpSpLocks/>
          </p:cNvGrpSpPr>
          <p:nvPr/>
        </p:nvGrpSpPr>
        <p:grpSpPr bwMode="auto">
          <a:xfrm>
            <a:off x="8136115" y="586449"/>
            <a:ext cx="504055" cy="370552"/>
            <a:chOff x="3137" y="13119"/>
            <a:chExt cx="1935" cy="1422"/>
          </a:xfrm>
          <a:solidFill>
            <a:schemeClr val="bg1"/>
          </a:solidFill>
        </p:grpSpPr>
        <p:sp>
          <p:nvSpPr>
            <p:cNvPr id="12"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3"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4"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smtClean="0">
                <a:solidFill>
                  <a:prstClr val="white"/>
                </a:solidFill>
                <a:sym typeface="Microsoft YaHei" pitchFamily="34" charset="-122"/>
              </a:rPr>
              <a:t>Proprietary and Confidential to IDT, for Authorized Clients only</a:t>
            </a:r>
          </a:p>
        </p:txBody>
      </p:sp>
      <p:sp>
        <p:nvSpPr>
          <p:cNvPr id="15" name="矩形 14"/>
          <p:cNvSpPr/>
          <p:nvPr userDrawn="1"/>
        </p:nvSpPr>
        <p:spPr>
          <a:xfrm>
            <a:off x="8028388"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sp>
        <p:nvSpPr>
          <p:cNvPr id="16" name="文字方塊 15"/>
          <p:cNvSpPr txBox="1">
            <a:spLocks noChangeArrowheads="1"/>
          </p:cNvSpPr>
          <p:nvPr userDrawn="1"/>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smtClean="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smtClean="0">
              <a:solidFill>
                <a:srgbClr val="0D0D0D"/>
              </a:solidFill>
              <a:latin typeface="Arial Unicode MS" pitchFamily="34" charset="-120"/>
              <a:ea typeface="Arial Unicode MS" pitchFamily="34" charset="-120"/>
              <a:cs typeface="Arial Unicode MS" pitchFamily="34" charset="-120"/>
            </a:endParaRPr>
          </a:p>
        </p:txBody>
      </p:sp>
      <p:grpSp>
        <p:nvGrpSpPr>
          <p:cNvPr id="17" name="Group 2"/>
          <p:cNvGrpSpPr>
            <a:grpSpLocks/>
          </p:cNvGrpSpPr>
          <p:nvPr userDrawn="1"/>
        </p:nvGrpSpPr>
        <p:grpSpPr bwMode="auto">
          <a:xfrm>
            <a:off x="8136115" y="586449"/>
            <a:ext cx="504055" cy="370552"/>
            <a:chOff x="3137" y="13119"/>
            <a:chExt cx="1935" cy="1422"/>
          </a:xfrm>
          <a:solidFill>
            <a:schemeClr val="bg1"/>
          </a:solidFill>
        </p:grpSpPr>
        <p:sp>
          <p:nvSpPr>
            <p:cNvPr id="18"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9"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20"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2"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3"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17161768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1689101" y="4600576"/>
            <a:ext cx="3746500"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5" name="矩形 4"/>
          <p:cNvSpPr/>
          <p:nvPr/>
        </p:nvSpPr>
        <p:spPr>
          <a:xfrm>
            <a:off x="5364166" y="4600576"/>
            <a:ext cx="2111375"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6" name="矩形 5"/>
          <p:cNvSpPr/>
          <p:nvPr/>
        </p:nvSpPr>
        <p:spPr>
          <a:xfrm>
            <a:off x="7475540" y="4600576"/>
            <a:ext cx="274637"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7" name="矩形 6"/>
          <p:cNvSpPr/>
          <p:nvPr/>
        </p:nvSpPr>
        <p:spPr>
          <a:xfrm>
            <a:off x="7750175" y="4600576"/>
            <a:ext cx="274639" cy="4603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8" name="矩形 7"/>
          <p:cNvSpPr/>
          <p:nvPr/>
        </p:nvSpPr>
        <p:spPr>
          <a:xfrm>
            <a:off x="8024813" y="4600576"/>
            <a:ext cx="284163"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9" name="矩形 8"/>
          <p:cNvSpPr/>
          <p:nvPr/>
        </p:nvSpPr>
        <p:spPr>
          <a:xfrm>
            <a:off x="279400" y="4600576"/>
            <a:ext cx="566739" cy="4603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0" name="矩形 9"/>
          <p:cNvSpPr/>
          <p:nvPr/>
        </p:nvSpPr>
        <p:spPr>
          <a:xfrm>
            <a:off x="846141" y="4600576"/>
            <a:ext cx="566737"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solidFill>
                <a:prstClr val="white"/>
              </a:solidFill>
            </a:endParaRPr>
          </a:p>
        </p:txBody>
      </p:sp>
      <p:sp>
        <p:nvSpPr>
          <p:cNvPr id="11" name="矩形 10"/>
          <p:cNvSpPr/>
          <p:nvPr/>
        </p:nvSpPr>
        <p:spPr>
          <a:xfrm>
            <a:off x="1412878" y="4600576"/>
            <a:ext cx="282575"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2" name="矩形 11"/>
          <p:cNvSpPr/>
          <p:nvPr/>
        </p:nvSpPr>
        <p:spPr>
          <a:xfrm>
            <a:off x="8304216" y="4600576"/>
            <a:ext cx="274637" cy="46039"/>
          </a:xfrm>
          <a:prstGeom prst="rect">
            <a:avLst/>
          </a:prstGeom>
          <a:solidFill>
            <a:srgbClr val="FFE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3" name="矩形 12"/>
          <p:cNvSpPr/>
          <p:nvPr/>
        </p:nvSpPr>
        <p:spPr>
          <a:xfrm>
            <a:off x="8578853" y="4600576"/>
            <a:ext cx="284163"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4" name="矩形 13"/>
          <p:cNvSpPr/>
          <p:nvPr/>
        </p:nvSpPr>
        <p:spPr>
          <a:xfrm>
            <a:off x="8863016" y="4600576"/>
            <a:ext cx="280987" cy="4603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5" name="矩形 14"/>
          <p:cNvSpPr/>
          <p:nvPr/>
        </p:nvSpPr>
        <p:spPr>
          <a:xfrm>
            <a:off x="-4763" y="4600576"/>
            <a:ext cx="284163" cy="460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2" name="標題 1"/>
          <p:cNvSpPr>
            <a:spLocks noGrp="1"/>
          </p:cNvSpPr>
          <p:nvPr>
            <p:ph type="ctrTitle"/>
          </p:nvPr>
        </p:nvSpPr>
        <p:spPr>
          <a:xfrm>
            <a:off x="0" y="2808000"/>
            <a:ext cx="9144000" cy="1800000"/>
          </a:xfrm>
          <a:noFill/>
        </p:spPr>
        <p:txBody>
          <a:bodyPr>
            <a:normAutofit/>
          </a:bodyPr>
          <a:lstStyle>
            <a:lvl1pPr algn="ctr">
              <a:defRPr sz="4400" b="1">
                <a:solidFill>
                  <a:schemeClr val="tx1"/>
                </a:solidFill>
              </a:defRPr>
            </a:lvl1pPr>
          </a:lstStyle>
          <a:p>
            <a:r>
              <a:rPr lang="zh-TW" altLang="en-US" dirty="0"/>
              <a:t>按一下以編輯母片標題樣式</a:t>
            </a:r>
          </a:p>
        </p:txBody>
      </p:sp>
      <p:sp>
        <p:nvSpPr>
          <p:cNvPr id="3" name="副標題 2"/>
          <p:cNvSpPr>
            <a:spLocks noGrp="1"/>
          </p:cNvSpPr>
          <p:nvPr>
            <p:ph type="subTitle" idx="1"/>
          </p:nvPr>
        </p:nvSpPr>
        <p:spPr>
          <a:xfrm>
            <a:off x="1763688" y="4941168"/>
            <a:ext cx="3528392" cy="1656184"/>
          </a:xfrm>
        </p:spPr>
        <p:txBody>
          <a:bodyPr/>
          <a:lstStyle>
            <a:lvl1pPr marL="0" indent="0" algn="l">
              <a:buNone/>
              <a:defRPr b="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8917" y="116635"/>
            <a:ext cx="2857500" cy="714375"/>
          </a:xfrm>
          <a:prstGeom prst="rect">
            <a:avLst/>
          </a:prstGeom>
        </p:spPr>
      </p:pic>
    </p:spTree>
    <p:extLst>
      <p:ext uri="{BB962C8B-B14F-4D97-AF65-F5344CB8AC3E}">
        <p14:creationId xmlns:p14="http://schemas.microsoft.com/office/powerpoint/2010/main" val="3880024103"/>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rgbClr val="0070C0"/>
              </a:buClr>
              <a:defRPr sz="3000"/>
            </a:lvl1pPr>
            <a:lvl2pPr>
              <a:spcAft>
                <a:spcPts val="600"/>
              </a:spcAft>
              <a:buClr>
                <a:srgbClr val="0070C0"/>
              </a:buClr>
              <a:defRPr sz="2400"/>
            </a:lvl2pPr>
            <a:lvl3pPr>
              <a:buClr>
                <a:srgbClr val="0070C0"/>
              </a:buClr>
              <a:defRPr/>
            </a:lvl3pPr>
            <a:lvl4pPr>
              <a:buClr>
                <a:srgbClr val="0070C0"/>
              </a:buClr>
              <a:defRPr/>
            </a:lvl4pPr>
            <a:lvl5pPr>
              <a:buClr>
                <a:srgbClr val="0070C0"/>
              </a:buClr>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130047"/>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pic>
        <p:nvPicPr>
          <p:cNvPr id="15" name="圖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5163"/>
            <a:ext cx="9144000" cy="5334199"/>
          </a:xfrm>
          <a:prstGeom prst="rect">
            <a:avLst/>
          </a:prstGeom>
        </p:spPr>
      </p:pic>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rgbClr val="0070C0"/>
              </a:buClr>
              <a:defRPr sz="3000"/>
            </a:lvl1pPr>
            <a:lvl2pPr>
              <a:spcAft>
                <a:spcPts val="600"/>
              </a:spcAft>
              <a:buClr>
                <a:srgbClr val="0070C0"/>
              </a:buClr>
              <a:defRPr sz="2400"/>
            </a:lvl2pPr>
            <a:lvl3pPr>
              <a:buClr>
                <a:srgbClr val="0070C0"/>
              </a:buClr>
              <a:defRPr/>
            </a:lvl3pPr>
            <a:lvl4pPr>
              <a:buClr>
                <a:srgbClr val="0070C0"/>
              </a:buClr>
              <a:defRPr/>
            </a:lvl4pPr>
            <a:lvl5pPr>
              <a:buClr>
                <a:srgbClr val="0070C0"/>
              </a:buClr>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45029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區段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343803"/>
            <a:ext cx="9144000" cy="5334197"/>
          </a:xfrm>
          <a:prstGeom prst="rect">
            <a:avLst/>
          </a:prstGeom>
        </p:spPr>
      </p:pic>
      <p:sp>
        <p:nvSpPr>
          <p:cNvPr id="2" name="標題 1"/>
          <p:cNvSpPr>
            <a:spLocks noGrp="1"/>
          </p:cNvSpPr>
          <p:nvPr>
            <p:ph type="title"/>
          </p:nvPr>
        </p:nvSpPr>
        <p:spPr>
          <a:xfrm>
            <a:off x="0" y="1260000"/>
            <a:ext cx="9144000" cy="900000"/>
          </a:xfrm>
        </p:spPr>
        <p:txBody>
          <a:bodyPr anchor="t">
            <a:normAutofit/>
          </a:bodyPr>
          <a:lstStyle>
            <a:lvl1pPr algn="ctr">
              <a:defRPr sz="4400" b="1" cap="all"/>
            </a:lvl1pPr>
          </a:lstStyle>
          <a:p>
            <a:r>
              <a:rPr lang="zh-TW" altLang="en-US" dirty="0"/>
              <a:t>按一下以編輯母片標題樣式</a:t>
            </a:r>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2005" y="116635"/>
            <a:ext cx="2840375" cy="711071"/>
          </a:xfrm>
          <a:prstGeom prst="rect">
            <a:avLst/>
          </a:prstGeom>
        </p:spPr>
      </p:pic>
      <p:sp>
        <p:nvSpPr>
          <p:cNvPr id="8" name="內容版面配置區 7"/>
          <p:cNvSpPr>
            <a:spLocks noGrp="1"/>
          </p:cNvSpPr>
          <p:nvPr>
            <p:ph sz="quarter" idx="10"/>
          </p:nvPr>
        </p:nvSpPr>
        <p:spPr>
          <a:xfrm>
            <a:off x="0" y="2340000"/>
            <a:ext cx="9144000" cy="3960000"/>
          </a:xfrm>
        </p:spPr>
        <p:txBody>
          <a:bodyPr/>
          <a:lstStyle>
            <a:lvl1pPr marL="0" indent="0" algn="ctr">
              <a:lnSpc>
                <a:spcPct val="150000"/>
              </a:lnSpc>
              <a:buNone/>
              <a:defRPr/>
            </a:lvl1pPr>
          </a:lstStyle>
          <a:p>
            <a:pPr lvl="0"/>
            <a:r>
              <a:rPr kumimoji="1" lang="zh-TW" altLang="en-US" dirty="0"/>
              <a:t>按一下以編輯母片文字樣式</a:t>
            </a:r>
          </a:p>
        </p:txBody>
      </p:sp>
      <p:sp>
        <p:nvSpPr>
          <p:cNvPr id="12" name="矩形 67"/>
          <p:cNvSpPr>
            <a:spLocks noChangeArrowheads="1"/>
          </p:cNvSpPr>
          <p:nvPr userDrawn="1"/>
        </p:nvSpPr>
        <p:spPr bwMode="auto">
          <a:xfrm>
            <a:off x="-1" y="6678000"/>
            <a:ext cx="9144001" cy="180000"/>
          </a:xfrm>
          <a:prstGeom prst="rect">
            <a:avLst/>
          </a:prstGeom>
          <a:solidFill>
            <a:schemeClr val="accent1"/>
          </a:solidFill>
          <a:ln w="12700">
            <a:noFill/>
            <a:miter lim="800000"/>
            <a:headEnd/>
            <a:tailEnd/>
          </a:ln>
          <a:extLst/>
        </p:spPr>
        <p:txBody>
          <a:bodyPr anchor="ct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en-US" altLang="zh-TW" sz="800" i="1" kern="1200" spc="0" dirty="0">
                <a:solidFill>
                  <a:schemeClr val="bg1"/>
                </a:solidFill>
                <a:latin typeface="Calibri" pitchFamily="34" charset="0"/>
                <a:ea typeface="新細明體" pitchFamily="18" charset="-120"/>
                <a:cs typeface="+mn-cs"/>
                <a:sym typeface="Microsoft YaHei" pitchFamily="34" charset="-122"/>
              </a:rPr>
              <a:t>Proprietary and Confidential to IDT, for Authorized Clients only</a:t>
            </a:r>
          </a:p>
        </p:txBody>
      </p:sp>
      <p:sp>
        <p:nvSpPr>
          <p:cNvPr id="13"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pPr>
                <a:defRPr/>
              </a:pPr>
              <a:t>‹#›</a:t>
            </a:fld>
            <a:endParaRPr lang="zh-TW" altLang="en-US" dirty="0"/>
          </a:p>
        </p:txBody>
      </p:sp>
      <p:sp>
        <p:nvSpPr>
          <p:cNvPr id="14"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pPr>
                <a:defRPr/>
              </a:pPr>
              <a:t>2019/12/9</a:t>
            </a:fld>
            <a:endParaRPr lang="zh-TW" altLang="en-US" dirty="0"/>
          </a:p>
        </p:txBody>
      </p:sp>
    </p:spTree>
    <p:extLst>
      <p:ext uri="{BB962C8B-B14F-4D97-AF65-F5344CB8AC3E}">
        <p14:creationId xmlns:p14="http://schemas.microsoft.com/office/powerpoint/2010/main" val="1457408162"/>
      </p:ext>
    </p:extLst>
  </p:cSld>
  <p:clrMapOvr>
    <a:overrideClrMapping bg1="lt1" tx1="dk1" bg2="lt2" tx2="dk2" accent1="accent1" accent2="accent2" accent3="accent3" accent4="accent4" accent5="accent5" accent6="accent6" hlink="hlink" folHlink="folHlink"/>
  </p:clrMapOvr>
  <p:hf hdr="0" ftr="0"/>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標題及物件-純文字">
    <p:spTree>
      <p:nvGrpSpPr>
        <p:cNvPr id="1" name=""/>
        <p:cNvGrpSpPr/>
        <p:nvPr/>
      </p:nvGrpSpPr>
      <p:grpSpPr>
        <a:xfrm>
          <a:off x="0" y="0"/>
          <a:ext cx="0" cy="0"/>
          <a:chOff x="0" y="0"/>
          <a:chExt cx="0" cy="0"/>
        </a:xfrm>
      </p:grpSpPr>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sp>
        <p:nvSpPr>
          <p:cNvPr id="3" name="內容版面配置區 2"/>
          <p:cNvSpPr>
            <a:spLocks noGrp="1"/>
          </p:cNvSpPr>
          <p:nvPr>
            <p:ph idx="1"/>
          </p:nvPr>
        </p:nvSpPr>
        <p:spPr/>
        <p:txBody>
          <a:bodyPr/>
          <a:lstStyle>
            <a:lvl1pPr marL="0" indent="0">
              <a:buClr>
                <a:srgbClr val="0070C0"/>
              </a:buClr>
              <a:buNone/>
              <a:defRPr sz="3000"/>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zh-TW" altLang="en-US" dirty="0"/>
              <a:t>按一下以編輯母片文字樣式</a:t>
            </a:r>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666205"/>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2_標題及物件">
    <p:spTree>
      <p:nvGrpSpPr>
        <p:cNvPr id="1" name=""/>
        <p:cNvGrpSpPr/>
        <p:nvPr/>
      </p:nvGrpSpPr>
      <p:grpSpPr>
        <a:xfrm>
          <a:off x="0" y="0"/>
          <a:ext cx="0" cy="0"/>
          <a:chOff x="0" y="0"/>
          <a:chExt cx="0" cy="0"/>
        </a:xfrm>
      </p:grpSpPr>
      <p:pic>
        <p:nvPicPr>
          <p:cNvPr id="16" name="圖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5163"/>
            <a:ext cx="9144000" cy="5334199"/>
          </a:xfrm>
          <a:prstGeom prst="rect">
            <a:avLst/>
          </a:prstGeom>
        </p:spPr>
      </p:pic>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4" name="矩形 3"/>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5" name="Group 2"/>
          <p:cNvGrpSpPr>
            <a:grpSpLocks/>
          </p:cNvGrpSpPr>
          <p:nvPr/>
        </p:nvGrpSpPr>
        <p:grpSpPr bwMode="auto">
          <a:xfrm>
            <a:off x="8136115" y="586449"/>
            <a:ext cx="504055" cy="370552"/>
            <a:chOff x="3137" y="13119"/>
            <a:chExt cx="1935" cy="1422"/>
          </a:xfrm>
          <a:solidFill>
            <a:schemeClr val="bg1"/>
          </a:solidFill>
        </p:grpSpPr>
        <p:sp>
          <p:nvSpPr>
            <p:cNvPr id="6"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8"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sp>
        <p:nvSpPr>
          <p:cNvPr id="3" name="內容版面配置區 2"/>
          <p:cNvSpPr>
            <a:spLocks noGrp="1"/>
          </p:cNvSpPr>
          <p:nvPr>
            <p:ph idx="1"/>
          </p:nvPr>
        </p:nvSpPr>
        <p:spPr>
          <a:xfrm>
            <a:off x="4140000" y="1260000"/>
            <a:ext cx="5004000" cy="5040000"/>
          </a:xfrm>
        </p:spPr>
        <p:txBody>
          <a:bodyPr/>
          <a:lstStyle>
            <a:lvl1pPr marL="0" indent="0">
              <a:buClr>
                <a:srgbClr val="0070C0"/>
              </a:buClr>
              <a:buNone/>
              <a:defRPr/>
            </a:lvl1pPr>
            <a:lvl2pPr marL="720000" indent="-360000">
              <a:buClr>
                <a:srgbClr val="0070C0"/>
              </a:buClr>
              <a:buFont typeface="Arial" charset="0"/>
              <a:buChar char="•"/>
              <a:defRPr/>
            </a:lvl2pPr>
            <a:lvl3pPr>
              <a:buClr>
                <a:srgbClr val="0070C0"/>
              </a:buClr>
              <a:defRPr/>
            </a:lvl3pPr>
            <a:lvl4pPr>
              <a:buClr>
                <a:srgbClr val="0070C0"/>
              </a:buClr>
              <a:defRPr/>
            </a:lvl4pPr>
            <a:lvl5pPr>
              <a:buClr>
                <a:srgbClr val="0070C0"/>
              </a:buClr>
              <a:defRPr/>
            </a:lvl5pPr>
          </a:lstStyle>
          <a:p>
            <a:pPr lvl="0"/>
            <a:r>
              <a:rPr lang="zh-TW" altLang="en-US" dirty="0"/>
              <a:t>按一下以編輯母片文字樣式</a:t>
            </a:r>
          </a:p>
          <a:p>
            <a:pPr lvl="1"/>
            <a:r>
              <a:rPr lang="zh-TW" altLang="en-US" dirty="0"/>
              <a:t>第二層</a:t>
            </a:r>
          </a:p>
        </p:txBody>
      </p:sp>
      <p:sp>
        <p:nvSpPr>
          <p:cNvPr id="20"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1"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2" name="直線接點 11"/>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174640"/>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區段標題">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343803"/>
            <a:ext cx="9144000" cy="5334197"/>
          </a:xfrm>
          <a:prstGeom prst="rect">
            <a:avLst/>
          </a:prstGeom>
        </p:spPr>
      </p:pic>
      <p:sp>
        <p:nvSpPr>
          <p:cNvPr id="2" name="標題 1"/>
          <p:cNvSpPr>
            <a:spLocks noGrp="1"/>
          </p:cNvSpPr>
          <p:nvPr>
            <p:ph type="title"/>
          </p:nvPr>
        </p:nvSpPr>
        <p:spPr>
          <a:xfrm>
            <a:off x="0" y="1260000"/>
            <a:ext cx="9144000" cy="900000"/>
          </a:xfrm>
        </p:spPr>
        <p:txBody>
          <a:bodyPr anchor="t">
            <a:normAutofit/>
          </a:bodyPr>
          <a:lstStyle>
            <a:lvl1pPr algn="ctr">
              <a:defRPr sz="4400" b="1" cap="all"/>
            </a:lvl1pPr>
          </a:lstStyle>
          <a:p>
            <a:r>
              <a:rPr lang="zh-TW" altLang="en-US" dirty="0"/>
              <a:t>按一下以編輯母片標題樣式</a:t>
            </a:r>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2005" y="116635"/>
            <a:ext cx="2840375" cy="711071"/>
          </a:xfrm>
          <a:prstGeom prst="rect">
            <a:avLst/>
          </a:prstGeom>
        </p:spPr>
      </p:pic>
      <p:sp>
        <p:nvSpPr>
          <p:cNvPr id="8" name="內容版面配置區 7"/>
          <p:cNvSpPr>
            <a:spLocks noGrp="1"/>
          </p:cNvSpPr>
          <p:nvPr>
            <p:ph sz="quarter" idx="10"/>
          </p:nvPr>
        </p:nvSpPr>
        <p:spPr>
          <a:xfrm>
            <a:off x="0" y="2340000"/>
            <a:ext cx="9144000" cy="3960000"/>
          </a:xfrm>
        </p:spPr>
        <p:txBody>
          <a:bodyPr/>
          <a:lstStyle>
            <a:lvl1pPr marL="0" indent="0" algn="ctr">
              <a:lnSpc>
                <a:spcPct val="150000"/>
              </a:lnSpc>
              <a:buNone/>
              <a:defRPr/>
            </a:lvl1pPr>
          </a:lstStyle>
          <a:p>
            <a:pPr lvl="0"/>
            <a:r>
              <a:rPr kumimoji="1" lang="zh-TW" altLang="en-US" dirty="0"/>
              <a:t>按一下以編輯母片文字樣式</a:t>
            </a:r>
          </a:p>
        </p:txBody>
      </p:sp>
      <p:sp>
        <p:nvSpPr>
          <p:cNvPr id="12" name="矩形 67"/>
          <p:cNvSpPr>
            <a:spLocks noChangeArrowheads="1"/>
          </p:cNvSpPr>
          <p:nvPr userDrawn="1"/>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13"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4"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672712436"/>
      </p:ext>
    </p:extLst>
  </p:cSld>
  <p:clrMapOvr>
    <a:overrideClrMapping bg1="lt1" tx1="dk1" bg2="lt2" tx2="dk2" accent1="accent1" accent2="accent2" accent3="accent3" accent4="accent4" accent5="accent5" accent6="accent6" hlink="hlink" folHlink="folHlink"/>
  </p:clrMapOvr>
  <p:hf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區段標題">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標題 1"/>
          <p:cNvSpPr>
            <a:spLocks noGrp="1" noChangeAspect="1"/>
          </p:cNvSpPr>
          <p:nvPr>
            <p:ph type="title"/>
          </p:nvPr>
        </p:nvSpPr>
        <p:spPr>
          <a:xfrm>
            <a:off x="1692000" y="2708921"/>
            <a:ext cx="3672000" cy="1872208"/>
          </a:xfrm>
        </p:spPr>
        <p:txBody>
          <a:bodyPr anchor="ctr">
            <a:normAutofit/>
          </a:bodyPr>
          <a:lstStyle>
            <a:lvl1pPr algn="ctr">
              <a:defRPr sz="4000" b="0" cap="all"/>
            </a:lvl1pPr>
          </a:lstStyle>
          <a:p>
            <a:r>
              <a:rPr lang="zh-TW" altLang="en-US"/>
              <a:t>按一下以編輯母片標題樣式</a:t>
            </a:r>
            <a:endParaRPr lang="zh-TW" altLang="en-US" dirty="0"/>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005" y="116635"/>
            <a:ext cx="2840375" cy="711071"/>
          </a:xfrm>
          <a:prstGeom prst="rect">
            <a:avLst/>
          </a:prstGeom>
        </p:spPr>
      </p:pic>
      <p:pic>
        <p:nvPicPr>
          <p:cNvPr id="4" name="圖片 3"/>
          <p:cNvPicPr>
            <a:picLocks noChangeAspect="1"/>
          </p:cNvPicPr>
          <p:nvPr userDrawn="1"/>
        </p:nvPicPr>
        <p:blipFill rotWithShape="1">
          <a:blip r:embed="rId4" cstate="print">
            <a:extLst>
              <a:ext uri="{28A0092B-C50C-407E-A947-70E740481C1C}">
                <a14:useLocalDpi xmlns:a14="http://schemas.microsoft.com/office/drawing/2010/main" val="0"/>
              </a:ext>
            </a:extLst>
          </a:blip>
          <a:srcRect t="58830" b="-1"/>
          <a:stretch/>
        </p:blipFill>
        <p:spPr>
          <a:xfrm>
            <a:off x="0" y="4653139"/>
            <a:ext cx="9144000" cy="2196135"/>
          </a:xfrm>
          <a:prstGeom prst="rect">
            <a:avLst/>
          </a:prstGeom>
        </p:spPr>
      </p:pic>
      <p:pic>
        <p:nvPicPr>
          <p:cNvPr id="5" name="圖片 4"/>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83"/>
          <a:stretch/>
        </p:blipFill>
        <p:spPr>
          <a:xfrm>
            <a:off x="0" y="1523804"/>
            <a:ext cx="9144000" cy="1185117"/>
          </a:xfrm>
          <a:prstGeom prst="rect">
            <a:avLst/>
          </a:prstGeom>
        </p:spPr>
      </p:pic>
    </p:spTree>
    <p:extLst>
      <p:ext uri="{BB962C8B-B14F-4D97-AF65-F5344CB8AC3E}">
        <p14:creationId xmlns:p14="http://schemas.microsoft.com/office/powerpoint/2010/main" val="60316538"/>
      </p:ext>
    </p:extLst>
  </p:cSld>
  <p:clrMapOvr>
    <a:masterClrMapping/>
  </p:clrMapOvr>
  <p:hf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defRPr sz="3600"/>
            </a:lvl1pPr>
          </a:lstStyle>
          <a:p>
            <a:r>
              <a:rPr lang="zh-TW" altLang="en-US"/>
              <a:t>按一下以編輯母片標題樣式</a:t>
            </a:r>
            <a:endParaRPr lang="zh-TW" altLang="en-US" dirty="0"/>
          </a:p>
        </p:txBody>
      </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2072594960"/>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只有標題-標題置中">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5163"/>
            <a:ext cx="9144000" cy="5334199"/>
          </a:xfrm>
          <a:prstGeom prst="rect">
            <a:avLst/>
          </a:prstGeom>
        </p:spPr>
      </p:pic>
    </p:spTree>
    <p:extLst>
      <p:ext uri="{BB962C8B-B14F-4D97-AF65-F5344CB8AC3E}">
        <p14:creationId xmlns:p14="http://schemas.microsoft.com/office/powerpoint/2010/main" val="2449757793"/>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1_只有標題-標題置中">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3219212565"/>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只有標題-標題置中+下標線">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cxnSp>
        <p:nvCxnSpPr>
          <p:cNvPr id="11" name="直線接點 10"/>
          <p:cNvCxnSpPr/>
          <p:nvPr userDrawn="1"/>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228476"/>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8"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2" name="矩形 1"/>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3" name="Group 2"/>
          <p:cNvGrpSpPr>
            <a:grpSpLocks/>
          </p:cNvGrpSpPr>
          <p:nvPr/>
        </p:nvGrpSpPr>
        <p:grpSpPr bwMode="auto">
          <a:xfrm>
            <a:off x="8136115" y="586449"/>
            <a:ext cx="504055" cy="370552"/>
            <a:chOff x="3137" y="13119"/>
            <a:chExt cx="1935" cy="1422"/>
          </a:xfrm>
          <a:solidFill>
            <a:schemeClr val="bg1"/>
          </a:solidFill>
        </p:grpSpPr>
        <p:sp>
          <p:nvSpPr>
            <p:cNvPr id="4"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5"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6"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16"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17"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105622509"/>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自訂版面配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15" name="矩形 14"/>
          <p:cNvSpPr/>
          <p:nvPr userDrawn="1"/>
        </p:nvSpPr>
        <p:spPr>
          <a:xfrm>
            <a:off x="8028388"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sp>
        <p:nvSpPr>
          <p:cNvPr id="3" name="文字方塊 2"/>
          <p:cNvSpPr txBox="1">
            <a:spLocks noChangeArrowheads="1"/>
          </p:cNvSpPr>
          <p:nvPr/>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a:solidFill>
                <a:srgbClr val="0D0D0D"/>
              </a:solidFill>
              <a:latin typeface="Arial Unicode MS" pitchFamily="34" charset="-120"/>
              <a:ea typeface="Arial Unicode MS" pitchFamily="34" charset="-120"/>
              <a:cs typeface="Arial Unicode MS" pitchFamily="34" charset="-120"/>
            </a:endParaRPr>
          </a:p>
        </p:txBody>
      </p:sp>
      <p:sp>
        <p:nvSpPr>
          <p:cNvPr id="10" name="矩形 9"/>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11" name="Group 2"/>
          <p:cNvGrpSpPr>
            <a:grpSpLocks/>
          </p:cNvGrpSpPr>
          <p:nvPr/>
        </p:nvGrpSpPr>
        <p:grpSpPr bwMode="auto">
          <a:xfrm>
            <a:off x="8136115" y="586449"/>
            <a:ext cx="504055" cy="370552"/>
            <a:chOff x="3137" y="13119"/>
            <a:chExt cx="1935" cy="1422"/>
          </a:xfrm>
          <a:solidFill>
            <a:schemeClr val="bg1"/>
          </a:solidFill>
        </p:grpSpPr>
        <p:sp>
          <p:nvSpPr>
            <p:cNvPr id="12"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3"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4"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2" name="投影片編號版面配置區 5"/>
          <p:cNvSpPr>
            <a:spLocks noGrp="1"/>
          </p:cNvSpPr>
          <p:nvPr>
            <p:ph type="sldNum" sz="quarter" idx="10"/>
          </p:nvPr>
        </p:nvSpPr>
        <p:spPr>
          <a:xfrm>
            <a:off x="8064000" y="6667973"/>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3" name="日期版面配置區 4"/>
          <p:cNvSpPr>
            <a:spLocks noGrp="1"/>
          </p:cNvSpPr>
          <p:nvPr>
            <p:ph type="dt" sz="half" idx="11"/>
          </p:nvPr>
        </p:nvSpPr>
        <p:spPr>
          <a:xfrm>
            <a:off x="6984000" y="6667973"/>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16" name="文字方塊 15"/>
          <p:cNvSpPr txBox="1">
            <a:spLocks noChangeArrowheads="1"/>
          </p:cNvSpPr>
          <p:nvPr userDrawn="1"/>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a:solidFill>
                <a:srgbClr val="0D0D0D"/>
              </a:solidFill>
              <a:latin typeface="Arial Unicode MS" pitchFamily="34" charset="-120"/>
              <a:ea typeface="Arial Unicode MS" pitchFamily="34" charset="-120"/>
              <a:cs typeface="Arial Unicode MS" pitchFamily="34" charset="-120"/>
            </a:endParaRPr>
          </a:p>
        </p:txBody>
      </p:sp>
      <p:grpSp>
        <p:nvGrpSpPr>
          <p:cNvPr id="17" name="Group 2"/>
          <p:cNvGrpSpPr>
            <a:grpSpLocks/>
          </p:cNvGrpSpPr>
          <p:nvPr userDrawn="1"/>
        </p:nvGrpSpPr>
        <p:grpSpPr bwMode="auto">
          <a:xfrm>
            <a:off x="8136115" y="586449"/>
            <a:ext cx="504055" cy="370552"/>
            <a:chOff x="3137" y="13119"/>
            <a:chExt cx="1935" cy="1422"/>
          </a:xfrm>
          <a:solidFill>
            <a:schemeClr val="bg1"/>
          </a:solidFill>
        </p:grpSpPr>
        <p:sp>
          <p:nvSpPr>
            <p:cNvPr id="18"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9"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20"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Tree>
    <p:extLst>
      <p:ext uri="{BB962C8B-B14F-4D97-AF65-F5344CB8AC3E}">
        <p14:creationId xmlns:p14="http://schemas.microsoft.com/office/powerpoint/2010/main" val="353651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區段標題">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標題 1"/>
          <p:cNvSpPr>
            <a:spLocks noGrp="1" noChangeAspect="1"/>
          </p:cNvSpPr>
          <p:nvPr>
            <p:ph type="title"/>
          </p:nvPr>
        </p:nvSpPr>
        <p:spPr>
          <a:xfrm>
            <a:off x="1692000" y="2708921"/>
            <a:ext cx="3672000" cy="1872208"/>
          </a:xfrm>
        </p:spPr>
        <p:txBody>
          <a:bodyPr anchor="ctr">
            <a:normAutofit/>
          </a:bodyPr>
          <a:lstStyle>
            <a:lvl1pPr algn="ctr">
              <a:defRPr sz="4000" b="0" cap="all"/>
            </a:lvl1pPr>
          </a:lstStyle>
          <a:p>
            <a:r>
              <a:rPr lang="zh-TW" altLang="en-US"/>
              <a:t>按一下以編輯母片標題樣式</a:t>
            </a:r>
            <a:endParaRPr lang="zh-TW" altLang="en-US" dirty="0"/>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005" y="116635"/>
            <a:ext cx="2840375" cy="711071"/>
          </a:xfrm>
          <a:prstGeom prst="rect">
            <a:avLst/>
          </a:prstGeom>
        </p:spPr>
      </p:pic>
      <p:pic>
        <p:nvPicPr>
          <p:cNvPr id="4" name="圖片 3"/>
          <p:cNvPicPr>
            <a:picLocks noChangeAspect="1"/>
          </p:cNvPicPr>
          <p:nvPr userDrawn="1"/>
        </p:nvPicPr>
        <p:blipFill rotWithShape="1">
          <a:blip r:embed="rId4" cstate="print">
            <a:extLst>
              <a:ext uri="{28A0092B-C50C-407E-A947-70E740481C1C}">
                <a14:useLocalDpi xmlns:a14="http://schemas.microsoft.com/office/drawing/2010/main" val="0"/>
              </a:ext>
            </a:extLst>
          </a:blip>
          <a:srcRect t="58830" b="-1"/>
          <a:stretch/>
        </p:blipFill>
        <p:spPr>
          <a:xfrm>
            <a:off x="0" y="4653139"/>
            <a:ext cx="9144000" cy="2196135"/>
          </a:xfrm>
          <a:prstGeom prst="rect">
            <a:avLst/>
          </a:prstGeom>
        </p:spPr>
      </p:pic>
      <p:pic>
        <p:nvPicPr>
          <p:cNvPr id="5" name="圖片 4"/>
          <p:cNvPicPr>
            <a:picLocks noChangeAspect="1"/>
          </p:cNvPicPr>
          <p:nvPr userDrawn="1"/>
        </p:nvPicPr>
        <p:blipFill rotWithShape="1">
          <a:blip r:embed="rId4" cstate="print">
            <a:extLst>
              <a:ext uri="{28A0092B-C50C-407E-A947-70E740481C1C}">
                <a14:useLocalDpi xmlns:a14="http://schemas.microsoft.com/office/drawing/2010/main" val="0"/>
              </a:ext>
            </a:extLst>
          </a:blip>
          <a:srcRect b="77783"/>
          <a:stretch/>
        </p:blipFill>
        <p:spPr>
          <a:xfrm>
            <a:off x="0" y="1523804"/>
            <a:ext cx="9144000" cy="1185117"/>
          </a:xfrm>
          <a:prstGeom prst="rect">
            <a:avLst/>
          </a:prstGeom>
        </p:spPr>
      </p:pic>
    </p:spTree>
    <p:extLst>
      <p:ext uri="{BB962C8B-B14F-4D97-AF65-F5344CB8AC3E}">
        <p14:creationId xmlns:p14="http://schemas.microsoft.com/office/powerpoint/2010/main" val="1233954544"/>
      </p:ext>
    </p:extLst>
  </p:cSld>
  <p:clrMapOvr>
    <a:masterClrMapping/>
  </p:clrMapOvr>
  <p:hf hdr="0" ft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_自訂版面配置">
    <p:spTree>
      <p:nvGrpSpPr>
        <p:cNvPr id="1" name=""/>
        <p:cNvGrpSpPr/>
        <p:nvPr/>
      </p:nvGrpSpPr>
      <p:grpSpPr>
        <a:xfrm>
          <a:off x="0" y="0"/>
          <a:ext cx="0" cy="0"/>
          <a:chOff x="0" y="0"/>
          <a:chExt cx="0" cy="0"/>
        </a:xfrm>
      </p:grpSpPr>
      <p:pic>
        <p:nvPicPr>
          <p:cNvPr id="1027" name="Picture 3" descr="C:\Users\Marketing\Desktop\法說會\END頁-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a:spLocks noChangeArrowheads="1"/>
          </p:cNvSpPr>
          <p:nvPr/>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a:solidFill>
                <a:srgbClr val="0D0D0D"/>
              </a:solidFill>
              <a:latin typeface="Arial Unicode MS" pitchFamily="34" charset="-120"/>
              <a:ea typeface="Arial Unicode MS" pitchFamily="34" charset="-120"/>
              <a:cs typeface="Arial Unicode MS" pitchFamily="34" charset="-120"/>
            </a:endParaRPr>
          </a:p>
        </p:txBody>
      </p:sp>
      <p:sp>
        <p:nvSpPr>
          <p:cNvPr id="6" name="文字方塊 5"/>
          <p:cNvSpPr txBox="1">
            <a:spLocks noChangeArrowheads="1"/>
          </p:cNvSpPr>
          <p:nvPr/>
        </p:nvSpPr>
        <p:spPr bwMode="auto">
          <a:xfrm>
            <a:off x="1763245" y="4437114"/>
            <a:ext cx="4752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fontAlgn="auto">
              <a:spcBef>
                <a:spcPts val="0"/>
              </a:spcBef>
              <a:spcAft>
                <a:spcPts val="0"/>
              </a:spcAft>
              <a:defRPr/>
            </a:pPr>
            <a:r>
              <a:rPr kumimoji="0" lang="en-US" altLang="zh-TW" sz="1200" dirty="0">
                <a:solidFill>
                  <a:srgbClr val="0C489C"/>
                </a:solidFill>
                <a:latin typeface="Arial Unicode MS" pitchFamily="34" charset="-120"/>
                <a:ea typeface="Arial Unicode MS" pitchFamily="34" charset="-120"/>
                <a:cs typeface="Arial Unicode MS" pitchFamily="34" charset="-120"/>
              </a:rPr>
              <a:t>www.idtech.com.tw</a:t>
            </a:r>
            <a:endParaRPr kumimoji="0" lang="zh-TW" altLang="en-US" sz="1200" dirty="0">
              <a:solidFill>
                <a:srgbClr val="0C489C"/>
              </a:solidFill>
              <a:latin typeface="Arial Unicode MS" pitchFamily="34" charset="-120"/>
              <a:ea typeface="Arial Unicode MS" pitchFamily="34" charset="-120"/>
              <a:cs typeface="Arial Unicode MS" pitchFamily="34" charset="-120"/>
            </a:endParaRPr>
          </a:p>
        </p:txBody>
      </p:sp>
      <p:sp>
        <p:nvSpPr>
          <p:cNvPr id="10" name="矩形 9"/>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11" name="Group 2"/>
          <p:cNvGrpSpPr>
            <a:grpSpLocks/>
          </p:cNvGrpSpPr>
          <p:nvPr/>
        </p:nvGrpSpPr>
        <p:grpSpPr bwMode="auto">
          <a:xfrm>
            <a:off x="8136115" y="586449"/>
            <a:ext cx="504055" cy="370552"/>
            <a:chOff x="3137" y="13119"/>
            <a:chExt cx="1935" cy="1422"/>
          </a:xfrm>
          <a:solidFill>
            <a:schemeClr val="bg1"/>
          </a:solidFill>
        </p:grpSpPr>
        <p:sp>
          <p:nvSpPr>
            <p:cNvPr id="12"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3"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4"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4"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a:defRPr/>
            </a:pPr>
            <a:r>
              <a:rPr lang="en-US" altLang="zh-TW" sz="800" i="1" dirty="0">
                <a:solidFill>
                  <a:prstClr val="white"/>
                </a:solidFill>
                <a:sym typeface="Microsoft YaHei" pitchFamily="34" charset="-122"/>
              </a:rPr>
              <a:t>Proprietary and Confidential to IDT, for Authorized Clients only</a:t>
            </a:r>
          </a:p>
        </p:txBody>
      </p:sp>
      <p:sp>
        <p:nvSpPr>
          <p:cNvPr id="15" name="矩形 14"/>
          <p:cNvSpPr/>
          <p:nvPr userDrawn="1"/>
        </p:nvSpPr>
        <p:spPr>
          <a:xfrm>
            <a:off x="8028388"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sp>
        <p:nvSpPr>
          <p:cNvPr id="16" name="文字方塊 15"/>
          <p:cNvSpPr txBox="1">
            <a:spLocks noChangeArrowheads="1"/>
          </p:cNvSpPr>
          <p:nvPr userDrawn="1"/>
        </p:nvSpPr>
        <p:spPr bwMode="auto">
          <a:xfrm>
            <a:off x="-1200149" y="2"/>
            <a:ext cx="1176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charset="-120"/>
              </a:defRPr>
            </a:lvl1pPr>
            <a:lvl2pPr marL="742950" indent="-285750">
              <a:defRPr>
                <a:solidFill>
                  <a:schemeClr val="tx1"/>
                </a:solidFill>
                <a:latin typeface="Calibri" pitchFamily="34" charset="0"/>
                <a:ea typeface="新細明體" charset="-120"/>
              </a:defRPr>
            </a:lvl2pPr>
            <a:lvl3pPr marL="1143000" indent="-228600">
              <a:defRPr>
                <a:solidFill>
                  <a:schemeClr val="tx1"/>
                </a:solidFill>
                <a:latin typeface="Calibri" pitchFamily="34" charset="0"/>
                <a:ea typeface="新細明體" charset="-120"/>
              </a:defRPr>
            </a:lvl3pPr>
            <a:lvl4pPr marL="1600200" indent="-228600">
              <a:defRPr>
                <a:solidFill>
                  <a:schemeClr val="tx1"/>
                </a:solidFill>
                <a:latin typeface="Calibri" pitchFamily="34" charset="0"/>
                <a:ea typeface="新細明體" charset="-120"/>
              </a:defRPr>
            </a:lvl4pPr>
            <a:lvl5pPr marL="2057400" indent="-228600">
              <a:defRPr>
                <a:solidFill>
                  <a:schemeClr val="tx1"/>
                </a:solidFill>
                <a:latin typeface="Calibri" pitchFamily="34" charset="0"/>
                <a:ea typeface="新細明體" charset="-120"/>
              </a:defRPr>
            </a:lvl5pPr>
            <a:lvl6pPr marL="2514600" indent="-228600" fontAlgn="base">
              <a:spcBef>
                <a:spcPct val="0"/>
              </a:spcBef>
              <a:spcAft>
                <a:spcPct val="0"/>
              </a:spcAft>
              <a:defRPr>
                <a:solidFill>
                  <a:schemeClr val="tx1"/>
                </a:solidFill>
                <a:latin typeface="Calibri" pitchFamily="34" charset="0"/>
                <a:ea typeface="新細明體" charset="-120"/>
              </a:defRPr>
            </a:lvl6pPr>
            <a:lvl7pPr marL="2971800" indent="-228600" fontAlgn="base">
              <a:spcBef>
                <a:spcPct val="0"/>
              </a:spcBef>
              <a:spcAft>
                <a:spcPct val="0"/>
              </a:spcAft>
              <a:defRPr>
                <a:solidFill>
                  <a:schemeClr val="tx1"/>
                </a:solidFill>
                <a:latin typeface="Calibri" pitchFamily="34" charset="0"/>
                <a:ea typeface="新細明體" charset="-120"/>
              </a:defRPr>
            </a:lvl7pPr>
            <a:lvl8pPr marL="3429000" indent="-228600" fontAlgn="base">
              <a:spcBef>
                <a:spcPct val="0"/>
              </a:spcBef>
              <a:spcAft>
                <a:spcPct val="0"/>
              </a:spcAft>
              <a:defRPr>
                <a:solidFill>
                  <a:schemeClr val="tx1"/>
                </a:solidFill>
                <a:latin typeface="Calibri" pitchFamily="34" charset="0"/>
                <a:ea typeface="新細明體" charset="-120"/>
              </a:defRPr>
            </a:lvl8pPr>
            <a:lvl9pPr marL="3886200" indent="-228600" fontAlgn="base">
              <a:spcBef>
                <a:spcPct val="0"/>
              </a:spcBef>
              <a:spcAft>
                <a:spcPct val="0"/>
              </a:spcAft>
              <a:defRPr>
                <a:solidFill>
                  <a:schemeClr val="tx1"/>
                </a:solidFill>
                <a:latin typeface="Calibri" pitchFamily="34" charset="0"/>
                <a:ea typeface="新細明體" charset="-120"/>
              </a:defRPr>
            </a:lvl9pPr>
          </a:lstStyle>
          <a:p>
            <a:pPr algn="r" fontAlgn="auto">
              <a:spcBef>
                <a:spcPts val="0"/>
              </a:spcBef>
              <a:spcAft>
                <a:spcPts val="0"/>
              </a:spcAft>
              <a:defRPr/>
            </a:pPr>
            <a:r>
              <a:rPr kumimoji="0" lang="zh-TW" altLang="en-US" sz="1000" dirty="0">
                <a:solidFill>
                  <a:srgbClr val="0D0D0D"/>
                </a:solidFill>
                <a:latin typeface="Arial Unicode MS" pitchFamily="34" charset="-120"/>
                <a:ea typeface="Arial Unicode MS" pitchFamily="34" charset="-120"/>
                <a:cs typeface="Arial Unicode MS" pitchFamily="34" charset="-120"/>
              </a:rPr>
              <a:t>結束頁</a:t>
            </a:r>
            <a:endParaRPr kumimoji="0" lang="en-US" altLang="zh-TW" sz="1000" dirty="0">
              <a:solidFill>
                <a:srgbClr val="0D0D0D"/>
              </a:solidFill>
              <a:latin typeface="Arial Unicode MS" pitchFamily="34" charset="-120"/>
              <a:ea typeface="Arial Unicode MS" pitchFamily="34" charset="-120"/>
              <a:cs typeface="Arial Unicode MS" pitchFamily="34" charset="-120"/>
            </a:endParaRPr>
          </a:p>
        </p:txBody>
      </p:sp>
      <p:grpSp>
        <p:nvGrpSpPr>
          <p:cNvPr id="17" name="Group 2"/>
          <p:cNvGrpSpPr>
            <a:grpSpLocks/>
          </p:cNvGrpSpPr>
          <p:nvPr userDrawn="1"/>
        </p:nvGrpSpPr>
        <p:grpSpPr bwMode="auto">
          <a:xfrm>
            <a:off x="8136115" y="586449"/>
            <a:ext cx="504055" cy="370552"/>
            <a:chOff x="3137" y="13119"/>
            <a:chExt cx="1935" cy="1422"/>
          </a:xfrm>
          <a:solidFill>
            <a:schemeClr val="bg1"/>
          </a:solidFill>
        </p:grpSpPr>
        <p:sp>
          <p:nvSpPr>
            <p:cNvPr id="18"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19"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sp>
          <p:nvSpPr>
            <p:cNvPr id="20"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solidFill>
                  <a:prstClr val="black"/>
                </a:solidFill>
                <a:latin typeface="Arial"/>
                <a:ea typeface="微軟正黑體"/>
              </a:endParaRPr>
            </a:p>
          </p:txBody>
        </p:sp>
      </p:grpSp>
      <p:sp>
        <p:nvSpPr>
          <p:cNvPr id="22"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23"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15637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en-US" altLang="zh-TW" sz="800" i="1" kern="1200" spc="0" dirty="0">
                <a:solidFill>
                  <a:schemeClr val="bg1"/>
                </a:solidFill>
                <a:latin typeface="Calibri" pitchFamily="34" charset="0"/>
                <a:ea typeface="新細明體" pitchFamily="18" charset="-120"/>
                <a:cs typeface="+mn-cs"/>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grpSp>
      <p:sp>
        <p:nvSpPr>
          <p:cNvPr id="2" name="標題 1"/>
          <p:cNvSpPr>
            <a:spLocks noGrp="1"/>
          </p:cNvSpPr>
          <p:nvPr>
            <p:ph type="title"/>
          </p:nvPr>
        </p:nvSpPr>
        <p:spPr/>
        <p:txBody>
          <a:bodyPr/>
          <a:lstStyle>
            <a:lvl1pPr>
              <a:defRPr sz="3600"/>
            </a:lvl1pPr>
          </a:lstStyle>
          <a:p>
            <a:r>
              <a:rPr lang="zh-TW" altLang="en-US"/>
              <a:t>按一下以編輯母片標題樣式</a:t>
            </a:r>
            <a:endParaRPr lang="zh-TW" altLang="en-US" dirty="0"/>
          </a:p>
        </p:txBody>
      </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pPr>
                <a:defRPr/>
              </a:pPr>
              <a:t>‹#›</a:t>
            </a:fld>
            <a:endParaRPr lang="zh-TW" altLang="en-US" dirty="0"/>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pPr>
                <a:defRPr/>
              </a:pPr>
              <a:t>2019/12/9</a:t>
            </a:fld>
            <a:endParaRPr lang="zh-TW" altLang="en-US" dirty="0"/>
          </a:p>
        </p:txBody>
      </p:sp>
    </p:spTree>
    <p:extLst>
      <p:ext uri="{BB962C8B-B14F-4D97-AF65-F5344CB8AC3E}">
        <p14:creationId xmlns:p14="http://schemas.microsoft.com/office/powerpoint/2010/main" val="175595696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只有標題-標題置中">
    <p:spTree>
      <p:nvGrpSpPr>
        <p:cNvPr id="1" name=""/>
        <p:cNvGrpSpPr/>
        <p:nvPr/>
      </p:nvGrpSpPr>
      <p:grpSpPr>
        <a:xfrm>
          <a:off x="0" y="0"/>
          <a:ext cx="0" cy="0"/>
          <a:chOff x="0" y="0"/>
          <a:chExt cx="0" cy="0"/>
        </a:xfrm>
      </p:grpSpPr>
      <p:sp>
        <p:nvSpPr>
          <p:cNvPr id="19" name="矩形 67"/>
          <p:cNvSpPr>
            <a:spLocks noChangeArrowheads="1"/>
          </p:cNvSpPr>
          <p:nvPr/>
        </p:nvSpPr>
        <p:spPr bwMode="auto">
          <a:xfrm>
            <a:off x="-1" y="6678000"/>
            <a:ext cx="9144001" cy="180000"/>
          </a:xfrm>
          <a:prstGeom prst="rect">
            <a:avLst/>
          </a:prstGeom>
          <a:solidFill>
            <a:schemeClr val="accent1"/>
          </a:solidFill>
          <a:ln w="12700">
            <a:noFill/>
            <a:miter lim="800000"/>
            <a:headEnd/>
            <a:tailEnd/>
          </a:ln>
          <a:extLst/>
        </p:spPr>
        <p:txBody>
          <a:bodyPr anchor="ct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en-US" altLang="zh-TW" sz="800" i="1" kern="1200" spc="0" dirty="0">
                <a:solidFill>
                  <a:schemeClr val="bg1"/>
                </a:solidFill>
                <a:latin typeface="Calibri" pitchFamily="34" charset="0"/>
                <a:ea typeface="新細明體" pitchFamily="18" charset="-120"/>
                <a:cs typeface="+mn-cs"/>
                <a:sym typeface="Microsoft YaHei" pitchFamily="34" charset="-122"/>
              </a:rPr>
              <a:t>Proprietary and Confidential to IDT, for Authorized Clients only</a:t>
            </a:r>
          </a:p>
        </p:txBody>
      </p:sp>
      <p:sp>
        <p:nvSpPr>
          <p:cNvPr id="3" name="矩形 2"/>
          <p:cNvSpPr/>
          <p:nvPr/>
        </p:nvSpPr>
        <p:spPr>
          <a:xfrm>
            <a:off x="8027992" y="2"/>
            <a:ext cx="693737" cy="1052513"/>
          </a:xfrm>
          <a:prstGeom prst="rect">
            <a:avLst/>
          </a:prstGeom>
          <a:solidFill>
            <a:srgbClr val="0C48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rgbClr val="1411ED"/>
              </a:solidFill>
            </a:endParaRPr>
          </a:p>
        </p:txBody>
      </p:sp>
      <p:grpSp>
        <p:nvGrpSpPr>
          <p:cNvPr id="4" name="Group 2"/>
          <p:cNvGrpSpPr>
            <a:grpSpLocks/>
          </p:cNvGrpSpPr>
          <p:nvPr/>
        </p:nvGrpSpPr>
        <p:grpSpPr bwMode="auto">
          <a:xfrm>
            <a:off x="8136115" y="586449"/>
            <a:ext cx="504055" cy="370552"/>
            <a:chOff x="3137" y="13119"/>
            <a:chExt cx="1935" cy="1422"/>
          </a:xfrm>
          <a:solidFill>
            <a:schemeClr val="bg1"/>
          </a:solidFill>
        </p:grpSpPr>
        <p:sp>
          <p:nvSpPr>
            <p:cNvPr id="5" name="Freeform 3"/>
            <p:cNvSpPr>
              <a:spLocks/>
            </p:cNvSpPr>
            <p:nvPr/>
          </p:nvSpPr>
          <p:spPr bwMode="auto">
            <a:xfrm>
              <a:off x="3137" y="13526"/>
              <a:ext cx="489" cy="673"/>
            </a:xfrm>
            <a:custGeom>
              <a:avLst/>
              <a:gdLst>
                <a:gd name="T0" fmla="*/ 165 w 489"/>
                <a:gd name="T1" fmla="*/ 0 h 673"/>
                <a:gd name="T2" fmla="*/ 0 w 489"/>
                <a:gd name="T3" fmla="*/ 673 h 673"/>
                <a:gd name="T4" fmla="*/ 318 w 489"/>
                <a:gd name="T5" fmla="*/ 673 h 673"/>
                <a:gd name="T6" fmla="*/ 489 w 489"/>
                <a:gd name="T7" fmla="*/ 0 h 673"/>
                <a:gd name="T8" fmla="*/ 472 w 489"/>
                <a:gd name="T9" fmla="*/ 0 h 673"/>
                <a:gd name="T10" fmla="*/ 165 w 489"/>
                <a:gd name="T11" fmla="*/ 0 h 673"/>
              </a:gdLst>
              <a:ahLst/>
              <a:cxnLst>
                <a:cxn ang="0">
                  <a:pos x="T0" y="T1"/>
                </a:cxn>
                <a:cxn ang="0">
                  <a:pos x="T2" y="T3"/>
                </a:cxn>
                <a:cxn ang="0">
                  <a:pos x="T4" y="T5"/>
                </a:cxn>
                <a:cxn ang="0">
                  <a:pos x="T6" y="T7"/>
                </a:cxn>
                <a:cxn ang="0">
                  <a:pos x="T8" y="T9"/>
                </a:cxn>
                <a:cxn ang="0">
                  <a:pos x="T10" y="T11"/>
                </a:cxn>
              </a:cxnLst>
              <a:rect l="0" t="0" r="r" b="b"/>
              <a:pathLst>
                <a:path w="489" h="673">
                  <a:moveTo>
                    <a:pt x="165" y="0"/>
                  </a:moveTo>
                  <a:lnTo>
                    <a:pt x="0" y="673"/>
                  </a:lnTo>
                  <a:lnTo>
                    <a:pt x="318" y="673"/>
                  </a:lnTo>
                  <a:lnTo>
                    <a:pt x="489" y="0"/>
                  </a:lnTo>
                  <a:lnTo>
                    <a:pt x="472"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6" name="Freeform 4"/>
            <p:cNvSpPr>
              <a:spLocks noEditPoints="1"/>
            </p:cNvSpPr>
            <p:nvPr/>
          </p:nvSpPr>
          <p:spPr bwMode="auto">
            <a:xfrm>
              <a:off x="3420" y="13320"/>
              <a:ext cx="1652" cy="1221"/>
            </a:xfrm>
            <a:custGeom>
              <a:avLst/>
              <a:gdLst>
                <a:gd name="T0" fmla="*/ 240 w 280"/>
                <a:gd name="T1" fmla="*/ 61 h 207"/>
                <a:gd name="T2" fmla="*/ 274 w 280"/>
                <a:gd name="T3" fmla="*/ 61 h 207"/>
                <a:gd name="T4" fmla="*/ 280 w 280"/>
                <a:gd name="T5" fmla="*/ 35 h 207"/>
                <a:gd name="T6" fmla="*/ 246 w 280"/>
                <a:gd name="T7" fmla="*/ 35 h 207"/>
                <a:gd name="T8" fmla="*/ 255 w 280"/>
                <a:gd name="T9" fmla="*/ 0 h 207"/>
                <a:gd name="T10" fmla="*/ 252 w 280"/>
                <a:gd name="T11" fmla="*/ 0 h 207"/>
                <a:gd name="T12" fmla="*/ 197 w 280"/>
                <a:gd name="T13" fmla="*/ 7 h 207"/>
                <a:gd name="T14" fmla="*/ 191 w 280"/>
                <a:gd name="T15" fmla="*/ 35 h 207"/>
                <a:gd name="T16" fmla="*/ 117 w 280"/>
                <a:gd name="T17" fmla="*/ 35 h 207"/>
                <a:gd name="T18" fmla="*/ 102 w 280"/>
                <a:gd name="T19" fmla="*/ 93 h 207"/>
                <a:gd name="T20" fmla="*/ 72 w 280"/>
                <a:gd name="T21" fmla="*/ 82 h 207"/>
                <a:gd name="T22" fmla="*/ 3 w 280"/>
                <a:gd name="T23" fmla="*/ 138 h 207"/>
                <a:gd name="T24" fmla="*/ 13 w 280"/>
                <a:gd name="T25" fmla="*/ 185 h 207"/>
                <a:gd name="T26" fmla="*/ 51 w 280"/>
                <a:gd name="T27" fmla="*/ 206 h 207"/>
                <a:gd name="T28" fmla="*/ 63 w 280"/>
                <a:gd name="T29" fmla="*/ 207 h 207"/>
                <a:gd name="T30" fmla="*/ 109 w 280"/>
                <a:gd name="T31" fmla="*/ 192 h 207"/>
                <a:gd name="T32" fmla="*/ 144 w 280"/>
                <a:gd name="T33" fmla="*/ 137 h 207"/>
                <a:gd name="T34" fmla="*/ 163 w 280"/>
                <a:gd name="T35" fmla="*/ 61 h 207"/>
                <a:gd name="T36" fmla="*/ 185 w 280"/>
                <a:gd name="T37" fmla="*/ 61 h 207"/>
                <a:gd name="T38" fmla="*/ 170 w 280"/>
                <a:gd name="T39" fmla="*/ 122 h 207"/>
                <a:gd name="T40" fmla="*/ 168 w 280"/>
                <a:gd name="T41" fmla="*/ 134 h 207"/>
                <a:gd name="T42" fmla="*/ 173 w 280"/>
                <a:gd name="T43" fmla="*/ 151 h 207"/>
                <a:gd name="T44" fmla="*/ 207 w 280"/>
                <a:gd name="T45" fmla="*/ 162 h 207"/>
                <a:gd name="T46" fmla="*/ 255 w 280"/>
                <a:gd name="T47" fmla="*/ 154 h 207"/>
                <a:gd name="T48" fmla="*/ 256 w 280"/>
                <a:gd name="T49" fmla="*/ 154 h 207"/>
                <a:gd name="T50" fmla="*/ 255 w 280"/>
                <a:gd name="T51" fmla="*/ 129 h 207"/>
                <a:gd name="T52" fmla="*/ 252 w 280"/>
                <a:gd name="T53" fmla="*/ 130 h 207"/>
                <a:gd name="T54" fmla="*/ 238 w 280"/>
                <a:gd name="T55" fmla="*/ 133 h 207"/>
                <a:gd name="T56" fmla="*/ 230 w 280"/>
                <a:gd name="T57" fmla="*/ 129 h 207"/>
                <a:gd name="T58" fmla="*/ 229 w 280"/>
                <a:gd name="T59" fmla="*/ 106 h 207"/>
                <a:gd name="T60" fmla="*/ 240 w 280"/>
                <a:gd name="T61" fmla="*/ 61 h 207"/>
                <a:gd name="T62" fmla="*/ 62 w 280"/>
                <a:gd name="T63" fmla="*/ 181 h 207"/>
                <a:gd name="T64" fmla="*/ 53 w 280"/>
                <a:gd name="T65" fmla="*/ 176 h 207"/>
                <a:gd name="T66" fmla="*/ 51 w 280"/>
                <a:gd name="T67" fmla="*/ 145 h 207"/>
                <a:gd name="T68" fmla="*/ 79 w 280"/>
                <a:gd name="T69" fmla="*/ 109 h 207"/>
                <a:gd name="T70" fmla="*/ 88 w 280"/>
                <a:gd name="T71" fmla="*/ 114 h 207"/>
                <a:gd name="T72" fmla="*/ 90 w 280"/>
                <a:gd name="T73" fmla="*/ 145 h 207"/>
                <a:gd name="T74" fmla="*/ 62 w 280"/>
                <a:gd name="T75" fmla="*/ 18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07">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sp>
          <p:nvSpPr>
            <p:cNvPr id="7" name="Freeform 5"/>
            <p:cNvSpPr>
              <a:spLocks/>
            </p:cNvSpPr>
            <p:nvPr/>
          </p:nvSpPr>
          <p:spPr bwMode="auto">
            <a:xfrm>
              <a:off x="3308" y="13119"/>
              <a:ext cx="413" cy="366"/>
            </a:xfrm>
            <a:custGeom>
              <a:avLst/>
              <a:gdLst>
                <a:gd name="T0" fmla="*/ 64 w 70"/>
                <a:gd name="T1" fmla="*/ 17 h 62"/>
                <a:gd name="T2" fmla="*/ 46 w 70"/>
                <a:gd name="T3" fmla="*/ 54 h 62"/>
                <a:gd name="T4" fmla="*/ 7 w 70"/>
                <a:gd name="T5" fmla="*/ 45 h 62"/>
                <a:gd name="T6" fmla="*/ 24 w 70"/>
                <a:gd name="T7" fmla="*/ 8 h 62"/>
                <a:gd name="T8" fmla="*/ 64 w 70"/>
                <a:gd name="T9" fmla="*/ 17 h 62"/>
              </a:gdLst>
              <a:ahLst/>
              <a:cxnLst>
                <a:cxn ang="0">
                  <a:pos x="T0" y="T1"/>
                </a:cxn>
                <a:cxn ang="0">
                  <a:pos x="T2" y="T3"/>
                </a:cxn>
                <a:cxn ang="0">
                  <a:pos x="T4" y="T5"/>
                </a:cxn>
                <a:cxn ang="0">
                  <a:pos x="T6" y="T7"/>
                </a:cxn>
                <a:cxn ang="0">
                  <a:pos x="T8" y="T9"/>
                </a:cxn>
              </a:cxnLst>
              <a:rect l="0" t="0" r="r" b="b"/>
              <a:pathLst>
                <a:path w="70" h="62">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kumimoji="0" lang="zh-TW" altLang="en-US">
                <a:latin typeface="+mn-lt"/>
                <a:ea typeface="+mn-ea"/>
              </a:endParaRPr>
            </a:p>
          </p:txBody>
        </p:sp>
      </p:grpSp>
      <p:sp>
        <p:nvSpPr>
          <p:cNvPr id="17" name="投影片編號版面配置區 5"/>
          <p:cNvSpPr>
            <a:spLocks noGrp="1"/>
          </p:cNvSpPr>
          <p:nvPr>
            <p:ph type="sldNum" sz="quarter" idx="10"/>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pPr>
                <a:defRPr/>
              </a:pPr>
              <a:t>‹#›</a:t>
            </a:fld>
            <a:endParaRPr lang="zh-TW" altLang="en-US" dirty="0"/>
          </a:p>
        </p:txBody>
      </p:sp>
      <p:sp>
        <p:nvSpPr>
          <p:cNvPr id="18" name="日期版面配置區 4"/>
          <p:cNvSpPr>
            <a:spLocks noGrp="1"/>
          </p:cNvSpPr>
          <p:nvPr>
            <p:ph type="dt" sz="half" idx="11"/>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pPr>
                <a:defRPr/>
              </a:pPr>
              <a:t>2019/12/9</a:t>
            </a:fld>
            <a:endParaRPr lang="zh-TW" altLang="en-US" dirty="0"/>
          </a:p>
        </p:txBody>
      </p:sp>
      <p:sp>
        <p:nvSpPr>
          <p:cNvPr id="2" name="標題 1"/>
          <p:cNvSpPr>
            <a:spLocks noGrp="1"/>
          </p:cNvSpPr>
          <p:nvPr>
            <p:ph type="title"/>
          </p:nvPr>
        </p:nvSpPr>
        <p:spPr/>
        <p:txBody>
          <a:bodyPr/>
          <a:lstStyle>
            <a:lvl1pPr algn="ctr">
              <a:defRPr sz="3600"/>
            </a:lvl1pPr>
          </a:lstStyle>
          <a:p>
            <a:r>
              <a:rPr lang="zh-TW" altLang="en-US" dirty="0"/>
              <a:t>按一下以編輯母片標題樣式</a:t>
            </a:r>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35163"/>
            <a:ext cx="9144000" cy="5334199"/>
          </a:xfrm>
          <a:prstGeom prst="rect">
            <a:avLst/>
          </a:prstGeom>
        </p:spPr>
      </p:pic>
    </p:spTree>
    <p:extLst>
      <p:ext uri="{BB962C8B-B14F-4D97-AF65-F5344CB8AC3E}">
        <p14:creationId xmlns:p14="http://schemas.microsoft.com/office/powerpoint/2010/main" val="51549907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2" y="274640"/>
            <a:ext cx="7427913" cy="850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文字版面配置區 2"/>
          <p:cNvSpPr>
            <a:spLocks noGrp="1"/>
          </p:cNvSpPr>
          <p:nvPr>
            <p:ph type="body" idx="1"/>
          </p:nvPr>
        </p:nvSpPr>
        <p:spPr bwMode="auto">
          <a:xfrm>
            <a:off x="432000" y="1260000"/>
            <a:ext cx="8280000" cy="504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pPr>
                <a:defRPr/>
              </a:pPr>
              <a:t>‹#›</a:t>
            </a:fld>
            <a:endParaRPr lang="zh-TW" altLang="en-US" dirty="0"/>
          </a:p>
        </p:txBody>
      </p:sp>
      <p:sp>
        <p:nvSpPr>
          <p:cNvPr id="5"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pPr>
                <a:defRPr/>
              </a:pPr>
              <a:t>2019/12/9</a:t>
            </a:fld>
            <a:endParaRPr lang="zh-TW" altLang="en-US" dirty="0"/>
          </a:p>
        </p:txBody>
      </p:sp>
    </p:spTree>
    <p:extLst>
      <p:ext uri="{BB962C8B-B14F-4D97-AF65-F5344CB8AC3E}">
        <p14:creationId xmlns:p14="http://schemas.microsoft.com/office/powerpoint/2010/main" val="12894248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810" r:id="rId3"/>
    <p:sldLayoutId id="2147483809" r:id="rId4"/>
    <p:sldLayoutId id="2147483806" r:id="rId5"/>
    <p:sldLayoutId id="2147483788" r:id="rId6"/>
    <p:sldLayoutId id="2147483805" r:id="rId7"/>
    <p:sldLayoutId id="2147483791" r:id="rId8"/>
    <p:sldLayoutId id="2147483807" r:id="rId9"/>
    <p:sldLayoutId id="2147483811" r:id="rId10"/>
    <p:sldLayoutId id="2147483808" r:id="rId11"/>
    <p:sldLayoutId id="2147483792" r:id="rId12"/>
    <p:sldLayoutId id="2147483800" r:id="rId13"/>
    <p:sldLayoutId id="2147483804" r:id="rId14"/>
  </p:sldLayoutIdLst>
  <p:transition spd="med">
    <p:fade/>
  </p:transition>
  <p:hf hdr="0" ftr="0"/>
  <p:txStyles>
    <p:titleStyle>
      <a:lvl1pPr algn="l" rtl="0" eaLnBrk="1" fontAlgn="base" hangingPunct="1">
        <a:spcBef>
          <a:spcPct val="0"/>
        </a:spcBef>
        <a:spcAft>
          <a:spcPct val="0"/>
        </a:spcAft>
        <a:defRPr sz="4000" b="1" kern="1200">
          <a:solidFill>
            <a:srgbClr val="002060"/>
          </a:solidFill>
          <a:effectLst>
            <a:outerShdw blurRad="38100" dist="38100" dir="2700000" algn="tl">
              <a:srgbClr val="000000">
                <a:alpha val="43137"/>
              </a:srgbClr>
            </a:outerShdw>
          </a:effectLst>
          <a:latin typeface="+mn-ea"/>
          <a:ea typeface="+mn-ea"/>
          <a:cs typeface="Arial Unicode MS" pitchFamily="34" charset="-120"/>
        </a:defRPr>
      </a:lvl1pPr>
      <a:lvl2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2pPr>
      <a:lvl3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3pPr>
      <a:lvl4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4pPr>
      <a:lvl5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5pPr>
      <a:lvl6pPr marL="4572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6pPr>
      <a:lvl7pPr marL="9144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7pPr>
      <a:lvl8pPr marL="13716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8pPr>
      <a:lvl9pPr marL="18288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9pPr>
    </p:titleStyle>
    <p:bodyStyle>
      <a:lvl1pPr marL="360000" indent="-360000" algn="l" rtl="0" eaLnBrk="1" fontAlgn="base" hangingPunct="1">
        <a:spcBef>
          <a:spcPts val="600"/>
        </a:spcBef>
        <a:spcAft>
          <a:spcPct val="0"/>
        </a:spcAft>
        <a:buClr>
          <a:srgbClr val="00B0F0"/>
        </a:buClr>
        <a:buSzPct val="100000"/>
        <a:buFont typeface="Arial" charset="0"/>
        <a:buChar char="•"/>
        <a:defRPr sz="3200" b="1" kern="1200">
          <a:solidFill>
            <a:schemeClr val="tx1">
              <a:lumMod val="85000"/>
              <a:lumOff val="15000"/>
            </a:schemeClr>
          </a:solidFill>
          <a:latin typeface="+mn-ea"/>
          <a:ea typeface="+mn-ea"/>
          <a:cs typeface="Arial Unicode MS" pitchFamily="34" charset="-120"/>
        </a:defRPr>
      </a:lvl1pPr>
      <a:lvl2pPr marL="720000" indent="-360000" algn="l" rtl="0" eaLnBrk="1" fontAlgn="base" hangingPunct="1">
        <a:spcBef>
          <a:spcPts val="600"/>
        </a:spcBef>
        <a:spcAft>
          <a:spcPct val="0"/>
        </a:spcAft>
        <a:buClr>
          <a:srgbClr val="00B0F0"/>
        </a:buClr>
        <a:buSzPct val="75000"/>
        <a:buFont typeface="Wingdings" charset="2"/>
        <a:buChar char="Ø"/>
        <a:defRPr sz="2800" kern="1200">
          <a:solidFill>
            <a:schemeClr val="tx1">
              <a:lumMod val="85000"/>
              <a:lumOff val="15000"/>
            </a:schemeClr>
          </a:solidFill>
          <a:latin typeface="+mn-ea"/>
          <a:ea typeface="+mn-ea"/>
          <a:cs typeface="Arial Unicode MS" pitchFamily="34" charset="-120"/>
        </a:defRPr>
      </a:lvl2pPr>
      <a:lvl3pPr marL="1260000" indent="-360000" algn="l" rtl="0" eaLnBrk="1" fontAlgn="base" hangingPunct="1">
        <a:spcBef>
          <a:spcPts val="600"/>
        </a:spcBef>
        <a:spcAft>
          <a:spcPct val="0"/>
        </a:spcAft>
        <a:buClr>
          <a:srgbClr val="00B0F0"/>
        </a:buClr>
        <a:buSzPct val="60000"/>
        <a:buFont typeface="Wingdings" charset="2"/>
        <a:buChar char="n"/>
        <a:defRPr sz="2400" kern="1200">
          <a:solidFill>
            <a:schemeClr val="tx1">
              <a:lumMod val="85000"/>
              <a:lumOff val="15000"/>
            </a:schemeClr>
          </a:solidFill>
          <a:latin typeface="+mn-ea"/>
          <a:ea typeface="+mn-ea"/>
          <a:cs typeface="Arial Unicode MS" pitchFamily="34" charset="-120"/>
        </a:defRPr>
      </a:lvl3pPr>
      <a:lvl4pPr marL="1800000" indent="-360000" algn="l" rtl="0" eaLnBrk="1" fontAlgn="base" hangingPunct="1">
        <a:spcBef>
          <a:spcPts val="600"/>
        </a:spcBef>
        <a:spcAft>
          <a:spcPct val="0"/>
        </a:spcAft>
        <a:buClr>
          <a:srgbClr val="00B0F0"/>
        </a:buClr>
        <a:buSzPct val="60000"/>
        <a:buFont typeface="Wingdings" charset="2"/>
        <a:buChar char="u"/>
        <a:defRPr sz="2000" kern="1200">
          <a:solidFill>
            <a:schemeClr val="tx1">
              <a:lumMod val="85000"/>
              <a:lumOff val="15000"/>
            </a:schemeClr>
          </a:solidFill>
          <a:latin typeface="+mn-ea"/>
          <a:ea typeface="+mn-ea"/>
          <a:cs typeface="Arial Unicode MS" pitchFamily="34" charset="-120"/>
        </a:defRPr>
      </a:lvl4pPr>
      <a:lvl5pPr marL="2340000" indent="-360000" algn="l" rtl="0" eaLnBrk="1" fontAlgn="base" hangingPunct="1">
        <a:spcBef>
          <a:spcPts val="600"/>
        </a:spcBef>
        <a:spcAft>
          <a:spcPct val="0"/>
        </a:spcAft>
        <a:buClr>
          <a:srgbClr val="00B0F0"/>
        </a:buClr>
        <a:buFont typeface="Arial" charset="0"/>
        <a:buChar char="»"/>
        <a:defRPr sz="2000" kern="1200">
          <a:solidFill>
            <a:schemeClr val="tx1">
              <a:lumMod val="85000"/>
              <a:lumOff val="15000"/>
            </a:schemeClr>
          </a:solidFill>
          <a:latin typeface="+mn-ea"/>
          <a:ea typeface="+mn-ea"/>
          <a:cs typeface="Arial Unicode MS" pitchFamily="34" charset="-12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2" y="274640"/>
            <a:ext cx="7427913" cy="850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27" name="文字版面配置區 2"/>
          <p:cNvSpPr>
            <a:spLocks noGrp="1"/>
          </p:cNvSpPr>
          <p:nvPr>
            <p:ph type="body" idx="1"/>
          </p:nvPr>
        </p:nvSpPr>
        <p:spPr bwMode="auto">
          <a:xfrm>
            <a:off x="432000" y="1260000"/>
            <a:ext cx="8280000" cy="504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6"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5"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68954538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Lst>
  <p:transition spd="med">
    <p:fade/>
  </p:transition>
  <p:timing>
    <p:tnLst>
      <p:par>
        <p:cTn id="1" dur="indefinite" restart="never" nodeType="tmRoot"/>
      </p:par>
    </p:tnLst>
  </p:timing>
  <p:hf hdr="0" ftr="0"/>
  <p:txStyles>
    <p:titleStyle>
      <a:lvl1pPr algn="l" rtl="0" eaLnBrk="1" fontAlgn="base" hangingPunct="1">
        <a:spcBef>
          <a:spcPct val="0"/>
        </a:spcBef>
        <a:spcAft>
          <a:spcPct val="0"/>
        </a:spcAft>
        <a:defRPr sz="4000" b="1" kern="1200">
          <a:solidFill>
            <a:srgbClr val="002060"/>
          </a:solidFill>
          <a:effectLst>
            <a:outerShdw blurRad="38100" dist="38100" dir="2700000" algn="tl">
              <a:srgbClr val="000000">
                <a:alpha val="43137"/>
              </a:srgbClr>
            </a:outerShdw>
          </a:effectLst>
          <a:latin typeface="+mn-ea"/>
          <a:ea typeface="+mn-ea"/>
          <a:cs typeface="Arial Unicode MS" pitchFamily="34" charset="-120"/>
        </a:defRPr>
      </a:lvl1pPr>
      <a:lvl2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2pPr>
      <a:lvl3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3pPr>
      <a:lvl4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4pPr>
      <a:lvl5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5pPr>
      <a:lvl6pPr marL="4572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6pPr>
      <a:lvl7pPr marL="9144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7pPr>
      <a:lvl8pPr marL="13716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8pPr>
      <a:lvl9pPr marL="18288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9pPr>
    </p:titleStyle>
    <p:bodyStyle>
      <a:lvl1pPr marL="360000" indent="-360000" algn="l" rtl="0" eaLnBrk="1" fontAlgn="base" hangingPunct="1">
        <a:spcBef>
          <a:spcPts val="600"/>
        </a:spcBef>
        <a:spcAft>
          <a:spcPct val="0"/>
        </a:spcAft>
        <a:buClr>
          <a:srgbClr val="00B0F0"/>
        </a:buClr>
        <a:buSzPct val="100000"/>
        <a:buFont typeface="Arial" charset="0"/>
        <a:buChar char="•"/>
        <a:defRPr sz="3200" b="1" kern="1200">
          <a:solidFill>
            <a:schemeClr val="tx1">
              <a:lumMod val="85000"/>
              <a:lumOff val="15000"/>
            </a:schemeClr>
          </a:solidFill>
          <a:latin typeface="+mn-ea"/>
          <a:ea typeface="+mn-ea"/>
          <a:cs typeface="Arial Unicode MS" pitchFamily="34" charset="-120"/>
        </a:defRPr>
      </a:lvl1pPr>
      <a:lvl2pPr marL="720000" indent="-360000" algn="l" rtl="0" eaLnBrk="1" fontAlgn="base" hangingPunct="1">
        <a:spcBef>
          <a:spcPts val="600"/>
        </a:spcBef>
        <a:spcAft>
          <a:spcPct val="0"/>
        </a:spcAft>
        <a:buClr>
          <a:srgbClr val="00B0F0"/>
        </a:buClr>
        <a:buSzPct val="75000"/>
        <a:buFont typeface="Wingdings" charset="2"/>
        <a:buChar char="Ø"/>
        <a:defRPr sz="2800" kern="1200">
          <a:solidFill>
            <a:schemeClr val="tx1">
              <a:lumMod val="85000"/>
              <a:lumOff val="15000"/>
            </a:schemeClr>
          </a:solidFill>
          <a:latin typeface="+mn-ea"/>
          <a:ea typeface="+mn-ea"/>
          <a:cs typeface="Arial Unicode MS" pitchFamily="34" charset="-120"/>
        </a:defRPr>
      </a:lvl2pPr>
      <a:lvl3pPr marL="1260000" indent="-360000" algn="l" rtl="0" eaLnBrk="1" fontAlgn="base" hangingPunct="1">
        <a:spcBef>
          <a:spcPts val="600"/>
        </a:spcBef>
        <a:spcAft>
          <a:spcPct val="0"/>
        </a:spcAft>
        <a:buClr>
          <a:srgbClr val="00B0F0"/>
        </a:buClr>
        <a:buSzPct val="60000"/>
        <a:buFont typeface="Wingdings" charset="2"/>
        <a:buChar char="n"/>
        <a:defRPr sz="2400" kern="1200">
          <a:solidFill>
            <a:schemeClr val="tx1">
              <a:lumMod val="85000"/>
              <a:lumOff val="15000"/>
            </a:schemeClr>
          </a:solidFill>
          <a:latin typeface="+mn-ea"/>
          <a:ea typeface="+mn-ea"/>
          <a:cs typeface="Arial Unicode MS" pitchFamily="34" charset="-120"/>
        </a:defRPr>
      </a:lvl3pPr>
      <a:lvl4pPr marL="1800000" indent="-360000" algn="l" rtl="0" eaLnBrk="1" fontAlgn="base" hangingPunct="1">
        <a:spcBef>
          <a:spcPts val="600"/>
        </a:spcBef>
        <a:spcAft>
          <a:spcPct val="0"/>
        </a:spcAft>
        <a:buClr>
          <a:srgbClr val="00B0F0"/>
        </a:buClr>
        <a:buSzPct val="60000"/>
        <a:buFont typeface="Wingdings" charset="2"/>
        <a:buChar char="u"/>
        <a:defRPr sz="2000" kern="1200">
          <a:solidFill>
            <a:schemeClr val="tx1">
              <a:lumMod val="85000"/>
              <a:lumOff val="15000"/>
            </a:schemeClr>
          </a:solidFill>
          <a:latin typeface="+mn-ea"/>
          <a:ea typeface="+mn-ea"/>
          <a:cs typeface="Arial Unicode MS" pitchFamily="34" charset="-120"/>
        </a:defRPr>
      </a:lvl4pPr>
      <a:lvl5pPr marL="2340000" indent="-360000" algn="l" rtl="0" eaLnBrk="1" fontAlgn="base" hangingPunct="1">
        <a:spcBef>
          <a:spcPts val="600"/>
        </a:spcBef>
        <a:spcAft>
          <a:spcPct val="0"/>
        </a:spcAft>
        <a:buClr>
          <a:srgbClr val="00B0F0"/>
        </a:buClr>
        <a:buFont typeface="Arial" charset="0"/>
        <a:buChar char="»"/>
        <a:defRPr sz="2000" kern="1200">
          <a:solidFill>
            <a:schemeClr val="tx1">
              <a:lumMod val="85000"/>
              <a:lumOff val="15000"/>
            </a:schemeClr>
          </a:solidFill>
          <a:latin typeface="+mn-ea"/>
          <a:ea typeface="+mn-ea"/>
          <a:cs typeface="Arial Unicode MS" pitchFamily="34" charset="-12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2" y="274640"/>
            <a:ext cx="7427913" cy="850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文字版面配置區 2"/>
          <p:cNvSpPr>
            <a:spLocks noGrp="1"/>
          </p:cNvSpPr>
          <p:nvPr>
            <p:ph type="body" idx="1"/>
          </p:nvPr>
        </p:nvSpPr>
        <p:spPr bwMode="auto">
          <a:xfrm>
            <a:off x="432000" y="1260000"/>
            <a:ext cx="8280000" cy="504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5"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1639937692"/>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 id="2147484066" r:id="rId14"/>
  </p:sldLayoutIdLst>
  <p:transition spd="med">
    <p:fade/>
  </p:transition>
  <p:hf hdr="0" ftr="0"/>
  <p:txStyles>
    <p:titleStyle>
      <a:lvl1pPr algn="l" rtl="0" eaLnBrk="1" fontAlgn="base" hangingPunct="1">
        <a:spcBef>
          <a:spcPct val="0"/>
        </a:spcBef>
        <a:spcAft>
          <a:spcPct val="0"/>
        </a:spcAft>
        <a:defRPr sz="4000" b="1" kern="1200">
          <a:solidFill>
            <a:srgbClr val="002060"/>
          </a:solidFill>
          <a:effectLst>
            <a:outerShdw blurRad="38100" dist="38100" dir="2700000" algn="tl">
              <a:srgbClr val="000000">
                <a:alpha val="43137"/>
              </a:srgbClr>
            </a:outerShdw>
          </a:effectLst>
          <a:latin typeface="+mn-ea"/>
          <a:ea typeface="+mn-ea"/>
          <a:cs typeface="Arial Unicode MS" pitchFamily="34" charset="-120"/>
        </a:defRPr>
      </a:lvl1pPr>
      <a:lvl2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2pPr>
      <a:lvl3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3pPr>
      <a:lvl4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4pPr>
      <a:lvl5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5pPr>
      <a:lvl6pPr marL="4572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6pPr>
      <a:lvl7pPr marL="9144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7pPr>
      <a:lvl8pPr marL="13716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8pPr>
      <a:lvl9pPr marL="18288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9pPr>
    </p:titleStyle>
    <p:bodyStyle>
      <a:lvl1pPr marL="360000" indent="-360000" algn="l" rtl="0" eaLnBrk="1" fontAlgn="base" hangingPunct="1">
        <a:spcBef>
          <a:spcPts val="600"/>
        </a:spcBef>
        <a:spcAft>
          <a:spcPct val="0"/>
        </a:spcAft>
        <a:buClr>
          <a:srgbClr val="00B0F0"/>
        </a:buClr>
        <a:buSzPct val="100000"/>
        <a:buFont typeface="Arial" charset="0"/>
        <a:buChar char="•"/>
        <a:defRPr sz="3200" b="1" kern="1200">
          <a:solidFill>
            <a:schemeClr val="tx1">
              <a:lumMod val="85000"/>
              <a:lumOff val="15000"/>
            </a:schemeClr>
          </a:solidFill>
          <a:latin typeface="+mn-ea"/>
          <a:ea typeface="+mn-ea"/>
          <a:cs typeface="Arial Unicode MS" pitchFamily="34" charset="-120"/>
        </a:defRPr>
      </a:lvl1pPr>
      <a:lvl2pPr marL="720000" indent="-360000" algn="l" rtl="0" eaLnBrk="1" fontAlgn="base" hangingPunct="1">
        <a:spcBef>
          <a:spcPts val="600"/>
        </a:spcBef>
        <a:spcAft>
          <a:spcPct val="0"/>
        </a:spcAft>
        <a:buClr>
          <a:srgbClr val="00B0F0"/>
        </a:buClr>
        <a:buSzPct val="75000"/>
        <a:buFont typeface="Wingdings" charset="2"/>
        <a:buChar char="Ø"/>
        <a:defRPr sz="2800" kern="1200">
          <a:solidFill>
            <a:schemeClr val="tx1">
              <a:lumMod val="85000"/>
              <a:lumOff val="15000"/>
            </a:schemeClr>
          </a:solidFill>
          <a:latin typeface="+mn-ea"/>
          <a:ea typeface="+mn-ea"/>
          <a:cs typeface="Arial Unicode MS" pitchFamily="34" charset="-120"/>
        </a:defRPr>
      </a:lvl2pPr>
      <a:lvl3pPr marL="1260000" indent="-360000" algn="l" rtl="0" eaLnBrk="1" fontAlgn="base" hangingPunct="1">
        <a:spcBef>
          <a:spcPts val="600"/>
        </a:spcBef>
        <a:spcAft>
          <a:spcPct val="0"/>
        </a:spcAft>
        <a:buClr>
          <a:srgbClr val="00B0F0"/>
        </a:buClr>
        <a:buSzPct val="60000"/>
        <a:buFont typeface="Wingdings" charset="2"/>
        <a:buChar char="n"/>
        <a:defRPr sz="2400" kern="1200">
          <a:solidFill>
            <a:schemeClr val="tx1">
              <a:lumMod val="85000"/>
              <a:lumOff val="15000"/>
            </a:schemeClr>
          </a:solidFill>
          <a:latin typeface="+mn-ea"/>
          <a:ea typeface="+mn-ea"/>
          <a:cs typeface="Arial Unicode MS" pitchFamily="34" charset="-120"/>
        </a:defRPr>
      </a:lvl3pPr>
      <a:lvl4pPr marL="1800000" indent="-360000" algn="l" rtl="0" eaLnBrk="1" fontAlgn="base" hangingPunct="1">
        <a:spcBef>
          <a:spcPts val="600"/>
        </a:spcBef>
        <a:spcAft>
          <a:spcPct val="0"/>
        </a:spcAft>
        <a:buClr>
          <a:srgbClr val="00B0F0"/>
        </a:buClr>
        <a:buSzPct val="60000"/>
        <a:buFont typeface="Wingdings" charset="2"/>
        <a:buChar char="u"/>
        <a:defRPr sz="2000" kern="1200">
          <a:solidFill>
            <a:schemeClr val="tx1">
              <a:lumMod val="85000"/>
              <a:lumOff val="15000"/>
            </a:schemeClr>
          </a:solidFill>
          <a:latin typeface="+mn-ea"/>
          <a:ea typeface="+mn-ea"/>
          <a:cs typeface="Arial Unicode MS" pitchFamily="34" charset="-120"/>
        </a:defRPr>
      </a:lvl4pPr>
      <a:lvl5pPr marL="2340000" indent="-360000" algn="l" rtl="0" eaLnBrk="1" fontAlgn="base" hangingPunct="1">
        <a:spcBef>
          <a:spcPts val="600"/>
        </a:spcBef>
        <a:spcAft>
          <a:spcPct val="0"/>
        </a:spcAft>
        <a:buClr>
          <a:srgbClr val="00B0F0"/>
        </a:buClr>
        <a:buFont typeface="Arial" charset="0"/>
        <a:buChar char="»"/>
        <a:defRPr sz="2000" kern="1200">
          <a:solidFill>
            <a:schemeClr val="tx1">
              <a:lumMod val="85000"/>
              <a:lumOff val="15000"/>
            </a:schemeClr>
          </a:solidFill>
          <a:latin typeface="+mn-ea"/>
          <a:ea typeface="+mn-ea"/>
          <a:cs typeface="Arial Unicode MS" pitchFamily="34" charset="-12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2" y="274640"/>
            <a:ext cx="7427913" cy="850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27" name="文字版面配置區 2"/>
          <p:cNvSpPr>
            <a:spLocks noGrp="1"/>
          </p:cNvSpPr>
          <p:nvPr>
            <p:ph type="body" idx="1"/>
          </p:nvPr>
        </p:nvSpPr>
        <p:spPr bwMode="auto">
          <a:xfrm>
            <a:off x="432000" y="1260000"/>
            <a:ext cx="8280000" cy="504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6"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5"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3731851357"/>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081" r:id="rId14"/>
  </p:sldLayoutIdLst>
  <p:transition spd="med">
    <p:fade/>
  </p:transition>
  <p:timing>
    <p:tnLst>
      <p:par>
        <p:cTn id="1" dur="indefinite" restart="never" nodeType="tmRoot"/>
      </p:par>
    </p:tnLst>
  </p:timing>
  <p:hf hdr="0" ftr="0"/>
  <p:txStyles>
    <p:titleStyle>
      <a:lvl1pPr algn="l" rtl="0" eaLnBrk="1" fontAlgn="base" hangingPunct="1">
        <a:spcBef>
          <a:spcPct val="0"/>
        </a:spcBef>
        <a:spcAft>
          <a:spcPct val="0"/>
        </a:spcAft>
        <a:defRPr sz="4000" b="1" kern="1200">
          <a:solidFill>
            <a:srgbClr val="002060"/>
          </a:solidFill>
          <a:effectLst>
            <a:outerShdw blurRad="38100" dist="38100" dir="2700000" algn="tl">
              <a:srgbClr val="000000">
                <a:alpha val="43137"/>
              </a:srgbClr>
            </a:outerShdw>
          </a:effectLst>
          <a:latin typeface="+mn-ea"/>
          <a:ea typeface="+mn-ea"/>
          <a:cs typeface="Arial Unicode MS" pitchFamily="34" charset="-120"/>
        </a:defRPr>
      </a:lvl1pPr>
      <a:lvl2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2pPr>
      <a:lvl3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3pPr>
      <a:lvl4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4pPr>
      <a:lvl5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5pPr>
      <a:lvl6pPr marL="4572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6pPr>
      <a:lvl7pPr marL="9144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7pPr>
      <a:lvl8pPr marL="13716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8pPr>
      <a:lvl9pPr marL="18288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9pPr>
    </p:titleStyle>
    <p:bodyStyle>
      <a:lvl1pPr marL="360000" indent="-360000" algn="l" rtl="0" eaLnBrk="1" fontAlgn="base" hangingPunct="1">
        <a:spcBef>
          <a:spcPts val="600"/>
        </a:spcBef>
        <a:spcAft>
          <a:spcPct val="0"/>
        </a:spcAft>
        <a:buClr>
          <a:srgbClr val="00B0F0"/>
        </a:buClr>
        <a:buSzPct val="100000"/>
        <a:buFont typeface="Arial" charset="0"/>
        <a:buChar char="•"/>
        <a:defRPr sz="3200" b="1" kern="1200">
          <a:solidFill>
            <a:schemeClr val="tx1">
              <a:lumMod val="85000"/>
              <a:lumOff val="15000"/>
            </a:schemeClr>
          </a:solidFill>
          <a:latin typeface="+mn-ea"/>
          <a:ea typeface="+mn-ea"/>
          <a:cs typeface="Arial Unicode MS" pitchFamily="34" charset="-120"/>
        </a:defRPr>
      </a:lvl1pPr>
      <a:lvl2pPr marL="720000" indent="-360000" algn="l" rtl="0" eaLnBrk="1" fontAlgn="base" hangingPunct="1">
        <a:spcBef>
          <a:spcPts val="600"/>
        </a:spcBef>
        <a:spcAft>
          <a:spcPct val="0"/>
        </a:spcAft>
        <a:buClr>
          <a:srgbClr val="00B0F0"/>
        </a:buClr>
        <a:buSzPct val="75000"/>
        <a:buFont typeface="Wingdings" charset="2"/>
        <a:buChar char="Ø"/>
        <a:defRPr sz="2800" kern="1200">
          <a:solidFill>
            <a:schemeClr val="tx1">
              <a:lumMod val="85000"/>
              <a:lumOff val="15000"/>
            </a:schemeClr>
          </a:solidFill>
          <a:latin typeface="+mn-ea"/>
          <a:ea typeface="+mn-ea"/>
          <a:cs typeface="Arial Unicode MS" pitchFamily="34" charset="-120"/>
        </a:defRPr>
      </a:lvl2pPr>
      <a:lvl3pPr marL="1260000" indent="-360000" algn="l" rtl="0" eaLnBrk="1" fontAlgn="base" hangingPunct="1">
        <a:spcBef>
          <a:spcPts val="600"/>
        </a:spcBef>
        <a:spcAft>
          <a:spcPct val="0"/>
        </a:spcAft>
        <a:buClr>
          <a:srgbClr val="00B0F0"/>
        </a:buClr>
        <a:buSzPct val="60000"/>
        <a:buFont typeface="Wingdings" charset="2"/>
        <a:buChar char="n"/>
        <a:defRPr sz="2400" kern="1200">
          <a:solidFill>
            <a:schemeClr val="tx1">
              <a:lumMod val="85000"/>
              <a:lumOff val="15000"/>
            </a:schemeClr>
          </a:solidFill>
          <a:latin typeface="+mn-ea"/>
          <a:ea typeface="+mn-ea"/>
          <a:cs typeface="Arial Unicode MS" pitchFamily="34" charset="-120"/>
        </a:defRPr>
      </a:lvl3pPr>
      <a:lvl4pPr marL="1800000" indent="-360000" algn="l" rtl="0" eaLnBrk="1" fontAlgn="base" hangingPunct="1">
        <a:spcBef>
          <a:spcPts val="600"/>
        </a:spcBef>
        <a:spcAft>
          <a:spcPct val="0"/>
        </a:spcAft>
        <a:buClr>
          <a:srgbClr val="00B0F0"/>
        </a:buClr>
        <a:buSzPct val="60000"/>
        <a:buFont typeface="Wingdings" charset="2"/>
        <a:buChar char="u"/>
        <a:defRPr sz="2000" kern="1200">
          <a:solidFill>
            <a:schemeClr val="tx1">
              <a:lumMod val="85000"/>
              <a:lumOff val="15000"/>
            </a:schemeClr>
          </a:solidFill>
          <a:latin typeface="+mn-ea"/>
          <a:ea typeface="+mn-ea"/>
          <a:cs typeface="Arial Unicode MS" pitchFamily="34" charset="-120"/>
        </a:defRPr>
      </a:lvl4pPr>
      <a:lvl5pPr marL="2340000" indent="-360000" algn="l" rtl="0" eaLnBrk="1" fontAlgn="base" hangingPunct="1">
        <a:spcBef>
          <a:spcPts val="600"/>
        </a:spcBef>
        <a:spcAft>
          <a:spcPct val="0"/>
        </a:spcAft>
        <a:buClr>
          <a:srgbClr val="00B0F0"/>
        </a:buClr>
        <a:buFont typeface="Arial" charset="0"/>
        <a:buChar char="»"/>
        <a:defRPr sz="2000" kern="1200">
          <a:solidFill>
            <a:schemeClr val="tx1">
              <a:lumMod val="85000"/>
              <a:lumOff val="15000"/>
            </a:schemeClr>
          </a:solidFill>
          <a:latin typeface="+mn-ea"/>
          <a:ea typeface="+mn-ea"/>
          <a:cs typeface="Arial Unicode MS" pitchFamily="34" charset="-12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2" y="274640"/>
            <a:ext cx="7427913" cy="850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文字版面配置區 2"/>
          <p:cNvSpPr>
            <a:spLocks noGrp="1"/>
          </p:cNvSpPr>
          <p:nvPr>
            <p:ph type="body" idx="1"/>
          </p:nvPr>
        </p:nvSpPr>
        <p:spPr bwMode="auto">
          <a:xfrm>
            <a:off x="432000" y="1260000"/>
            <a:ext cx="8280000" cy="504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版面配置區 5"/>
          <p:cNvSpPr>
            <a:spLocks noGrp="1"/>
          </p:cNvSpPr>
          <p:nvPr>
            <p:ph type="sldNum" sz="quarter" idx="4"/>
          </p:nvPr>
        </p:nvSpPr>
        <p:spPr>
          <a:xfrm>
            <a:off x="8064000" y="6678000"/>
            <a:ext cx="1080000" cy="180000"/>
          </a:xfrm>
          <a:prstGeom prst="rect">
            <a:avLst/>
          </a:prstGeom>
        </p:spPr>
        <p:txBody>
          <a:bodyPr vert="horz" lIns="91440" tIns="45720" rIns="91440" bIns="45720" rtlCol="0" anchor="ctr"/>
          <a:lstStyle>
            <a:lvl1pPr algn="r" fontAlgn="auto">
              <a:spcBef>
                <a:spcPts val="0"/>
              </a:spcBef>
              <a:spcAft>
                <a:spcPts val="0"/>
              </a:spcAft>
              <a:defRPr kumimoji="0" sz="1000">
                <a:solidFill>
                  <a:schemeClr val="bg1"/>
                </a:solidFill>
                <a:latin typeface="Arial Unicode MS" pitchFamily="34" charset="-120"/>
                <a:ea typeface="Arial Unicode MS" pitchFamily="34" charset="-120"/>
                <a:cs typeface="Arial Unicode MS" pitchFamily="34" charset="-120"/>
              </a:defRPr>
            </a:lvl1pPr>
          </a:lstStyle>
          <a:p>
            <a:pPr>
              <a:defRPr/>
            </a:pPr>
            <a:fld id="{4CD9C73D-1846-4190-BDF6-A85AC4E8A463}" type="slidenum">
              <a:rPr lang="zh-TW" altLang="en-US" smtClean="0">
                <a:solidFill>
                  <a:prstClr val="white"/>
                </a:solidFill>
              </a:rPr>
              <a:pPr>
                <a:defRPr/>
              </a:pPr>
              <a:t>‹#›</a:t>
            </a:fld>
            <a:endParaRPr lang="zh-TW" altLang="en-US" dirty="0">
              <a:solidFill>
                <a:prstClr val="white"/>
              </a:solidFill>
            </a:endParaRPr>
          </a:p>
        </p:txBody>
      </p:sp>
      <p:sp>
        <p:nvSpPr>
          <p:cNvPr id="5" name="日期版面配置區 4"/>
          <p:cNvSpPr>
            <a:spLocks noGrp="1"/>
          </p:cNvSpPr>
          <p:nvPr>
            <p:ph type="dt" sz="half" idx="2"/>
          </p:nvPr>
        </p:nvSpPr>
        <p:spPr>
          <a:xfrm>
            <a:off x="6984000" y="6678000"/>
            <a:ext cx="1080000" cy="180000"/>
          </a:xfrm>
          <a:prstGeom prst="rect">
            <a:avLst/>
          </a:prstGeom>
        </p:spPr>
        <p:txBody>
          <a:bodyPr vert="horz" lIns="91440" tIns="45720" rIns="91440" bIns="45720" rtlCol="0" anchor="ctr"/>
          <a:lstStyle>
            <a:lvl1pPr algn="l" fontAlgn="auto">
              <a:spcBef>
                <a:spcPts val="0"/>
              </a:spcBef>
              <a:spcAft>
                <a:spcPts val="0"/>
              </a:spcAft>
              <a:defRPr kumimoji="0" sz="1000">
                <a:solidFill>
                  <a:schemeClr val="bg1"/>
                </a:solidFill>
                <a:latin typeface="+mn-lt"/>
                <a:ea typeface="+mn-ea"/>
              </a:defRPr>
            </a:lvl1p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2072005424"/>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Lst>
  <p:transition spd="med">
    <p:fade/>
  </p:transition>
  <p:hf hdr="0" ftr="0"/>
  <p:txStyles>
    <p:titleStyle>
      <a:lvl1pPr algn="l" rtl="0" eaLnBrk="1" fontAlgn="base" hangingPunct="1">
        <a:spcBef>
          <a:spcPct val="0"/>
        </a:spcBef>
        <a:spcAft>
          <a:spcPct val="0"/>
        </a:spcAft>
        <a:defRPr sz="4000" b="1" kern="1200">
          <a:solidFill>
            <a:srgbClr val="002060"/>
          </a:solidFill>
          <a:effectLst>
            <a:outerShdw blurRad="38100" dist="38100" dir="2700000" algn="tl">
              <a:srgbClr val="000000">
                <a:alpha val="43137"/>
              </a:srgbClr>
            </a:outerShdw>
          </a:effectLst>
          <a:latin typeface="+mn-ea"/>
          <a:ea typeface="+mn-ea"/>
          <a:cs typeface="Arial Unicode MS" pitchFamily="34" charset="-120"/>
        </a:defRPr>
      </a:lvl1pPr>
      <a:lvl2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2pPr>
      <a:lvl3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3pPr>
      <a:lvl4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4pPr>
      <a:lvl5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5pPr>
      <a:lvl6pPr marL="4572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6pPr>
      <a:lvl7pPr marL="9144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7pPr>
      <a:lvl8pPr marL="13716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8pPr>
      <a:lvl9pPr marL="18288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9pPr>
    </p:titleStyle>
    <p:bodyStyle>
      <a:lvl1pPr marL="360000" indent="-360000" algn="l" rtl="0" eaLnBrk="1" fontAlgn="base" hangingPunct="1">
        <a:spcBef>
          <a:spcPts val="600"/>
        </a:spcBef>
        <a:spcAft>
          <a:spcPct val="0"/>
        </a:spcAft>
        <a:buClr>
          <a:srgbClr val="00B0F0"/>
        </a:buClr>
        <a:buSzPct val="100000"/>
        <a:buFont typeface="Arial" charset="0"/>
        <a:buChar char="•"/>
        <a:defRPr sz="3200" b="1" kern="1200">
          <a:solidFill>
            <a:schemeClr val="tx1">
              <a:lumMod val="85000"/>
              <a:lumOff val="15000"/>
            </a:schemeClr>
          </a:solidFill>
          <a:latin typeface="+mn-ea"/>
          <a:ea typeface="+mn-ea"/>
          <a:cs typeface="Arial Unicode MS" pitchFamily="34" charset="-120"/>
        </a:defRPr>
      </a:lvl1pPr>
      <a:lvl2pPr marL="720000" indent="-360000" algn="l" rtl="0" eaLnBrk="1" fontAlgn="base" hangingPunct="1">
        <a:spcBef>
          <a:spcPts val="600"/>
        </a:spcBef>
        <a:spcAft>
          <a:spcPct val="0"/>
        </a:spcAft>
        <a:buClr>
          <a:srgbClr val="00B0F0"/>
        </a:buClr>
        <a:buSzPct val="75000"/>
        <a:buFont typeface="Wingdings" charset="2"/>
        <a:buChar char="Ø"/>
        <a:defRPr sz="2800" kern="1200">
          <a:solidFill>
            <a:schemeClr val="tx1">
              <a:lumMod val="85000"/>
              <a:lumOff val="15000"/>
            </a:schemeClr>
          </a:solidFill>
          <a:latin typeface="+mn-ea"/>
          <a:ea typeface="+mn-ea"/>
          <a:cs typeface="Arial Unicode MS" pitchFamily="34" charset="-120"/>
        </a:defRPr>
      </a:lvl2pPr>
      <a:lvl3pPr marL="1260000" indent="-360000" algn="l" rtl="0" eaLnBrk="1" fontAlgn="base" hangingPunct="1">
        <a:spcBef>
          <a:spcPts val="600"/>
        </a:spcBef>
        <a:spcAft>
          <a:spcPct val="0"/>
        </a:spcAft>
        <a:buClr>
          <a:srgbClr val="00B0F0"/>
        </a:buClr>
        <a:buSzPct val="60000"/>
        <a:buFont typeface="Wingdings" charset="2"/>
        <a:buChar char="n"/>
        <a:defRPr sz="2400" kern="1200">
          <a:solidFill>
            <a:schemeClr val="tx1">
              <a:lumMod val="85000"/>
              <a:lumOff val="15000"/>
            </a:schemeClr>
          </a:solidFill>
          <a:latin typeface="+mn-ea"/>
          <a:ea typeface="+mn-ea"/>
          <a:cs typeface="Arial Unicode MS" pitchFamily="34" charset="-120"/>
        </a:defRPr>
      </a:lvl3pPr>
      <a:lvl4pPr marL="1800000" indent="-360000" algn="l" rtl="0" eaLnBrk="1" fontAlgn="base" hangingPunct="1">
        <a:spcBef>
          <a:spcPts val="600"/>
        </a:spcBef>
        <a:spcAft>
          <a:spcPct val="0"/>
        </a:spcAft>
        <a:buClr>
          <a:srgbClr val="00B0F0"/>
        </a:buClr>
        <a:buSzPct val="60000"/>
        <a:buFont typeface="Wingdings" charset="2"/>
        <a:buChar char="u"/>
        <a:defRPr sz="2000" kern="1200">
          <a:solidFill>
            <a:schemeClr val="tx1">
              <a:lumMod val="85000"/>
              <a:lumOff val="15000"/>
            </a:schemeClr>
          </a:solidFill>
          <a:latin typeface="+mn-ea"/>
          <a:ea typeface="+mn-ea"/>
          <a:cs typeface="Arial Unicode MS" pitchFamily="34" charset="-120"/>
        </a:defRPr>
      </a:lvl4pPr>
      <a:lvl5pPr marL="2340000" indent="-360000" algn="l" rtl="0" eaLnBrk="1" fontAlgn="base" hangingPunct="1">
        <a:spcBef>
          <a:spcPts val="600"/>
        </a:spcBef>
        <a:spcAft>
          <a:spcPct val="0"/>
        </a:spcAft>
        <a:buClr>
          <a:srgbClr val="00B0F0"/>
        </a:buClr>
        <a:buFont typeface="Arial" charset="0"/>
        <a:buChar char="»"/>
        <a:defRPr sz="2000" kern="1200">
          <a:solidFill>
            <a:schemeClr val="tx1">
              <a:lumMod val="85000"/>
              <a:lumOff val="15000"/>
            </a:schemeClr>
          </a:solidFill>
          <a:latin typeface="+mn-ea"/>
          <a:ea typeface="+mn-ea"/>
          <a:cs typeface="Arial Unicode MS" pitchFamily="34" charset="-12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6" Type="http://schemas.openxmlformats.org/officeDocument/2006/relationships/image" Target="../media/image39.png"/><Relationship Id="rId21" Type="http://schemas.openxmlformats.org/officeDocument/2006/relationships/image" Target="../media/image34.jpeg"/><Relationship Id="rId42" Type="http://schemas.openxmlformats.org/officeDocument/2006/relationships/image" Target="../media/image55.png"/><Relationship Id="rId47" Type="http://schemas.openxmlformats.org/officeDocument/2006/relationships/image" Target="../media/image60.png"/><Relationship Id="rId63" Type="http://schemas.openxmlformats.org/officeDocument/2006/relationships/image" Target="../media/image75.png"/><Relationship Id="rId68" Type="http://schemas.openxmlformats.org/officeDocument/2006/relationships/image" Target="../media/image78.png"/><Relationship Id="rId7" Type="http://schemas.openxmlformats.org/officeDocument/2006/relationships/image" Target="../media/image20.png"/><Relationship Id="rId2" Type="http://schemas.openxmlformats.org/officeDocument/2006/relationships/image" Target="../media/image15.jpg"/><Relationship Id="rId16" Type="http://schemas.openxmlformats.org/officeDocument/2006/relationships/image" Target="../media/image29.png"/><Relationship Id="rId29" Type="http://schemas.openxmlformats.org/officeDocument/2006/relationships/image" Target="../media/image42.png"/><Relationship Id="rId11" Type="http://schemas.openxmlformats.org/officeDocument/2006/relationships/image" Target="../media/image24.png"/><Relationship Id="rId24" Type="http://schemas.openxmlformats.org/officeDocument/2006/relationships/image" Target="../media/image37.jpeg"/><Relationship Id="rId32" Type="http://schemas.openxmlformats.org/officeDocument/2006/relationships/image" Target="../media/image45.png"/><Relationship Id="rId37" Type="http://schemas.openxmlformats.org/officeDocument/2006/relationships/image" Target="../media/image50.png"/><Relationship Id="rId40" Type="http://schemas.openxmlformats.org/officeDocument/2006/relationships/image" Target="../media/image53.png"/><Relationship Id="rId45" Type="http://schemas.openxmlformats.org/officeDocument/2006/relationships/image" Target="../media/image58.png"/><Relationship Id="rId53" Type="http://schemas.openxmlformats.org/officeDocument/2006/relationships/image" Target="../media/image66.jpeg"/><Relationship Id="rId58" Type="http://schemas.openxmlformats.org/officeDocument/2006/relationships/image" Target="../media/image71.png"/><Relationship Id="rId66" Type="http://schemas.openxmlformats.org/officeDocument/2006/relationships/hyperlink" Target="https://www.netelastic.com/" TargetMode="External"/><Relationship Id="rId5" Type="http://schemas.openxmlformats.org/officeDocument/2006/relationships/image" Target="../media/image18.png"/><Relationship Id="rId61" Type="http://schemas.openxmlformats.org/officeDocument/2006/relationships/image" Target="../media/image74.png"/><Relationship Id="rId19" Type="http://schemas.openxmlformats.org/officeDocument/2006/relationships/image" Target="../media/image3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8.jpeg"/><Relationship Id="rId43" Type="http://schemas.openxmlformats.org/officeDocument/2006/relationships/image" Target="../media/image56.png"/><Relationship Id="rId48" Type="http://schemas.openxmlformats.org/officeDocument/2006/relationships/image" Target="../media/image61.png"/><Relationship Id="rId56" Type="http://schemas.openxmlformats.org/officeDocument/2006/relationships/image" Target="../media/image69.png"/><Relationship Id="rId64" Type="http://schemas.openxmlformats.org/officeDocument/2006/relationships/hyperlink" Target="https://www.versa-networks.com/" TargetMode="External"/><Relationship Id="rId69" Type="http://schemas.openxmlformats.org/officeDocument/2006/relationships/image" Target="../media/image79.png"/><Relationship Id="rId8" Type="http://schemas.openxmlformats.org/officeDocument/2006/relationships/image" Target="../media/image21.png"/><Relationship Id="rId51" Type="http://schemas.openxmlformats.org/officeDocument/2006/relationships/image" Target="../media/image64.jpeg"/><Relationship Id="rId3" Type="http://schemas.openxmlformats.org/officeDocument/2006/relationships/image" Target="../media/image16.png"/><Relationship Id="rId12" Type="http://schemas.openxmlformats.org/officeDocument/2006/relationships/image" Target="../media/image25.gif"/><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png"/><Relationship Id="rId38" Type="http://schemas.openxmlformats.org/officeDocument/2006/relationships/image" Target="../media/image51.jpeg"/><Relationship Id="rId46" Type="http://schemas.openxmlformats.org/officeDocument/2006/relationships/image" Target="../media/image59.png"/><Relationship Id="rId59" Type="http://schemas.openxmlformats.org/officeDocument/2006/relationships/image" Target="../media/image72.png"/><Relationship Id="rId67" Type="http://schemas.openxmlformats.org/officeDocument/2006/relationships/image" Target="../media/image77.jpeg"/><Relationship Id="rId20" Type="http://schemas.openxmlformats.org/officeDocument/2006/relationships/image" Target="../media/image33.png"/><Relationship Id="rId41" Type="http://schemas.openxmlformats.org/officeDocument/2006/relationships/image" Target="../media/image54.png"/><Relationship Id="rId54" Type="http://schemas.openxmlformats.org/officeDocument/2006/relationships/image" Target="../media/image67.png"/><Relationship Id="rId62" Type="http://schemas.openxmlformats.org/officeDocument/2006/relationships/hyperlink" Target="https://ribboncommunications.com/" TargetMode="External"/><Relationship Id="rId1" Type="http://schemas.openxmlformats.org/officeDocument/2006/relationships/slideLayout" Target="../slideLayouts/slideLayout8.xml"/><Relationship Id="rId6" Type="http://schemas.openxmlformats.org/officeDocument/2006/relationships/image" Target="../media/image19.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jpeg"/><Relationship Id="rId36" Type="http://schemas.openxmlformats.org/officeDocument/2006/relationships/image" Target="../media/image49.png"/><Relationship Id="rId49" Type="http://schemas.openxmlformats.org/officeDocument/2006/relationships/image" Target="../media/image62.png"/><Relationship Id="rId57" Type="http://schemas.openxmlformats.org/officeDocument/2006/relationships/image" Target="../media/image70.gif"/><Relationship Id="rId10" Type="http://schemas.openxmlformats.org/officeDocument/2006/relationships/image" Target="../media/image23.png"/><Relationship Id="rId31" Type="http://schemas.openxmlformats.org/officeDocument/2006/relationships/image" Target="../media/image44.jpeg"/><Relationship Id="rId44" Type="http://schemas.openxmlformats.org/officeDocument/2006/relationships/image" Target="../media/image57.jpeg"/><Relationship Id="rId52" Type="http://schemas.openxmlformats.org/officeDocument/2006/relationships/image" Target="../media/image65.jpeg"/><Relationship Id="rId60" Type="http://schemas.openxmlformats.org/officeDocument/2006/relationships/image" Target="../media/image73.png"/><Relationship Id="rId65" Type="http://schemas.openxmlformats.org/officeDocument/2006/relationships/image" Target="../media/image76.png"/><Relationship Id="rId4" Type="http://schemas.openxmlformats.org/officeDocument/2006/relationships/image" Target="../media/image17.png"/><Relationship Id="rId9" Type="http://schemas.openxmlformats.org/officeDocument/2006/relationships/image" Target="../media/image22.png"/><Relationship Id="rId13" Type="http://schemas.openxmlformats.org/officeDocument/2006/relationships/image" Target="../media/image26.jpeg"/><Relationship Id="rId18" Type="http://schemas.openxmlformats.org/officeDocument/2006/relationships/image" Target="../media/image31.png"/><Relationship Id="rId39" Type="http://schemas.openxmlformats.org/officeDocument/2006/relationships/image" Target="../media/image52.png"/><Relationship Id="rId34" Type="http://schemas.openxmlformats.org/officeDocument/2006/relationships/image" Target="../media/image47.emf"/><Relationship Id="rId50" Type="http://schemas.openxmlformats.org/officeDocument/2006/relationships/image" Target="../media/image63.jpeg"/><Relationship Id="rId55" Type="http://schemas.openxmlformats.org/officeDocument/2006/relationships/image" Target="../media/image6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10.xml"/><Relationship Id="rId4" Type="http://schemas.openxmlformats.org/officeDocument/2006/relationships/image" Target="../media/image8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16" y="48736"/>
            <a:ext cx="9271654" cy="6858000"/>
          </a:xfrm>
          <a:prstGeom prst="rect">
            <a:avLst/>
          </a:prstGeom>
        </p:spPr>
      </p:pic>
      <p:sp>
        <p:nvSpPr>
          <p:cNvPr id="4" name="投影片編號版面配置區 3"/>
          <p:cNvSpPr>
            <a:spLocks noGrp="1"/>
          </p:cNvSpPr>
          <p:nvPr>
            <p:ph type="sldNum" sz="quarter" idx="10"/>
          </p:nvPr>
        </p:nvSpPr>
        <p:spPr/>
        <p:txBody>
          <a:bodyPr/>
          <a:lstStyle/>
          <a:p>
            <a:pPr>
              <a:defRPr/>
            </a:pPr>
            <a:fld id="{4CD9C73D-1846-4190-BDF6-A85AC4E8A463}" type="slidenum">
              <a:rPr lang="zh-TW" altLang="en-US" smtClean="0">
                <a:solidFill>
                  <a:prstClr val="white"/>
                </a:solidFill>
              </a:rPr>
              <a:pPr>
                <a:defRPr/>
              </a:pPr>
              <a:t>1</a:t>
            </a:fld>
            <a:endParaRPr lang="zh-TW" altLang="en-US" dirty="0">
              <a:solidFill>
                <a:prstClr val="white"/>
              </a:solidFill>
            </a:endParaRPr>
          </a:p>
        </p:txBody>
      </p:sp>
      <p:sp>
        <p:nvSpPr>
          <p:cNvPr id="5" name="文字方塊 4"/>
          <p:cNvSpPr txBox="1"/>
          <p:nvPr/>
        </p:nvSpPr>
        <p:spPr>
          <a:xfrm>
            <a:off x="2557598" y="2606860"/>
            <a:ext cx="4030626" cy="461665"/>
          </a:xfrm>
          <a:prstGeom prst="rect">
            <a:avLst/>
          </a:prstGeom>
          <a:noFill/>
        </p:spPr>
        <p:txBody>
          <a:bodyPr wrap="square" rtlCol="0">
            <a:spAutoFit/>
          </a:bodyPr>
          <a:lstStyle/>
          <a:p>
            <a:r>
              <a:rPr lang="en-US" altLang="zh-TW" sz="2400" b="1" i="1" dirty="0" smtClean="0">
                <a:solidFill>
                  <a:prstClr val="white"/>
                </a:solidFill>
                <a:latin typeface="Corbel" panose="020B0503020204020204" pitchFamily="34" charset="0"/>
              </a:rPr>
              <a:t>Investor Conference</a:t>
            </a:r>
            <a:endParaRPr lang="zh-TW" altLang="en-US" sz="2400" b="1" i="1" dirty="0">
              <a:solidFill>
                <a:prstClr val="white"/>
              </a:solidFill>
              <a:latin typeface="Corbel" panose="020B0503020204020204" pitchFamily="34" charset="0"/>
            </a:endParaRPr>
          </a:p>
        </p:txBody>
      </p:sp>
      <p:sp>
        <p:nvSpPr>
          <p:cNvPr id="6" name="文字方塊 5"/>
          <p:cNvSpPr txBox="1"/>
          <p:nvPr/>
        </p:nvSpPr>
        <p:spPr>
          <a:xfrm>
            <a:off x="2557598" y="3076728"/>
            <a:ext cx="5614802" cy="954107"/>
          </a:xfrm>
          <a:prstGeom prst="rect">
            <a:avLst/>
          </a:prstGeom>
          <a:noFill/>
        </p:spPr>
        <p:txBody>
          <a:bodyPr wrap="square" rtlCol="0">
            <a:spAutoFit/>
          </a:bodyPr>
          <a:lstStyle/>
          <a:p>
            <a:r>
              <a:rPr lang="zh-TW" altLang="en-US" sz="2400" b="1" dirty="0" smtClean="0">
                <a:solidFill>
                  <a:prstClr val="white"/>
                </a:solidFill>
                <a:effectLst>
                  <a:outerShdw blurRad="38100" dist="38100" dir="2700000" algn="tl">
                    <a:srgbClr val="000000">
                      <a:alpha val="43137"/>
                    </a:srgbClr>
                  </a:outerShdw>
                </a:effectLst>
                <a:latin typeface="微軟正黑體"/>
                <a:ea typeface="微軟正黑體"/>
              </a:rPr>
              <a:t>股票代號： </a:t>
            </a:r>
            <a:r>
              <a:rPr lang="en-US" altLang="zh-TW" sz="2800" b="1" dirty="0" smtClean="0">
                <a:solidFill>
                  <a:srgbClr val="FF0000"/>
                </a:solidFill>
                <a:latin typeface="微軟正黑體"/>
                <a:ea typeface="微軟正黑體"/>
              </a:rPr>
              <a:t>6486</a:t>
            </a:r>
          </a:p>
          <a:p>
            <a:r>
              <a:rPr lang="zh-TW" altLang="en-US" sz="2400" b="1" dirty="0" smtClean="0">
                <a:solidFill>
                  <a:schemeClr val="bg1"/>
                </a:solidFill>
                <a:effectLst>
                  <a:outerShdw blurRad="38100" dist="38100" dir="2700000" algn="tl">
                    <a:srgbClr val="000000">
                      <a:alpha val="43137"/>
                    </a:srgbClr>
                  </a:outerShdw>
                </a:effectLst>
                <a:latin typeface="微軟正黑體"/>
                <a:ea typeface="微軟正黑體"/>
              </a:rPr>
              <a:t>債券代號  </a:t>
            </a:r>
            <a:r>
              <a:rPr lang="en-US" altLang="zh-TW" sz="2400" b="1" dirty="0" smtClean="0">
                <a:solidFill>
                  <a:schemeClr val="bg1"/>
                </a:solidFill>
                <a:effectLst>
                  <a:outerShdw blurRad="38100" dist="38100" dir="2700000" algn="tl">
                    <a:srgbClr val="000000">
                      <a:alpha val="43137"/>
                    </a:srgbClr>
                  </a:outerShdw>
                </a:effectLst>
                <a:latin typeface="微軟正黑體"/>
                <a:ea typeface="微軟正黑體"/>
              </a:rPr>
              <a:t>:</a:t>
            </a:r>
            <a:r>
              <a:rPr lang="zh-TW" altLang="en-US" sz="2400" b="1" dirty="0" smtClean="0">
                <a:solidFill>
                  <a:schemeClr val="bg1"/>
                </a:solidFill>
                <a:effectLst>
                  <a:outerShdw blurRad="38100" dist="38100" dir="2700000" algn="tl">
                    <a:srgbClr val="000000">
                      <a:alpha val="43137"/>
                    </a:srgbClr>
                  </a:outerShdw>
                </a:effectLst>
                <a:latin typeface="微軟正黑體"/>
                <a:ea typeface="微軟正黑體"/>
              </a:rPr>
              <a:t>  </a:t>
            </a:r>
            <a:r>
              <a:rPr lang="en-US" altLang="zh-TW" sz="2800" b="1" dirty="0" smtClean="0">
                <a:solidFill>
                  <a:srgbClr val="FF0000"/>
                </a:solidFill>
                <a:effectLst>
                  <a:outerShdw blurRad="38100" dist="38100" dir="2700000" algn="tl">
                    <a:srgbClr val="000000">
                      <a:alpha val="43137"/>
                    </a:srgbClr>
                  </a:outerShdw>
                </a:effectLst>
                <a:latin typeface="微軟正黑體"/>
                <a:ea typeface="微軟正黑體"/>
              </a:rPr>
              <a:t>64861</a:t>
            </a:r>
          </a:p>
        </p:txBody>
      </p:sp>
      <p:sp>
        <p:nvSpPr>
          <p:cNvPr id="9" name="文字方塊 8"/>
          <p:cNvSpPr txBox="1"/>
          <p:nvPr/>
        </p:nvSpPr>
        <p:spPr>
          <a:xfrm>
            <a:off x="2557598" y="5038945"/>
            <a:ext cx="4284112" cy="915635"/>
          </a:xfrm>
          <a:prstGeom prst="rect">
            <a:avLst/>
          </a:prstGeom>
          <a:noFill/>
          <a:ln>
            <a:noFill/>
          </a:ln>
          <a:effectLst/>
        </p:spPr>
        <p:txBody>
          <a:bodyPr wrap="square" rtlCol="0">
            <a:spAutoFit/>
          </a:bodyPr>
          <a:lstStyle/>
          <a:p>
            <a:pPr algn="dist">
              <a:spcBef>
                <a:spcPts val="900"/>
              </a:spcBef>
            </a:pPr>
            <a:r>
              <a:rPr lang="zh-TW" altLang="en-US" sz="2300" b="1" dirty="0" smtClean="0">
                <a:solidFill>
                  <a:prstClr val="white"/>
                </a:solidFill>
                <a:effectLst>
                  <a:outerShdw blurRad="317500" algn="ctr" rotWithShape="0">
                    <a:prstClr val="black"/>
                  </a:outerShdw>
                </a:effectLst>
                <a:latin typeface="微軟正黑體"/>
                <a:ea typeface="微軟正黑體"/>
              </a:rPr>
              <a:t>報告人：徐堂傑</a:t>
            </a:r>
            <a:endParaRPr lang="en-US" altLang="zh-TW" sz="2300" b="1" dirty="0">
              <a:solidFill>
                <a:prstClr val="white"/>
              </a:solidFill>
              <a:effectLst>
                <a:outerShdw blurRad="317500" algn="ctr" rotWithShape="0">
                  <a:prstClr val="black"/>
                </a:outerShdw>
              </a:effectLst>
              <a:latin typeface="微軟正黑體"/>
              <a:ea typeface="微軟正黑體"/>
            </a:endParaRPr>
          </a:p>
          <a:p>
            <a:pPr algn="dist">
              <a:spcBef>
                <a:spcPts val="900"/>
              </a:spcBef>
            </a:pPr>
            <a:r>
              <a:rPr lang="zh-TW" altLang="en-US" sz="2300" b="1" dirty="0" smtClean="0">
                <a:solidFill>
                  <a:prstClr val="white"/>
                </a:solidFill>
                <a:effectLst>
                  <a:outerShdw blurRad="317500" algn="ctr" rotWithShape="0">
                    <a:prstClr val="black"/>
                  </a:outerShdw>
                </a:effectLst>
                <a:latin typeface="微軟正黑體"/>
                <a:ea typeface="微軟正黑體"/>
              </a:rPr>
              <a:t>中華民國</a:t>
            </a:r>
            <a:r>
              <a:rPr lang="en-US" altLang="zh-TW" sz="2300" b="1" dirty="0" smtClean="0">
                <a:solidFill>
                  <a:prstClr val="white"/>
                </a:solidFill>
                <a:effectLst>
                  <a:outerShdw blurRad="317500" algn="ctr" rotWithShape="0">
                    <a:prstClr val="black"/>
                  </a:outerShdw>
                </a:effectLst>
                <a:latin typeface="微軟正黑體"/>
                <a:ea typeface="微軟正黑體"/>
              </a:rPr>
              <a:t>108</a:t>
            </a:r>
            <a:r>
              <a:rPr lang="zh-TW" altLang="en-US" sz="2300" b="1" dirty="0" smtClean="0">
                <a:solidFill>
                  <a:prstClr val="white"/>
                </a:solidFill>
                <a:effectLst>
                  <a:outerShdw blurRad="317500" algn="ctr" rotWithShape="0">
                    <a:prstClr val="black"/>
                  </a:outerShdw>
                </a:effectLst>
                <a:latin typeface="微軟正黑體"/>
                <a:ea typeface="微軟正黑體"/>
              </a:rPr>
              <a:t>年</a:t>
            </a:r>
            <a:r>
              <a:rPr lang="en-US" altLang="zh-TW" sz="2300" b="1" dirty="0" smtClean="0">
                <a:solidFill>
                  <a:prstClr val="white"/>
                </a:solidFill>
                <a:effectLst>
                  <a:outerShdw blurRad="317500" algn="ctr" rotWithShape="0">
                    <a:prstClr val="black"/>
                  </a:outerShdw>
                </a:effectLst>
                <a:latin typeface="微軟正黑體"/>
                <a:ea typeface="微軟正黑體"/>
              </a:rPr>
              <a:t>12</a:t>
            </a:r>
            <a:r>
              <a:rPr lang="zh-TW" altLang="en-US" sz="2300" b="1" dirty="0" smtClean="0">
                <a:solidFill>
                  <a:prstClr val="white"/>
                </a:solidFill>
                <a:effectLst>
                  <a:outerShdw blurRad="317500" algn="ctr" rotWithShape="0">
                    <a:prstClr val="black"/>
                  </a:outerShdw>
                </a:effectLst>
                <a:latin typeface="微軟正黑體"/>
                <a:ea typeface="微軟正黑體"/>
              </a:rPr>
              <a:t>月</a:t>
            </a:r>
            <a:r>
              <a:rPr lang="en-US" altLang="zh-TW" sz="2300" b="1" dirty="0" smtClean="0">
                <a:solidFill>
                  <a:prstClr val="white"/>
                </a:solidFill>
                <a:effectLst>
                  <a:outerShdw blurRad="317500" algn="ctr" rotWithShape="0">
                    <a:prstClr val="black"/>
                  </a:outerShdw>
                </a:effectLst>
                <a:latin typeface="微軟正黑體"/>
                <a:ea typeface="微軟正黑體"/>
              </a:rPr>
              <a:t>09</a:t>
            </a:r>
            <a:r>
              <a:rPr lang="zh-TW" altLang="en-US" sz="2300" b="1" dirty="0" smtClean="0">
                <a:solidFill>
                  <a:prstClr val="white"/>
                </a:solidFill>
                <a:effectLst>
                  <a:outerShdw blurRad="317500" algn="ctr" rotWithShape="0">
                    <a:prstClr val="black"/>
                  </a:outerShdw>
                </a:effectLst>
                <a:latin typeface="Arial"/>
                <a:ea typeface="微軟正黑體"/>
              </a:rPr>
              <a:t>日</a:t>
            </a:r>
            <a:endParaRPr lang="en-US" altLang="zh-TW" sz="2300" b="1" dirty="0">
              <a:solidFill>
                <a:prstClr val="white"/>
              </a:solidFill>
              <a:effectLst>
                <a:outerShdw blurRad="317500" algn="ctr" rotWithShape="0">
                  <a:prstClr val="black"/>
                </a:outerShdw>
              </a:effectLst>
              <a:latin typeface="Arial"/>
              <a:ea typeface="微軟正黑體"/>
            </a:endParaRPr>
          </a:p>
        </p:txBody>
      </p:sp>
      <p:sp>
        <p:nvSpPr>
          <p:cNvPr id="7" name="矩形 6"/>
          <p:cNvSpPr/>
          <p:nvPr/>
        </p:nvSpPr>
        <p:spPr>
          <a:xfrm>
            <a:off x="2555776" y="2060848"/>
            <a:ext cx="2749471" cy="584775"/>
          </a:xfrm>
          <a:prstGeom prst="rect">
            <a:avLst/>
          </a:prstGeom>
        </p:spPr>
        <p:txBody>
          <a:bodyPr wrap="none">
            <a:spAutoFit/>
          </a:bodyPr>
          <a:lstStyle/>
          <a:p>
            <a:r>
              <a:rPr lang="zh-TW" altLang="en-US" sz="32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法 人 說 明 會</a:t>
            </a:r>
            <a:endParaRPr lang="zh-TW" altLang="en-US" sz="32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9046877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3312000" y="3960000"/>
            <a:ext cx="2520000" cy="360000"/>
          </a:xfrm>
          <a:prstGeom prst="roundRect">
            <a:avLst/>
          </a:prstGeom>
          <a:solidFill>
            <a:schemeClr val="bg1"/>
          </a:solidFill>
          <a:ln w="12700">
            <a:solidFill>
              <a:schemeClr val="accent2"/>
            </a:solidFill>
          </a:ln>
        </p:spPr>
        <p:style>
          <a:lnRef idx="1">
            <a:schemeClr val="accent2"/>
          </a:lnRef>
          <a:fillRef idx="2">
            <a:schemeClr val="accent2"/>
          </a:fillRef>
          <a:effectRef idx="1">
            <a:schemeClr val="accent2"/>
          </a:effectRef>
          <a:fontRef idx="minor">
            <a:schemeClr val="dk1"/>
          </a:fontRef>
        </p:style>
        <p:txBody>
          <a:bodyPr tIns="72000" rtlCol="0" anchor="ctr"/>
          <a:lstStyle/>
          <a:p>
            <a:pPr algn="ctr"/>
            <a:r>
              <a:rPr lang="zh-TW" altLang="zh-TW" b="1" dirty="0">
                <a:solidFill>
                  <a:schemeClr val="accent2">
                    <a:lumMod val="50000"/>
                  </a:schemeClr>
                </a:solidFill>
                <a:latin typeface="+mn-ea"/>
                <a:cs typeface="Arial Unicode MS" pitchFamily="34" charset="-120"/>
              </a:rPr>
              <a:t>打造媒體新世界</a:t>
            </a:r>
            <a:endParaRPr lang="zh-TW" altLang="en-US" b="1" dirty="0">
              <a:solidFill>
                <a:schemeClr val="accent2">
                  <a:lumMod val="50000"/>
                </a:schemeClr>
              </a:solidFill>
              <a:latin typeface="+mn-ea"/>
              <a:cs typeface="Arial Unicode MS" pitchFamily="34" charset="-120"/>
            </a:endParaRPr>
          </a:p>
        </p:txBody>
      </p:sp>
      <p:pic>
        <p:nvPicPr>
          <p:cNvPr id="10" name="Picture 5" descr="D:\2012\06.powerpoint_templates\3DSMAX\renderoutput\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6" y="4507972"/>
            <a:ext cx="1657351" cy="158115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pPr algn="ctr"/>
            <a:r>
              <a:rPr kumimoji="1" lang="zh-TW" altLang="en-US" dirty="0"/>
              <a:t>五大核心業務</a:t>
            </a:r>
          </a:p>
        </p:txBody>
      </p:sp>
      <p:sp>
        <p:nvSpPr>
          <p:cNvPr id="4" name="投影片編號版面配置區 3"/>
          <p:cNvSpPr>
            <a:spLocks noGrp="1"/>
          </p:cNvSpPr>
          <p:nvPr>
            <p:ph type="sldNum" sz="quarter" idx="10"/>
          </p:nvPr>
        </p:nvSpPr>
        <p:spPr/>
        <p:txBody>
          <a:bodyPr/>
          <a:lstStyle/>
          <a:p>
            <a:pPr>
              <a:defRPr/>
            </a:pPr>
            <a:fld id="{4CD9C73D-1846-4190-BDF6-A85AC4E8A463}" type="slidenum">
              <a:rPr lang="zh-TW" altLang="en-US" smtClean="0"/>
              <a:pPr>
                <a:defRPr/>
              </a:pPr>
              <a:t>10</a:t>
            </a:fld>
            <a:endParaRPr lang="zh-TW" altLang="en-US" dirty="0"/>
          </a:p>
        </p:txBody>
      </p:sp>
      <p:sp>
        <p:nvSpPr>
          <p:cNvPr id="5" name="圓角矩形 4"/>
          <p:cNvSpPr/>
          <p:nvPr/>
        </p:nvSpPr>
        <p:spPr>
          <a:xfrm>
            <a:off x="1656000" y="1260000"/>
            <a:ext cx="2520000" cy="360000"/>
          </a:xfrm>
          <a:prstGeom prst="roundRect">
            <a:avLst/>
          </a:prstGeom>
          <a:solidFill>
            <a:schemeClr val="bg1"/>
          </a:solidFill>
          <a:ln w="12700">
            <a:solidFill>
              <a:srgbClr val="0070C0"/>
            </a:solidFill>
            <a:round/>
          </a:ln>
        </p:spPr>
        <p:style>
          <a:lnRef idx="1">
            <a:schemeClr val="accent1"/>
          </a:lnRef>
          <a:fillRef idx="2">
            <a:schemeClr val="accent1"/>
          </a:fillRef>
          <a:effectRef idx="1">
            <a:schemeClr val="accent1"/>
          </a:effectRef>
          <a:fontRef idx="minor">
            <a:schemeClr val="dk1"/>
          </a:fontRef>
        </p:style>
        <p:txBody>
          <a:bodyPr tIns="72000" rtlCol="0" anchor="ctr"/>
          <a:lstStyle/>
          <a:p>
            <a:pPr algn="ctr" fontAlgn="auto">
              <a:spcBef>
                <a:spcPts val="0"/>
              </a:spcBef>
              <a:spcAft>
                <a:spcPts val="0"/>
              </a:spcAft>
              <a:defRPr/>
            </a:pPr>
            <a:r>
              <a:rPr kumimoji="0" lang="zh-TW" altLang="en-US" b="1" dirty="0">
                <a:solidFill>
                  <a:schemeClr val="accent1">
                    <a:lumMod val="50000"/>
                  </a:schemeClr>
                </a:solidFill>
                <a:latin typeface="+mn-ea"/>
                <a:cs typeface="Arial Unicode MS" pitchFamily="34" charset="-120"/>
              </a:rPr>
              <a:t>多元化系統整合</a:t>
            </a:r>
          </a:p>
        </p:txBody>
      </p:sp>
      <p:sp>
        <p:nvSpPr>
          <p:cNvPr id="7" name="圓角矩形 6"/>
          <p:cNvSpPr/>
          <p:nvPr/>
        </p:nvSpPr>
        <p:spPr>
          <a:xfrm>
            <a:off x="6264000" y="3960000"/>
            <a:ext cx="2520000" cy="360000"/>
          </a:xfrm>
          <a:prstGeom prst="roundRect">
            <a:avLst/>
          </a:prstGeom>
          <a:solidFill>
            <a:schemeClr val="bg1"/>
          </a:solidFill>
          <a:ln w="12700">
            <a:solidFill>
              <a:schemeClr val="accent3"/>
            </a:solidFill>
          </a:ln>
        </p:spPr>
        <p:style>
          <a:lnRef idx="1">
            <a:schemeClr val="accent3"/>
          </a:lnRef>
          <a:fillRef idx="2">
            <a:schemeClr val="accent3"/>
          </a:fillRef>
          <a:effectRef idx="1">
            <a:schemeClr val="accent3"/>
          </a:effectRef>
          <a:fontRef idx="minor">
            <a:schemeClr val="dk1"/>
          </a:fontRef>
        </p:style>
        <p:txBody>
          <a:bodyPr tIns="72000" rtlCol="0" anchor="ctr"/>
          <a:lstStyle/>
          <a:p>
            <a:pPr algn="ctr"/>
            <a:r>
              <a:rPr lang="en-US" altLang="zh-TW" b="1" dirty="0" err="1">
                <a:solidFill>
                  <a:schemeClr val="accent3">
                    <a:lumMod val="50000"/>
                  </a:schemeClr>
                </a:solidFill>
                <a:latin typeface="+mn-ea"/>
                <a:cs typeface="Arial Unicode MS" pitchFamily="34" charset="-120"/>
              </a:rPr>
              <a:t>開啟世界的鑰匙</a:t>
            </a:r>
            <a:endParaRPr lang="zh-TW" altLang="en-US" b="1" dirty="0">
              <a:solidFill>
                <a:schemeClr val="accent3">
                  <a:lumMod val="50000"/>
                </a:schemeClr>
              </a:solidFill>
              <a:latin typeface="+mn-ea"/>
              <a:cs typeface="Arial Unicode MS" pitchFamily="34" charset="-120"/>
            </a:endParaRPr>
          </a:p>
        </p:txBody>
      </p:sp>
      <p:sp>
        <p:nvSpPr>
          <p:cNvPr id="8" name="圓角矩形 7"/>
          <p:cNvSpPr/>
          <p:nvPr/>
        </p:nvSpPr>
        <p:spPr>
          <a:xfrm>
            <a:off x="361423" y="3960000"/>
            <a:ext cx="2520000" cy="360000"/>
          </a:xfrm>
          <a:prstGeom prst="roundRect">
            <a:avLst/>
          </a:prstGeom>
          <a:solidFill>
            <a:schemeClr val="bg1"/>
          </a:solidFill>
          <a:ln w="12700">
            <a:solidFill>
              <a:schemeClr val="accent5"/>
            </a:solidFill>
          </a:ln>
        </p:spPr>
        <p:style>
          <a:lnRef idx="1">
            <a:schemeClr val="accent5"/>
          </a:lnRef>
          <a:fillRef idx="2">
            <a:schemeClr val="accent5"/>
          </a:fillRef>
          <a:effectRef idx="1">
            <a:schemeClr val="accent5"/>
          </a:effectRef>
          <a:fontRef idx="minor">
            <a:schemeClr val="dk1"/>
          </a:fontRef>
        </p:style>
        <p:txBody>
          <a:bodyPr tIns="72000" rtlCol="0" anchor="ctr"/>
          <a:lstStyle/>
          <a:p>
            <a:pPr algn="ctr"/>
            <a:r>
              <a:rPr lang="zh-TW" altLang="zh-TW" b="1" dirty="0">
                <a:solidFill>
                  <a:schemeClr val="accent5">
                    <a:lumMod val="50000"/>
                  </a:schemeClr>
                </a:solidFill>
                <a:latin typeface="+mn-ea"/>
                <a:cs typeface="Arial Unicode MS" pitchFamily="34" charset="-120"/>
              </a:rPr>
              <a:t>全方位</a:t>
            </a:r>
            <a:r>
              <a:rPr lang="zh-TW" altLang="en-US" b="1" dirty="0">
                <a:solidFill>
                  <a:schemeClr val="accent5">
                    <a:lumMod val="50000"/>
                  </a:schemeClr>
                </a:solidFill>
                <a:latin typeface="+mn-ea"/>
                <a:cs typeface="Arial Unicode MS" pitchFamily="34" charset="-120"/>
              </a:rPr>
              <a:t>雲</a:t>
            </a:r>
            <a:r>
              <a:rPr lang="zh-TW" altLang="zh-TW" b="1" dirty="0">
                <a:solidFill>
                  <a:schemeClr val="accent5">
                    <a:lumMod val="50000"/>
                  </a:schemeClr>
                </a:solidFill>
                <a:latin typeface="+mn-ea"/>
                <a:cs typeface="Arial Unicode MS" pitchFamily="34" charset="-120"/>
              </a:rPr>
              <a:t>端服務</a:t>
            </a:r>
            <a:endParaRPr lang="zh-TW" altLang="en-US" b="1" dirty="0">
              <a:solidFill>
                <a:schemeClr val="accent5">
                  <a:lumMod val="50000"/>
                </a:schemeClr>
              </a:solidFill>
              <a:latin typeface="+mn-ea"/>
              <a:cs typeface="Arial Unicode MS" pitchFamily="34" charset="-120"/>
            </a:endParaRPr>
          </a:p>
        </p:txBody>
      </p:sp>
      <p:pic>
        <p:nvPicPr>
          <p:cNvPr id="9" name="Picture 3" descr="D:\2012\06.powerpoint_templates\3DSMAX\renderoutput\ge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401" y="4507971"/>
            <a:ext cx="1752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11" name="圓角矩形 10"/>
          <p:cNvSpPr/>
          <p:nvPr/>
        </p:nvSpPr>
        <p:spPr>
          <a:xfrm>
            <a:off x="4680000" y="1260000"/>
            <a:ext cx="2520000" cy="360000"/>
          </a:xfrm>
          <a:prstGeom prst="roundRect">
            <a:avLst/>
          </a:prstGeom>
          <a:solidFill>
            <a:schemeClr val="bg1"/>
          </a:solidFill>
          <a:ln w="12700">
            <a:solidFill>
              <a:srgbClr val="0000CC"/>
            </a:solidFill>
            <a:round/>
          </a:ln>
        </p:spPr>
        <p:style>
          <a:lnRef idx="1">
            <a:schemeClr val="accent1"/>
          </a:lnRef>
          <a:fillRef idx="2">
            <a:schemeClr val="accent1"/>
          </a:fillRef>
          <a:effectRef idx="1">
            <a:schemeClr val="accent1"/>
          </a:effectRef>
          <a:fontRef idx="minor">
            <a:schemeClr val="dk1"/>
          </a:fontRef>
        </p:style>
        <p:txBody>
          <a:bodyPr tIns="72000" rtlCol="0" anchor="ctr"/>
          <a:lstStyle/>
          <a:p>
            <a:pPr algn="ctr"/>
            <a:r>
              <a:rPr lang="zh-TW" altLang="en-US" b="1" dirty="0">
                <a:solidFill>
                  <a:srgbClr val="7030A0"/>
                </a:solidFill>
                <a:latin typeface="+mn-ea"/>
                <a:cs typeface="Arial Unicode MS" pitchFamily="34" charset="-120"/>
              </a:rPr>
              <a:t>基站建設及網路優化</a:t>
            </a:r>
          </a:p>
        </p:txBody>
      </p:sp>
      <p:pic>
        <p:nvPicPr>
          <p:cNvPr id="12" name="Picture 2" descr="F:\01.png"/>
          <p:cNvPicPr>
            <a:picLocks noChangeAspect="1" noChangeArrowheads="1"/>
          </p:cNvPicPr>
          <p:nvPr/>
        </p:nvPicPr>
        <p:blipFill rotWithShape="1">
          <a:blip r:embed="rId4">
            <a:extLst>
              <a:ext uri="{28A0092B-C50C-407E-A947-70E740481C1C}">
                <a14:useLocalDpi xmlns:a14="http://schemas.microsoft.com/office/drawing/2010/main" val="0"/>
              </a:ext>
            </a:extLst>
          </a:blip>
          <a:srcRect l="23125" t="39384" r="23750" b="13750"/>
          <a:stretch/>
        </p:blipFill>
        <p:spPr bwMode="auto">
          <a:xfrm>
            <a:off x="1691681" y="1761318"/>
            <a:ext cx="2411687" cy="15956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F:\02.png"/>
          <p:cNvPicPr>
            <a:picLocks noChangeAspect="1" noChangeArrowheads="1"/>
          </p:cNvPicPr>
          <p:nvPr/>
        </p:nvPicPr>
        <p:blipFill rotWithShape="1">
          <a:blip r:embed="rId5">
            <a:extLst>
              <a:ext uri="{28A0092B-C50C-407E-A947-70E740481C1C}">
                <a14:useLocalDpi xmlns:a14="http://schemas.microsoft.com/office/drawing/2010/main" val="0"/>
              </a:ext>
            </a:extLst>
          </a:blip>
          <a:srcRect l="3775" t="8666" r="8412" b="52542"/>
          <a:stretch/>
        </p:blipFill>
        <p:spPr bwMode="auto">
          <a:xfrm>
            <a:off x="341392" y="4581130"/>
            <a:ext cx="2862456" cy="9483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1823017"/>
            <a:ext cx="2411976" cy="1533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600117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15"/>
          <p:cNvSpPr/>
          <p:nvPr/>
        </p:nvSpPr>
        <p:spPr>
          <a:xfrm>
            <a:off x="1670852" y="4568811"/>
            <a:ext cx="5247153" cy="713681"/>
          </a:xfrm>
          <a:prstGeom prst="roundRect">
            <a:avLst>
              <a:gd name="adj" fmla="val 11014"/>
            </a:avLst>
          </a:prstGeom>
          <a:solidFill>
            <a:schemeClr val="bg1"/>
          </a:solidFill>
          <a:ln w="9525">
            <a:solidFill>
              <a:schemeClr val="accent5"/>
            </a:solidFill>
          </a:ln>
        </p:spPr>
        <p:style>
          <a:lnRef idx="1">
            <a:schemeClr val="accent1"/>
          </a:lnRef>
          <a:fillRef idx="3">
            <a:schemeClr val="accent1"/>
          </a:fillRef>
          <a:effectRef idx="2">
            <a:schemeClr val="accent1"/>
          </a:effectRef>
          <a:fontRef idx="minor">
            <a:schemeClr val="lt1"/>
          </a:fontRef>
        </p:style>
        <p:txBody>
          <a:bodyPr rtlCol="0" anchor="t"/>
          <a:lstStyle/>
          <a:p>
            <a:endParaRPr lang="en-US" altLang="zh-TW" sz="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41" name="直線接點 140"/>
          <p:cNvCxnSpPr/>
          <p:nvPr/>
        </p:nvCxnSpPr>
        <p:spPr>
          <a:xfrm>
            <a:off x="432000" y="4340553"/>
            <a:ext cx="8280000"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2" name="直線接點 141"/>
          <p:cNvCxnSpPr/>
          <p:nvPr/>
        </p:nvCxnSpPr>
        <p:spPr>
          <a:xfrm>
            <a:off x="432000" y="4856885"/>
            <a:ext cx="8280000"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3" name="直線接點 142"/>
          <p:cNvCxnSpPr/>
          <p:nvPr/>
        </p:nvCxnSpPr>
        <p:spPr>
          <a:xfrm>
            <a:off x="432000" y="5373216"/>
            <a:ext cx="8280000"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p:txBody>
          <a:bodyPr>
            <a:normAutofit fontScale="90000"/>
          </a:bodyPr>
          <a:lstStyle/>
          <a:p>
            <a:r>
              <a:rPr lang="en-US" altLang="zh-TW" dirty="0"/>
              <a:t/>
            </a:r>
            <a:br>
              <a:rPr lang="en-US" altLang="zh-TW" dirty="0"/>
            </a:br>
            <a:r>
              <a:rPr lang="zh-TW" altLang="en-US" sz="4000" dirty="0"/>
              <a:t>產業</a:t>
            </a:r>
            <a:r>
              <a:rPr lang="zh-TW" altLang="en-US" sz="4000" dirty="0" smtClean="0"/>
              <a:t>定位</a:t>
            </a:r>
            <a:r>
              <a:rPr lang="en-US" altLang="zh-TW" dirty="0">
                <a:solidFill>
                  <a:srgbClr val="FF0000"/>
                </a:solidFill>
              </a:rPr>
              <a:t/>
            </a:r>
            <a:br>
              <a:rPr lang="en-US" altLang="zh-TW" dirty="0">
                <a:solidFill>
                  <a:srgbClr val="FF0000"/>
                </a:solidFill>
              </a:rPr>
            </a:br>
            <a:endParaRPr lang="zh-TW" altLang="en-US" dirty="0">
              <a:solidFill>
                <a:srgbClr val="FF0000"/>
              </a:solidFill>
            </a:endParaRPr>
          </a:p>
        </p:txBody>
      </p:sp>
      <p:sp>
        <p:nvSpPr>
          <p:cNvPr id="4" name="投影片編號版面配置區 3"/>
          <p:cNvSpPr>
            <a:spLocks noGrp="1"/>
          </p:cNvSpPr>
          <p:nvPr>
            <p:ph type="sldNum" sz="quarter" idx="10"/>
          </p:nvPr>
        </p:nvSpPr>
        <p:spPr>
          <a:prstGeom prst="rect">
            <a:avLst/>
          </a:prstGeom>
        </p:spPr>
        <p:txBody>
          <a:bodyPr/>
          <a:lstStyle/>
          <a:p>
            <a:pPr>
              <a:defRPr/>
            </a:pPr>
            <a:fld id="{C46A0C25-FBFA-464A-B160-D617FEE16B63}" type="slidenum">
              <a:rPr lang="zh-TW" altLang="en-US" smtClean="0"/>
              <a:pPr>
                <a:defRPr/>
              </a:pPr>
              <a:t>11</a:t>
            </a:fld>
            <a:endParaRPr lang="zh-TW" altLang="en-US"/>
          </a:p>
        </p:txBody>
      </p:sp>
      <p:pic>
        <p:nvPicPr>
          <p:cNvPr id="44" name="Picture 61" descr="user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47291" y="1149566"/>
            <a:ext cx="401248" cy="401248"/>
          </a:xfrm>
          <a:prstGeom prst="rect">
            <a:avLst/>
          </a:prstGeom>
        </p:spPr>
      </p:pic>
      <p:pic>
        <p:nvPicPr>
          <p:cNvPr id="45" name="Picture 62" descr="laptop.icn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89419" y="1149566"/>
            <a:ext cx="401248" cy="401248"/>
          </a:xfrm>
          <a:prstGeom prst="rect">
            <a:avLst/>
          </a:prstGeom>
        </p:spPr>
      </p:pic>
      <p:pic>
        <p:nvPicPr>
          <p:cNvPr id="46" name="Picture 82" descr="iphone.icn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31547" y="1149566"/>
            <a:ext cx="401248" cy="401248"/>
          </a:xfrm>
          <a:prstGeom prst="rect">
            <a:avLst/>
          </a:prstGeom>
        </p:spPr>
      </p:pic>
      <p:pic>
        <p:nvPicPr>
          <p:cNvPr id="47" name="Picture 96" descr="telephone.icn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15803" y="1149566"/>
            <a:ext cx="401248" cy="401248"/>
          </a:xfrm>
          <a:prstGeom prst="rect">
            <a:avLst/>
          </a:prstGeom>
        </p:spPr>
      </p:pic>
      <p:pic>
        <p:nvPicPr>
          <p:cNvPr id="49" name="Picture 99" descr="monitor.icn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05163" y="1149566"/>
            <a:ext cx="401248" cy="401248"/>
          </a:xfrm>
          <a:prstGeom prst="rect">
            <a:avLst/>
          </a:prstGeom>
        </p:spPr>
      </p:pic>
      <p:pic>
        <p:nvPicPr>
          <p:cNvPr id="51" name="Picture 101" descr="mobile_phone.icns"/>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073675" y="1149566"/>
            <a:ext cx="401248" cy="401248"/>
          </a:xfrm>
          <a:prstGeom prst="rect">
            <a:avLst/>
          </a:prstGeom>
        </p:spPr>
      </p:pic>
      <p:sp>
        <p:nvSpPr>
          <p:cNvPr id="65" name="Rounded Rectangle 15"/>
          <p:cNvSpPr/>
          <p:nvPr/>
        </p:nvSpPr>
        <p:spPr>
          <a:xfrm>
            <a:off x="7035941" y="4475396"/>
            <a:ext cx="1800000" cy="2095724"/>
          </a:xfrm>
          <a:prstGeom prst="roundRect">
            <a:avLst>
              <a:gd name="adj" fmla="val 4066"/>
            </a:avLst>
          </a:prstGeom>
          <a:ln w="9525">
            <a:solidFill>
              <a:schemeClr val="accent5"/>
            </a:solidFill>
          </a:ln>
        </p:spPr>
        <p:style>
          <a:lnRef idx="2">
            <a:schemeClr val="dk1"/>
          </a:lnRef>
          <a:fillRef idx="1">
            <a:schemeClr val="lt1"/>
          </a:fillRef>
          <a:effectRef idx="0">
            <a:schemeClr val="dk1"/>
          </a:effectRef>
          <a:fontRef idx="minor">
            <a:schemeClr val="dk1"/>
          </a:fontRef>
        </p:style>
        <p:txBody>
          <a:bodyPr rtlCol="0" anchor="t"/>
          <a:lstStyle/>
          <a:p>
            <a:pPr algn="ctr"/>
            <a:r>
              <a:rPr lang="zh-TW" altLang="en-US" sz="1400" b="1" dirty="0">
                <a:solidFill>
                  <a:schemeClr val="tx1"/>
                </a:solidFill>
                <a:latin typeface="+mn-ea"/>
                <a:cs typeface="Arial Unicode MS" panose="020B0604020202020204" pitchFamily="34" charset="-120"/>
              </a:rPr>
              <a:t>系統供應商</a:t>
            </a:r>
            <a:endParaRPr lang="en-US" sz="1400" dirty="0">
              <a:solidFill>
                <a:schemeClr val="tx1"/>
              </a:solidFill>
              <a:latin typeface="+mn-ea"/>
              <a:cs typeface="Arial Unicode MS" panose="020B0604020202020204" pitchFamily="34" charset="-120"/>
            </a:endParaRPr>
          </a:p>
        </p:txBody>
      </p:sp>
      <p:pic>
        <p:nvPicPr>
          <p:cNvPr id="94" name="圖片 13"/>
          <p:cNvPicPr>
            <a:picLocks noChangeAspect="1" noChangeArrowheads="1"/>
          </p:cNvPicPr>
          <p:nvPr/>
        </p:nvPicPr>
        <p:blipFill>
          <a:blip r:embed="rId8" cstate="print"/>
          <a:srcRect/>
          <a:stretch>
            <a:fillRect/>
          </a:stretch>
        </p:blipFill>
        <p:spPr bwMode="auto">
          <a:xfrm>
            <a:off x="7300097" y="5574480"/>
            <a:ext cx="1475683" cy="334921"/>
          </a:xfrm>
          <a:prstGeom prst="rect">
            <a:avLst/>
          </a:prstGeom>
          <a:noFill/>
          <a:ln w="1">
            <a:noFill/>
            <a:miter lim="800000"/>
            <a:headEnd/>
            <a:tailEnd/>
          </a:ln>
        </p:spPr>
      </p:pic>
      <p:pic>
        <p:nvPicPr>
          <p:cNvPr id="95"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8307" y="6165306"/>
            <a:ext cx="1225723" cy="334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圖片 100" descr="imagin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47007" y="5126599"/>
            <a:ext cx="918807" cy="246619"/>
          </a:xfrm>
          <a:prstGeom prst="rect">
            <a:avLst/>
          </a:prstGeom>
        </p:spPr>
      </p:pic>
      <p:grpSp>
        <p:nvGrpSpPr>
          <p:cNvPr id="10" name="群組 9"/>
          <p:cNvGrpSpPr/>
          <p:nvPr/>
        </p:nvGrpSpPr>
        <p:grpSpPr>
          <a:xfrm>
            <a:off x="1667291" y="2276952"/>
            <a:ext cx="7200000" cy="720000"/>
            <a:chOff x="1667291" y="2984083"/>
            <a:chExt cx="7200000" cy="720000"/>
          </a:xfrm>
        </p:grpSpPr>
        <p:pic>
          <p:nvPicPr>
            <p:cNvPr id="55" name="Picture 5"/>
            <p:cNvPicPr>
              <a:picLocks noChangeAspect="1" noChangeArrowheads="1"/>
            </p:cNvPicPr>
            <p:nvPr/>
          </p:nvPicPr>
          <p:blipFill>
            <a:blip r:embed="rId11" cstate="print"/>
            <a:srcRect/>
            <a:stretch>
              <a:fillRect/>
            </a:stretch>
          </p:blipFill>
          <p:spPr bwMode="auto">
            <a:xfrm>
              <a:off x="3249604" y="3071465"/>
              <a:ext cx="469014" cy="212979"/>
            </a:xfrm>
            <a:prstGeom prst="rect">
              <a:avLst/>
            </a:prstGeom>
            <a:noFill/>
            <a:ln w="9525">
              <a:noFill/>
              <a:miter lim="800000"/>
              <a:headEnd/>
              <a:tailEnd/>
            </a:ln>
          </p:spPr>
        </p:pic>
        <p:pic>
          <p:nvPicPr>
            <p:cNvPr id="1026" name="Picture 2" descr="http://www.hya.com.tw/images/flogo.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53959" y="3024402"/>
              <a:ext cx="311175" cy="373410"/>
            </a:xfrm>
            <a:prstGeom prst="rect">
              <a:avLst/>
            </a:prstGeom>
            <a:noFill/>
            <a:extLst>
              <a:ext uri="{909E8E84-426E-40DD-AFC4-6F175D3DCCD1}">
                <a14:hiddenFill xmlns:a14="http://schemas.microsoft.com/office/drawing/2010/main">
                  <a:solidFill>
                    <a:srgbClr val="FFFFFF"/>
                  </a:solidFill>
                </a14:hiddenFill>
              </a:ext>
            </a:extLst>
          </p:spPr>
        </p:pic>
        <p:pic>
          <p:nvPicPr>
            <p:cNvPr id="58" name="圖片 14"/>
            <p:cNvPicPr>
              <a:picLocks noChangeAspect="1"/>
            </p:cNvPicPr>
            <p:nvPr/>
          </p:nvPicPr>
          <p:blipFill>
            <a:blip r:embed="rId13" cstate="print"/>
            <a:srcRect/>
            <a:stretch>
              <a:fillRect/>
            </a:stretch>
          </p:blipFill>
          <p:spPr bwMode="auto">
            <a:xfrm>
              <a:off x="6331993" y="3044302"/>
              <a:ext cx="586012" cy="308666"/>
            </a:xfrm>
            <a:prstGeom prst="rect">
              <a:avLst/>
            </a:prstGeom>
            <a:noFill/>
            <a:ln w="9525">
              <a:noFill/>
              <a:miter lim="800000"/>
              <a:headEnd/>
              <a:tailEnd/>
            </a:ln>
          </p:spPr>
        </p:pic>
        <p:pic>
          <p:nvPicPr>
            <p:cNvPr id="84" name="圖片 6"/>
            <p:cNvPicPr>
              <a:picLocks noChangeAspect="1"/>
            </p:cNvPicPr>
            <p:nvPr/>
          </p:nvPicPr>
          <p:blipFill>
            <a:blip r:embed="rId14" cstate="print"/>
            <a:srcRect/>
            <a:stretch>
              <a:fillRect/>
            </a:stretch>
          </p:blipFill>
          <p:spPr bwMode="auto">
            <a:xfrm>
              <a:off x="5220072" y="3359465"/>
              <a:ext cx="648000" cy="339843"/>
            </a:xfrm>
            <a:prstGeom prst="rect">
              <a:avLst/>
            </a:prstGeom>
            <a:noFill/>
            <a:ln w="9525">
              <a:noFill/>
              <a:miter lim="800000"/>
              <a:headEnd/>
              <a:tailEnd/>
            </a:ln>
          </p:spPr>
        </p:pic>
        <p:pic>
          <p:nvPicPr>
            <p:cNvPr id="86" name="圖片 10"/>
            <p:cNvPicPr>
              <a:picLocks noChangeAspect="1"/>
            </p:cNvPicPr>
            <p:nvPr/>
          </p:nvPicPr>
          <p:blipFill>
            <a:blip r:embed="rId15" cstate="print"/>
            <a:srcRect/>
            <a:stretch>
              <a:fillRect/>
            </a:stretch>
          </p:blipFill>
          <p:spPr bwMode="auto">
            <a:xfrm>
              <a:off x="3257960" y="3363251"/>
              <a:ext cx="540747" cy="259108"/>
            </a:xfrm>
            <a:prstGeom prst="rect">
              <a:avLst/>
            </a:prstGeom>
            <a:noFill/>
            <a:ln w="9525">
              <a:noFill/>
              <a:miter lim="800000"/>
              <a:headEnd/>
              <a:tailEnd/>
            </a:ln>
          </p:spPr>
        </p:pic>
        <p:pic>
          <p:nvPicPr>
            <p:cNvPr id="87" name="圖片 17"/>
            <p:cNvPicPr>
              <a:picLocks noChangeAspect="1"/>
            </p:cNvPicPr>
            <p:nvPr/>
          </p:nvPicPr>
          <p:blipFill>
            <a:blip r:embed="rId16" cstate="print"/>
            <a:srcRect/>
            <a:stretch>
              <a:fillRect/>
            </a:stretch>
          </p:blipFill>
          <p:spPr bwMode="auto">
            <a:xfrm>
              <a:off x="7380312" y="3280652"/>
              <a:ext cx="657627" cy="380212"/>
            </a:xfrm>
            <a:prstGeom prst="rect">
              <a:avLst/>
            </a:prstGeom>
            <a:noFill/>
            <a:ln w="9525">
              <a:noFill/>
              <a:miter lim="800000"/>
              <a:headEnd/>
              <a:tailEnd/>
            </a:ln>
          </p:spPr>
        </p:pic>
        <p:pic>
          <p:nvPicPr>
            <p:cNvPr id="88" name="圖片 31"/>
            <p:cNvPicPr>
              <a:picLocks noChangeAspect="1"/>
            </p:cNvPicPr>
            <p:nvPr/>
          </p:nvPicPr>
          <p:blipFill>
            <a:blip r:embed="rId17" cstate="print"/>
            <a:srcRect/>
            <a:stretch>
              <a:fillRect/>
            </a:stretch>
          </p:blipFill>
          <p:spPr bwMode="auto">
            <a:xfrm>
              <a:off x="6732240" y="3367220"/>
              <a:ext cx="575071" cy="255587"/>
            </a:xfrm>
            <a:prstGeom prst="rect">
              <a:avLst/>
            </a:prstGeom>
            <a:noFill/>
            <a:ln w="9525">
              <a:noFill/>
              <a:miter lim="800000"/>
              <a:headEnd/>
              <a:tailEnd/>
            </a:ln>
          </p:spPr>
        </p:pic>
        <p:pic>
          <p:nvPicPr>
            <p:cNvPr id="89" name="圖片 33"/>
            <p:cNvPicPr>
              <a:picLocks noChangeAspect="1"/>
            </p:cNvPicPr>
            <p:nvPr/>
          </p:nvPicPr>
          <p:blipFill>
            <a:blip r:embed="rId18" cstate="print"/>
            <a:srcRect/>
            <a:stretch>
              <a:fillRect/>
            </a:stretch>
          </p:blipFill>
          <p:spPr bwMode="auto">
            <a:xfrm>
              <a:off x="6012160" y="3383095"/>
              <a:ext cx="580589" cy="241505"/>
            </a:xfrm>
            <a:prstGeom prst="rect">
              <a:avLst/>
            </a:prstGeom>
            <a:noFill/>
            <a:ln w="9525">
              <a:noFill/>
              <a:miter lim="800000"/>
              <a:headEnd/>
              <a:tailEnd/>
            </a:ln>
          </p:spPr>
        </p:pic>
        <p:pic>
          <p:nvPicPr>
            <p:cNvPr id="90" name="圖片 21"/>
            <p:cNvPicPr>
              <a:picLocks noChangeAspect="1"/>
            </p:cNvPicPr>
            <p:nvPr/>
          </p:nvPicPr>
          <p:blipFill>
            <a:blip r:embed="rId19" cstate="print"/>
            <a:srcRect/>
            <a:stretch>
              <a:fillRect/>
            </a:stretch>
          </p:blipFill>
          <p:spPr bwMode="auto">
            <a:xfrm>
              <a:off x="3851920" y="3324357"/>
              <a:ext cx="486532" cy="328110"/>
            </a:xfrm>
            <a:prstGeom prst="rect">
              <a:avLst/>
            </a:prstGeom>
            <a:noFill/>
            <a:ln w="9525">
              <a:noFill/>
              <a:miter lim="800000"/>
              <a:headEnd/>
              <a:tailEnd/>
            </a:ln>
          </p:spPr>
        </p:pic>
        <p:pic>
          <p:nvPicPr>
            <p:cNvPr id="91" name="圖片 9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00392" y="3350383"/>
              <a:ext cx="542936" cy="271468"/>
            </a:xfrm>
            <a:prstGeom prst="rect">
              <a:avLst/>
            </a:prstGeom>
          </p:spPr>
        </p:pic>
        <p:pic>
          <p:nvPicPr>
            <p:cNvPr id="1042" name="Picture 18"/>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99992" y="3341465"/>
              <a:ext cx="540000" cy="29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27280" y="3063621"/>
              <a:ext cx="759820" cy="21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85477" y="3071465"/>
              <a:ext cx="874944" cy="21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Rounded Rectangle 15"/>
            <p:cNvSpPr/>
            <p:nvPr/>
          </p:nvSpPr>
          <p:spPr>
            <a:xfrm>
              <a:off x="1667291" y="2984083"/>
              <a:ext cx="7200000" cy="720000"/>
            </a:xfrm>
            <a:prstGeom prst="roundRect">
              <a:avLst>
                <a:gd name="adj" fmla="val 9236"/>
              </a:avLst>
            </a:prstGeom>
            <a:noFill/>
            <a:ln w="9525">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r>
                <a:rPr lang="zh-TW" altLang="en-US" sz="1200" b="1" dirty="0" smtClean="0">
                  <a:solidFill>
                    <a:schemeClr val="tx1"/>
                  </a:solidFill>
                  <a:latin typeface="+mn-ea"/>
                  <a:cs typeface="Arial Unicode MS" panose="020B0604020202020204" pitchFamily="34" charset="-120"/>
                </a:rPr>
                <a:t>媒體及電視業者</a:t>
              </a:r>
              <a:endParaRPr lang="en-US" sz="1200" dirty="0">
                <a:solidFill>
                  <a:schemeClr val="tx1"/>
                </a:solidFill>
                <a:latin typeface="+mn-ea"/>
                <a:cs typeface="Arial Unicode MS" panose="020B0604020202020204" pitchFamily="34" charset="-120"/>
              </a:endParaRPr>
            </a:p>
          </p:txBody>
        </p:sp>
      </p:grpSp>
      <p:sp>
        <p:nvSpPr>
          <p:cNvPr id="8" name="Rounded Rectangle 15"/>
          <p:cNvSpPr/>
          <p:nvPr/>
        </p:nvSpPr>
        <p:spPr>
          <a:xfrm>
            <a:off x="1667291" y="1766221"/>
            <a:ext cx="7200000" cy="396000"/>
          </a:xfrm>
          <a:prstGeom prst="roundRect">
            <a:avLst/>
          </a:prstGeom>
          <a:noFill/>
          <a:ln w="9525">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r>
              <a:rPr lang="zh-TW" altLang="en-US" sz="1200" b="1" dirty="0">
                <a:solidFill>
                  <a:schemeClr val="tx1"/>
                </a:solidFill>
                <a:latin typeface="+mn-ea"/>
                <a:cs typeface="Arial Unicode MS" panose="020B0604020202020204" pitchFamily="34" charset="-120"/>
              </a:rPr>
              <a:t>電信業者</a:t>
            </a:r>
            <a:endParaRPr lang="en-US" sz="1200" dirty="0">
              <a:solidFill>
                <a:schemeClr val="tx1"/>
              </a:solidFill>
              <a:latin typeface="+mn-ea"/>
              <a:cs typeface="Arial Unicode MS" panose="020B0604020202020204" pitchFamily="34" charset="-120"/>
            </a:endParaRPr>
          </a:p>
        </p:txBody>
      </p:sp>
      <p:pic>
        <p:nvPicPr>
          <p:cNvPr id="53" name="圖片 4"/>
          <p:cNvPicPr>
            <a:picLocks noChangeAspect="1"/>
          </p:cNvPicPr>
          <p:nvPr/>
        </p:nvPicPr>
        <p:blipFill>
          <a:blip r:embed="rId24" cstate="print"/>
          <a:srcRect/>
          <a:stretch>
            <a:fillRect/>
          </a:stretch>
        </p:blipFill>
        <p:spPr bwMode="auto">
          <a:xfrm>
            <a:off x="4140003" y="1811467"/>
            <a:ext cx="915519" cy="317223"/>
          </a:xfrm>
          <a:prstGeom prst="rect">
            <a:avLst/>
          </a:prstGeom>
          <a:noFill/>
          <a:ln w="9525">
            <a:noFill/>
            <a:miter lim="800000"/>
            <a:headEnd/>
            <a:tailEnd/>
          </a:ln>
        </p:spPr>
      </p:pic>
      <p:pic>
        <p:nvPicPr>
          <p:cNvPr id="6" name="Picture 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48065" y="1858498"/>
            <a:ext cx="704932" cy="26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32001" y="1865465"/>
            <a:ext cx="981076" cy="210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93199" y="1843217"/>
            <a:ext cx="9525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 name="Rounded Rectangle 15"/>
          <p:cNvSpPr/>
          <p:nvPr/>
        </p:nvSpPr>
        <p:spPr>
          <a:xfrm>
            <a:off x="1667291" y="3105009"/>
            <a:ext cx="7200000" cy="540016"/>
          </a:xfrm>
          <a:prstGeom prst="roundRect">
            <a:avLst/>
          </a:prstGeom>
          <a:ln w="9525">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r>
              <a:rPr lang="zh-TW" altLang="en-US" sz="1200" b="1" dirty="0">
                <a:solidFill>
                  <a:schemeClr val="tx1"/>
                </a:solidFill>
                <a:latin typeface="+mn-ea"/>
                <a:cs typeface="Arial Unicode MS" panose="020B0604020202020204" pitchFamily="34" charset="-120"/>
              </a:rPr>
              <a:t>大型民間企業</a:t>
            </a:r>
            <a:endParaRPr lang="en-US" sz="1200" dirty="0">
              <a:solidFill>
                <a:schemeClr val="tx1"/>
              </a:solidFill>
              <a:latin typeface="+mn-ea"/>
              <a:cs typeface="Arial Unicode MS" panose="020B0604020202020204" pitchFamily="34" charset="-120"/>
            </a:endParaRPr>
          </a:p>
        </p:txBody>
      </p:sp>
      <p:pic>
        <p:nvPicPr>
          <p:cNvPr id="126" name="圖片 11"/>
          <p:cNvPicPr>
            <a:picLocks noChangeAspect="1"/>
          </p:cNvPicPr>
          <p:nvPr/>
        </p:nvPicPr>
        <p:blipFill>
          <a:blip r:embed="rId28" cstate="print"/>
          <a:srcRect/>
          <a:stretch>
            <a:fillRect/>
          </a:stretch>
        </p:blipFill>
        <p:spPr bwMode="auto">
          <a:xfrm>
            <a:off x="4293098" y="3166978"/>
            <a:ext cx="1503039" cy="440891"/>
          </a:xfrm>
          <a:prstGeom prst="rect">
            <a:avLst/>
          </a:prstGeom>
          <a:noFill/>
          <a:ln w="9525">
            <a:noFill/>
            <a:miter lim="800000"/>
            <a:headEnd/>
            <a:tailEnd/>
          </a:ln>
        </p:spPr>
      </p:pic>
      <p:pic>
        <p:nvPicPr>
          <p:cNvPr id="128" name="圖片 23"/>
          <p:cNvPicPr>
            <a:picLocks noChangeAspect="1"/>
          </p:cNvPicPr>
          <p:nvPr/>
        </p:nvPicPr>
        <p:blipFill>
          <a:blip r:embed="rId29" cstate="print"/>
          <a:srcRect/>
          <a:stretch>
            <a:fillRect/>
          </a:stretch>
        </p:blipFill>
        <p:spPr bwMode="auto">
          <a:xfrm>
            <a:off x="5796136" y="3201104"/>
            <a:ext cx="756000" cy="344925"/>
          </a:xfrm>
          <a:prstGeom prst="rect">
            <a:avLst/>
          </a:prstGeom>
          <a:noFill/>
          <a:ln w="9525">
            <a:noFill/>
            <a:miter lim="800000"/>
            <a:headEnd/>
            <a:tailEnd/>
          </a:ln>
        </p:spPr>
      </p:pic>
      <p:pic>
        <p:nvPicPr>
          <p:cNvPr id="133" name="圖片 30"/>
          <p:cNvPicPr>
            <a:picLocks noChangeAspect="1"/>
          </p:cNvPicPr>
          <p:nvPr/>
        </p:nvPicPr>
        <p:blipFill>
          <a:blip r:embed="rId30" cstate="print"/>
          <a:srcRect/>
          <a:stretch>
            <a:fillRect/>
          </a:stretch>
        </p:blipFill>
        <p:spPr bwMode="auto">
          <a:xfrm>
            <a:off x="3122301" y="3236027"/>
            <a:ext cx="1089660" cy="272415"/>
          </a:xfrm>
          <a:prstGeom prst="rect">
            <a:avLst/>
          </a:prstGeom>
          <a:noFill/>
          <a:ln w="9525">
            <a:noFill/>
            <a:miter lim="800000"/>
            <a:headEnd/>
            <a:tailEnd/>
          </a:ln>
        </p:spPr>
      </p:pic>
      <p:pic>
        <p:nvPicPr>
          <p:cNvPr id="135" name="圖片 134"/>
          <p:cNvPicPr>
            <a:picLocks noChangeAspect="1"/>
          </p:cNvPicPr>
          <p:nvPr/>
        </p:nvPicPr>
        <p:blipFill rotWithShape="1">
          <a:blip r:embed="rId31" cstate="print">
            <a:extLst>
              <a:ext uri="{28A0092B-C50C-407E-A947-70E740481C1C}">
                <a14:useLocalDpi xmlns:a14="http://schemas.microsoft.com/office/drawing/2010/main" val="0"/>
              </a:ext>
            </a:extLst>
          </a:blip>
          <a:srcRect r="4898"/>
          <a:stretch/>
        </p:blipFill>
        <p:spPr>
          <a:xfrm>
            <a:off x="6651571" y="3196090"/>
            <a:ext cx="1008000" cy="350649"/>
          </a:xfrm>
          <a:prstGeom prst="rect">
            <a:avLst/>
          </a:prstGeom>
        </p:spPr>
      </p:pic>
      <p:pic>
        <p:nvPicPr>
          <p:cNvPr id="136" name="圖片 13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700183" y="3212979"/>
            <a:ext cx="1116000" cy="345077"/>
          </a:xfrm>
          <a:prstGeom prst="rect">
            <a:avLst/>
          </a:prstGeom>
        </p:spPr>
      </p:pic>
      <p:sp>
        <p:nvSpPr>
          <p:cNvPr id="26" name="文字方塊 25"/>
          <p:cNvSpPr txBox="1"/>
          <p:nvPr/>
        </p:nvSpPr>
        <p:spPr>
          <a:xfrm>
            <a:off x="432004" y="1262067"/>
            <a:ext cx="769441" cy="184666"/>
          </a:xfrm>
          <a:prstGeom prst="rect">
            <a:avLst/>
          </a:prstGeom>
          <a:noFill/>
        </p:spPr>
        <p:txBody>
          <a:bodyPr wrap="none" lIns="0" tIns="0" rIns="0" bIns="0" rtlCol="0" anchor="ctr">
            <a:spAutoFit/>
          </a:bodyPr>
          <a:lstStyle/>
          <a:p>
            <a:r>
              <a:rPr lang="zh-TW" altLang="en-US" sz="1200" b="1" dirty="0">
                <a:latin typeface="+mn-ea"/>
                <a:ea typeface="+mn-ea"/>
                <a:cs typeface="Arial Unicode MS" panose="020B0604020202020204" pitchFamily="34" charset="-120"/>
              </a:rPr>
              <a:t>終端使用者</a:t>
            </a:r>
          </a:p>
        </p:txBody>
      </p:sp>
      <p:sp>
        <p:nvSpPr>
          <p:cNvPr id="137" name="文字方塊 136"/>
          <p:cNvSpPr txBox="1"/>
          <p:nvPr/>
        </p:nvSpPr>
        <p:spPr>
          <a:xfrm>
            <a:off x="432004" y="2892343"/>
            <a:ext cx="769441" cy="184666"/>
          </a:xfrm>
          <a:prstGeom prst="rect">
            <a:avLst/>
          </a:prstGeom>
          <a:noFill/>
        </p:spPr>
        <p:txBody>
          <a:bodyPr wrap="none" lIns="0" tIns="0" rIns="0" bIns="0" rtlCol="0" anchor="ctr">
            <a:spAutoFit/>
          </a:bodyPr>
          <a:lstStyle/>
          <a:p>
            <a:r>
              <a:rPr lang="zh-TW" altLang="en-US" sz="1200" b="1" dirty="0">
                <a:latin typeface="+mn-ea"/>
                <a:ea typeface="+mn-ea"/>
                <a:cs typeface="Arial Unicode MS" panose="020B0604020202020204" pitchFamily="34" charset="-120"/>
              </a:rPr>
              <a:t>市場需求者</a:t>
            </a:r>
          </a:p>
        </p:txBody>
      </p:sp>
      <p:sp>
        <p:nvSpPr>
          <p:cNvPr id="138" name="文字方塊 137"/>
          <p:cNvSpPr txBox="1"/>
          <p:nvPr/>
        </p:nvSpPr>
        <p:spPr>
          <a:xfrm>
            <a:off x="432000" y="4414054"/>
            <a:ext cx="1080000" cy="369332"/>
          </a:xfrm>
          <a:prstGeom prst="rect">
            <a:avLst/>
          </a:prstGeom>
          <a:noFill/>
        </p:spPr>
        <p:txBody>
          <a:bodyPr wrap="square" lIns="0" tIns="0" rIns="0" bIns="0" rtlCol="0" anchor="ctr">
            <a:spAutoFit/>
          </a:bodyPr>
          <a:lstStyle/>
          <a:p>
            <a:r>
              <a:rPr lang="zh-TW" altLang="en-US" sz="1200" b="1" dirty="0">
                <a:latin typeface="+mn-ea"/>
                <a:ea typeface="+mn-ea"/>
                <a:cs typeface="Arial Unicode MS" panose="020B0604020202020204" pitchFamily="34" charset="-120"/>
              </a:rPr>
              <a:t>下游</a:t>
            </a:r>
            <a:endParaRPr lang="en-US" altLang="zh-TW" sz="1200" b="1" dirty="0">
              <a:latin typeface="+mn-ea"/>
              <a:ea typeface="+mn-ea"/>
              <a:cs typeface="Arial Unicode MS" panose="020B0604020202020204" pitchFamily="34" charset="-120"/>
            </a:endParaRPr>
          </a:p>
          <a:p>
            <a:r>
              <a:rPr lang="zh-TW" altLang="en-US" sz="1200" b="1" dirty="0">
                <a:latin typeface="+mn-ea"/>
                <a:ea typeface="+mn-ea"/>
                <a:cs typeface="Arial Unicode MS" panose="020B0604020202020204" pitchFamily="34" charset="-120"/>
              </a:rPr>
              <a:t>系統整合商</a:t>
            </a:r>
            <a:endParaRPr lang="en-US" altLang="zh-TW" sz="1200" b="1" dirty="0">
              <a:latin typeface="+mn-ea"/>
              <a:ea typeface="+mn-ea"/>
              <a:cs typeface="Arial Unicode MS" panose="020B0604020202020204" pitchFamily="34" charset="-120"/>
            </a:endParaRPr>
          </a:p>
        </p:txBody>
      </p:sp>
      <p:sp>
        <p:nvSpPr>
          <p:cNvPr id="139" name="文字方塊 138"/>
          <p:cNvSpPr txBox="1"/>
          <p:nvPr/>
        </p:nvSpPr>
        <p:spPr>
          <a:xfrm>
            <a:off x="432000" y="4930386"/>
            <a:ext cx="1077218" cy="369332"/>
          </a:xfrm>
          <a:prstGeom prst="rect">
            <a:avLst/>
          </a:prstGeom>
          <a:noFill/>
        </p:spPr>
        <p:txBody>
          <a:bodyPr wrap="none" lIns="0" tIns="0" rIns="0" bIns="0" rtlCol="0" anchor="ctr">
            <a:spAutoFit/>
          </a:bodyPr>
          <a:lstStyle/>
          <a:p>
            <a:r>
              <a:rPr lang="zh-TW" altLang="en-US" sz="1200" b="1" dirty="0">
                <a:latin typeface="+mn-ea"/>
                <a:ea typeface="+mn-ea"/>
                <a:cs typeface="Arial Unicode MS" panose="020B0604020202020204" pitchFamily="34" charset="-120"/>
              </a:rPr>
              <a:t>中游</a:t>
            </a:r>
            <a:endParaRPr lang="en-US" altLang="zh-TW" sz="1200" b="1" dirty="0">
              <a:latin typeface="+mn-ea"/>
              <a:ea typeface="+mn-ea"/>
              <a:cs typeface="Arial Unicode MS" panose="020B0604020202020204" pitchFamily="34" charset="-120"/>
            </a:endParaRPr>
          </a:p>
          <a:p>
            <a:r>
              <a:rPr lang="zh-TW" altLang="en-US" sz="1200" b="1" dirty="0">
                <a:latin typeface="+mn-ea"/>
                <a:ea typeface="+mn-ea"/>
                <a:cs typeface="Arial Unicode MS" panose="020B0604020202020204" pitchFamily="34" charset="-120"/>
              </a:rPr>
              <a:t>硬體軟體經銷商</a:t>
            </a:r>
          </a:p>
        </p:txBody>
      </p:sp>
      <p:sp>
        <p:nvSpPr>
          <p:cNvPr id="140" name="文字方塊 139"/>
          <p:cNvSpPr txBox="1"/>
          <p:nvPr/>
        </p:nvSpPr>
        <p:spPr>
          <a:xfrm>
            <a:off x="432000" y="5733256"/>
            <a:ext cx="1077218" cy="369332"/>
          </a:xfrm>
          <a:prstGeom prst="rect">
            <a:avLst/>
          </a:prstGeom>
          <a:noFill/>
        </p:spPr>
        <p:txBody>
          <a:bodyPr wrap="none" lIns="0" tIns="0" rIns="0" bIns="0" rtlCol="0" anchor="ctr">
            <a:spAutoFit/>
          </a:bodyPr>
          <a:lstStyle/>
          <a:p>
            <a:r>
              <a:rPr lang="zh-TW" altLang="en-US" sz="1200" b="1" dirty="0">
                <a:latin typeface="+mn-ea"/>
                <a:ea typeface="+mn-ea"/>
                <a:cs typeface="Arial Unicode MS" panose="020B0604020202020204" pitchFamily="34" charset="-120"/>
              </a:rPr>
              <a:t>上游</a:t>
            </a:r>
            <a:endParaRPr lang="en-US" altLang="zh-TW" sz="1200" b="1" dirty="0">
              <a:latin typeface="+mn-ea"/>
              <a:ea typeface="+mn-ea"/>
              <a:cs typeface="Arial Unicode MS" panose="020B0604020202020204" pitchFamily="34" charset="-120"/>
            </a:endParaRPr>
          </a:p>
          <a:p>
            <a:r>
              <a:rPr lang="zh-TW" altLang="en-US" sz="1200" b="1" dirty="0">
                <a:latin typeface="+mn-ea"/>
                <a:ea typeface="+mn-ea"/>
                <a:cs typeface="Arial Unicode MS" panose="020B0604020202020204" pitchFamily="34" charset="-120"/>
              </a:rPr>
              <a:t>硬體軟體製造商</a:t>
            </a:r>
          </a:p>
        </p:txBody>
      </p:sp>
      <p:cxnSp>
        <p:nvCxnSpPr>
          <p:cNvPr id="28" name="直線接點 27"/>
          <p:cNvCxnSpPr/>
          <p:nvPr/>
        </p:nvCxnSpPr>
        <p:spPr>
          <a:xfrm>
            <a:off x="432000" y="1628800"/>
            <a:ext cx="8280000"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44" name="Picture 4" descr="亞太電信官方網站"/>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976001" y="1847465"/>
            <a:ext cx="640772" cy="2429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175199" y="4568811"/>
            <a:ext cx="2194711" cy="59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ounded Rectangle 15"/>
          <p:cNvSpPr/>
          <p:nvPr/>
        </p:nvSpPr>
        <p:spPr>
          <a:xfrm>
            <a:off x="1667291" y="5517352"/>
            <a:ext cx="5227644" cy="1080000"/>
          </a:xfrm>
          <a:prstGeom prst="roundRect">
            <a:avLst>
              <a:gd name="adj" fmla="val 7047"/>
            </a:avLst>
          </a:prstGeom>
          <a:ln w="9525">
            <a:solidFill>
              <a:schemeClr val="accent5"/>
            </a:solidFill>
          </a:ln>
        </p:spPr>
        <p:style>
          <a:lnRef idx="2">
            <a:schemeClr val="dk1"/>
          </a:lnRef>
          <a:fillRef idx="1">
            <a:schemeClr val="lt1"/>
          </a:fillRef>
          <a:effectRef idx="0">
            <a:schemeClr val="dk1"/>
          </a:effectRef>
          <a:fontRef idx="minor">
            <a:schemeClr val="dk1"/>
          </a:fontRef>
        </p:style>
        <p:txBody>
          <a:bodyPr rtlCol="0" anchor="t"/>
          <a:lstStyle/>
          <a:p>
            <a:endParaRPr lang="en-US" sz="1800" dirty="0">
              <a:solidFill>
                <a:schemeClr val="tx1"/>
              </a:solidFill>
            </a:endParaRPr>
          </a:p>
        </p:txBody>
      </p:sp>
      <p:pic>
        <p:nvPicPr>
          <p:cNvPr id="98" name="圖片 21" descr="C:\Users\Administrator\Documents\INLET\圖\Cisco logo.jpg"/>
          <p:cNvPicPr>
            <a:picLocks noChangeAspect="1" noChangeArrowheads="1"/>
          </p:cNvPicPr>
          <p:nvPr/>
        </p:nvPicPr>
        <p:blipFill>
          <a:blip r:embed="rId35" cstate="print"/>
          <a:srcRect/>
          <a:stretch>
            <a:fillRect/>
          </a:stretch>
        </p:blipFill>
        <p:spPr bwMode="auto">
          <a:xfrm>
            <a:off x="1737579" y="5996738"/>
            <a:ext cx="756000" cy="515859"/>
          </a:xfrm>
          <a:prstGeom prst="rect">
            <a:avLst/>
          </a:prstGeom>
          <a:noFill/>
          <a:ln w="9525">
            <a:noFill/>
            <a:miter lim="800000"/>
            <a:headEnd/>
            <a:tailEnd/>
          </a:ln>
        </p:spPr>
      </p:pic>
      <p:pic>
        <p:nvPicPr>
          <p:cNvPr id="99" name="Picture 2"/>
          <p:cNvPicPr>
            <a:picLocks noChangeAspect="1" noChangeArrowheads="1"/>
          </p:cNvPicPr>
          <p:nvPr/>
        </p:nvPicPr>
        <p:blipFill>
          <a:blip r:embed="rId36" cstate="print"/>
          <a:srcRect/>
          <a:stretch>
            <a:fillRect/>
          </a:stretch>
        </p:blipFill>
        <p:spPr bwMode="auto">
          <a:xfrm>
            <a:off x="4986022" y="6212814"/>
            <a:ext cx="550682" cy="288050"/>
          </a:xfrm>
          <a:prstGeom prst="rect">
            <a:avLst/>
          </a:prstGeom>
          <a:noFill/>
          <a:ln w="9525">
            <a:noFill/>
            <a:miter lim="800000"/>
            <a:headEnd/>
            <a:tailEnd/>
          </a:ln>
        </p:spPr>
      </p:pic>
      <p:pic>
        <p:nvPicPr>
          <p:cNvPr id="103" name="Picture 2"/>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4559455" y="5585823"/>
            <a:ext cx="660617" cy="2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 name="Picture 2" descr="C:\Users\stevenc\Pictures\ATX-logo-285w.jp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632793" y="5973674"/>
            <a:ext cx="427039" cy="23914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6"/>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5267291" y="5609491"/>
            <a:ext cx="838369" cy="202683"/>
          </a:xfrm>
          <a:prstGeom prst="rect">
            <a:avLst/>
          </a:prstGeom>
        </p:spPr>
      </p:pic>
      <p:pic>
        <p:nvPicPr>
          <p:cNvPr id="114" name="Picture 2"/>
          <p:cNvPicPr>
            <a:picLocks noChangeAspect="1" noChangeArrowheads="1"/>
          </p:cNvPicPr>
          <p:nvPr/>
        </p:nvPicPr>
        <p:blipFill>
          <a:blip r:embed="rId40" cstate="print"/>
          <a:srcRect/>
          <a:stretch>
            <a:fillRect/>
          </a:stretch>
        </p:blipFill>
        <p:spPr bwMode="auto">
          <a:xfrm>
            <a:off x="1737579" y="5564692"/>
            <a:ext cx="756000" cy="401285"/>
          </a:xfrm>
          <a:prstGeom prst="rect">
            <a:avLst/>
          </a:prstGeom>
          <a:noFill/>
          <a:ln w="9525">
            <a:noFill/>
            <a:miter lim="800000"/>
            <a:headEnd/>
            <a:tailEnd/>
          </a:ln>
        </p:spPr>
      </p:pic>
      <p:pic>
        <p:nvPicPr>
          <p:cNvPr id="115" name="Picture 5"/>
          <p:cNvPicPr>
            <a:picLocks noChangeAspect="1" noChangeArrowheads="1"/>
          </p:cNvPicPr>
          <p:nvPr/>
        </p:nvPicPr>
        <p:blipFill>
          <a:blip r:embed="rId41" cstate="print"/>
          <a:srcRect/>
          <a:stretch>
            <a:fillRect/>
          </a:stretch>
        </p:blipFill>
        <p:spPr bwMode="auto">
          <a:xfrm>
            <a:off x="3340133" y="6246663"/>
            <a:ext cx="755053" cy="271979"/>
          </a:xfrm>
          <a:prstGeom prst="rect">
            <a:avLst/>
          </a:prstGeom>
          <a:noFill/>
          <a:ln w="9525">
            <a:noFill/>
            <a:miter lim="800000"/>
            <a:headEnd/>
            <a:tailEnd/>
          </a:ln>
        </p:spPr>
      </p:pic>
      <p:pic>
        <p:nvPicPr>
          <p:cNvPr id="145" name="Picture 66"/>
          <p:cNvPicPr>
            <a:picLocks noChangeAspect="1" noChangeArrowheads="1"/>
          </p:cNvPicPr>
          <p:nvPr/>
        </p:nvPicPr>
        <p:blipFill>
          <a:blip r:embed="rId42" cstate="print"/>
          <a:srcRect/>
          <a:stretch>
            <a:fillRect/>
          </a:stretch>
        </p:blipFill>
        <p:spPr bwMode="auto">
          <a:xfrm>
            <a:off x="5613101" y="6259965"/>
            <a:ext cx="471067" cy="265379"/>
          </a:xfrm>
          <a:prstGeom prst="rect">
            <a:avLst/>
          </a:prstGeom>
          <a:noFill/>
          <a:ln w="9525">
            <a:noFill/>
            <a:miter lim="800000"/>
            <a:headEnd/>
            <a:tailEnd/>
          </a:ln>
        </p:spPr>
      </p:pic>
      <p:cxnSp>
        <p:nvCxnSpPr>
          <p:cNvPr id="109" name="直線接點 108"/>
          <p:cNvCxnSpPr/>
          <p:nvPr/>
        </p:nvCxnSpPr>
        <p:spPr>
          <a:xfrm>
            <a:off x="432000" y="1080000"/>
            <a:ext cx="8280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群組 6"/>
          <p:cNvGrpSpPr/>
          <p:nvPr/>
        </p:nvGrpSpPr>
        <p:grpSpPr>
          <a:xfrm>
            <a:off x="1667975" y="3675761"/>
            <a:ext cx="7200000" cy="648072"/>
            <a:chOff x="1667291" y="2242192"/>
            <a:chExt cx="7200000" cy="648072"/>
          </a:xfrm>
        </p:grpSpPr>
        <p:pic>
          <p:nvPicPr>
            <p:cNvPr id="110" name="Picture 14" descr="C:\Users\Marketing\Desktop\ASlogoLetterGIF.pn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3168000" y="2289659"/>
              <a:ext cx="834858" cy="256879"/>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36" descr="C:\Users\Marketing\Desktop\07-up_2.jp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248000" y="2243465"/>
              <a:ext cx="1332000" cy="34441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021739" y="2558830"/>
              <a:ext cx="229646" cy="27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193511" y="2547293"/>
              <a:ext cx="290600" cy="299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3633079" y="2556631"/>
              <a:ext cx="243575" cy="280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0"/>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025622" y="2534603"/>
              <a:ext cx="294713" cy="324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4469303" y="2580611"/>
              <a:ext cx="403468" cy="23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0" name="Picture 33" descr="C:\Users\Marketing\Desktop\cwb.jp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7149324" y="2252321"/>
              <a:ext cx="418483" cy="312263"/>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37" descr="C:\Users\Marketing\Desktop\logo-3.jp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795870" y="2269637"/>
              <a:ext cx="1206490" cy="319903"/>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8" descr="C:\Users\Marketing\Desktop\logo.jpg"/>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7463861" y="2580862"/>
              <a:ext cx="1290297" cy="242689"/>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38" descr="C:\Users\Marketing\Desktop\2.jpg"/>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5400353" y="2556631"/>
              <a:ext cx="327299" cy="3272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876620" y="2559331"/>
              <a:ext cx="14382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Rounded Rectangle 15"/>
            <p:cNvSpPr/>
            <p:nvPr/>
          </p:nvSpPr>
          <p:spPr>
            <a:xfrm>
              <a:off x="1667291" y="2242192"/>
              <a:ext cx="7200000" cy="648072"/>
            </a:xfrm>
            <a:prstGeom prst="roundRect">
              <a:avLst>
                <a:gd name="adj" fmla="val 10442"/>
              </a:avLst>
            </a:prstGeom>
            <a:noFill/>
            <a:ln w="9525">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r>
                <a:rPr lang="zh-TW" altLang="en-US" sz="1200" b="1" dirty="0">
                  <a:solidFill>
                    <a:schemeClr val="tx1"/>
                  </a:solidFill>
                  <a:latin typeface="+mn-ea"/>
                  <a:cs typeface="Arial Unicode MS" panose="020B0604020202020204" pitchFamily="34" charset="-120"/>
                </a:rPr>
                <a:t>學術</a:t>
              </a:r>
              <a:r>
                <a:rPr lang="zh-TW" altLang="en-US" sz="1200" b="1" dirty="0" smtClean="0">
                  <a:solidFill>
                    <a:schemeClr val="tx1"/>
                  </a:solidFill>
                  <a:latin typeface="+mn-ea"/>
                  <a:cs typeface="Arial Unicode MS" panose="020B0604020202020204" pitchFamily="34" charset="-120"/>
                </a:rPr>
                <a:t>及研究機構</a:t>
              </a:r>
              <a:endParaRPr lang="en-US" sz="1200" dirty="0">
                <a:solidFill>
                  <a:schemeClr val="tx1"/>
                </a:solidFill>
                <a:latin typeface="+mn-ea"/>
                <a:cs typeface="Arial Unicode MS" panose="020B0604020202020204" pitchFamily="34" charset="-120"/>
              </a:endParaRPr>
            </a:p>
          </p:txBody>
        </p:sp>
      </p:grpSp>
      <p:pic>
        <p:nvPicPr>
          <p:cNvPr id="14" name="Picture 2"/>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423395" y="5925868"/>
            <a:ext cx="796677" cy="29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9"/>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7828305" y="1835061"/>
            <a:ext cx="542823" cy="235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圖片 101"/>
          <p:cNvPicPr>
            <a:picLocks noChangeAspect="1"/>
          </p:cNvPicPr>
          <p:nvPr/>
        </p:nvPicPr>
        <p:blipFill>
          <a:blip r:embed="rId57">
            <a:extLst>
              <a:ext uri="{28A0092B-C50C-407E-A947-70E740481C1C}">
                <a14:useLocalDpi xmlns:a14="http://schemas.microsoft.com/office/drawing/2010/main"/>
              </a:ext>
            </a:extLst>
          </a:blip>
          <a:stretch>
            <a:fillRect/>
          </a:stretch>
        </p:blipFill>
        <p:spPr>
          <a:xfrm>
            <a:off x="2553632" y="6289714"/>
            <a:ext cx="722224" cy="170116"/>
          </a:xfrm>
          <a:prstGeom prst="rect">
            <a:avLst/>
          </a:prstGeom>
        </p:spPr>
      </p:pic>
      <p:pic>
        <p:nvPicPr>
          <p:cNvPr id="112" name="Picture 2"/>
          <p:cNvPicPr>
            <a:picLocks noChangeAspect="1" noChangeArrowheads="1"/>
          </p:cNvPicPr>
          <p:nvPr/>
        </p:nvPicPr>
        <p:blipFill rotWithShape="1">
          <a:blip r:embed="rId58" cstate="print">
            <a:extLst>
              <a:ext uri="{28A0092B-C50C-407E-A947-70E740481C1C}">
                <a14:useLocalDpi xmlns:a14="http://schemas.microsoft.com/office/drawing/2010/main" val="0"/>
              </a:ext>
            </a:extLst>
          </a:blip>
          <a:srcRect l="4784" t="19996" r="4766" b="19611"/>
          <a:stretch/>
        </p:blipFill>
        <p:spPr bwMode="auto">
          <a:xfrm>
            <a:off x="3119109" y="5972186"/>
            <a:ext cx="1201226" cy="207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 name="圖片 115"/>
          <p:cNvPicPr>
            <a:picLocks noChangeAspect="1"/>
          </p:cNvPicPr>
          <p:nvPr/>
        </p:nvPicPr>
        <p:blipFill rotWithShape="1">
          <a:blip r:embed="rId59" cstate="print">
            <a:extLst>
              <a:ext uri="{28A0092B-C50C-407E-A947-70E740481C1C}">
                <a14:useLocalDpi xmlns:a14="http://schemas.microsoft.com/office/drawing/2010/main" val="0"/>
              </a:ext>
            </a:extLst>
          </a:blip>
          <a:srcRect t="30247" b="30247"/>
          <a:stretch/>
        </p:blipFill>
        <p:spPr>
          <a:xfrm>
            <a:off x="2541038" y="5652158"/>
            <a:ext cx="875389" cy="179567"/>
          </a:xfrm>
          <a:prstGeom prst="rect">
            <a:avLst/>
          </a:prstGeom>
        </p:spPr>
      </p:pic>
      <p:pic>
        <p:nvPicPr>
          <p:cNvPr id="3" name="圖片 2">
            <a:extLst>
              <a:ext uri="{FF2B5EF4-FFF2-40B4-BE49-F238E27FC236}">
                <a16:creationId xmlns="" xmlns:a16="http://schemas.microsoft.com/office/drawing/2014/main" id="{CB34604B-89FD-AA4B-A752-F729E3B01F85}"/>
              </a:ext>
            </a:extLst>
          </p:cNvPr>
          <p:cNvPicPr>
            <a:picLocks noChangeAspect="1"/>
          </p:cNvPicPr>
          <p:nvPr/>
        </p:nvPicPr>
        <p:blipFill>
          <a:blip r:embed="rId60"/>
          <a:stretch>
            <a:fillRect/>
          </a:stretch>
        </p:blipFill>
        <p:spPr>
          <a:xfrm>
            <a:off x="4158287" y="6316959"/>
            <a:ext cx="755713" cy="142871"/>
          </a:xfrm>
          <a:prstGeom prst="rect">
            <a:avLst/>
          </a:prstGeom>
        </p:spPr>
      </p:pic>
      <p:pic>
        <p:nvPicPr>
          <p:cNvPr id="104" name="Picture 14" descr="NS_RGB™.png">
            <a:extLst>
              <a:ext uri="{FF2B5EF4-FFF2-40B4-BE49-F238E27FC236}">
                <a16:creationId xmlns="" xmlns:a16="http://schemas.microsoft.com/office/drawing/2014/main" id="{41CD201A-DB1C-D547-AD36-4D695C0028D4}"/>
              </a:ext>
            </a:extLst>
          </p:cNvPr>
          <p:cNvPicPr>
            <a:picLocks noChangeAspect="1"/>
          </p:cNvPicPr>
          <p:nvPr/>
        </p:nvPicPr>
        <p:blipFill>
          <a:blip r:embed="rId61" cstate="screen">
            <a:extLst>
              <a:ext uri="{28A0092B-C50C-407E-A947-70E740481C1C}">
                <a14:useLocalDpi xmlns:a14="http://schemas.microsoft.com/office/drawing/2010/main"/>
              </a:ext>
            </a:extLst>
          </a:blip>
          <a:stretch>
            <a:fillRect/>
          </a:stretch>
        </p:blipFill>
        <p:spPr>
          <a:xfrm>
            <a:off x="5359130" y="5934985"/>
            <a:ext cx="661511" cy="216200"/>
          </a:xfrm>
          <a:prstGeom prst="rect">
            <a:avLst/>
          </a:prstGeom>
          <a:ln>
            <a:noFill/>
          </a:ln>
        </p:spPr>
      </p:pic>
      <p:pic>
        <p:nvPicPr>
          <p:cNvPr id="13" name="Picture 2" descr="Home">
            <a:hlinkClick r:id="rId62" tooltip="Home"/>
          </p:cNvPr>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3476496" y="5592221"/>
            <a:ext cx="1023496" cy="261171"/>
          </a:xfrm>
          <a:prstGeom prst="rect">
            <a:avLst/>
          </a:prstGeom>
          <a:solidFill>
            <a:schemeClr val="tx1"/>
          </a:solidFill>
        </p:spPr>
      </p:pic>
      <p:pic>
        <p:nvPicPr>
          <p:cNvPr id="1028" name="Picture 4" descr="https://www.versa-networks.com/wp-content/uploads/2017/04/logo.png">
            <a:hlinkClick r:id="rId64"/>
          </p:cNvPr>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6183921" y="5607253"/>
            <a:ext cx="654973" cy="1928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astic Network Solutions">
            <a:hlinkClick r:id="rId66" tooltip="Elastic Network Solutions"/>
          </p:cNvPr>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6159866" y="5937362"/>
            <a:ext cx="670477" cy="2616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9"/>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1"/>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6156176" y="6246662"/>
            <a:ext cx="648072" cy="300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83965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Autofit/>
          </a:bodyPr>
          <a:lstStyle/>
          <a:p>
            <a:pPr algn="ctr"/>
            <a:r>
              <a:rPr kumimoji="1" lang="zh-TW" altLang="en-US" sz="3800" dirty="0" smtClean="0"/>
              <a:t>未來</a:t>
            </a:r>
            <a:r>
              <a:rPr kumimoji="1" lang="zh-TW" altLang="en-US" sz="3800" dirty="0"/>
              <a:t>發展計畫</a:t>
            </a:r>
          </a:p>
        </p:txBody>
      </p:sp>
    </p:spTree>
    <p:extLst>
      <p:ext uri="{BB962C8B-B14F-4D97-AF65-F5344CB8AC3E}">
        <p14:creationId xmlns:p14="http://schemas.microsoft.com/office/powerpoint/2010/main" val="175350797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內容版面配置區 5"/>
          <p:cNvGraphicFramePr>
            <a:graphicFrameLocks/>
          </p:cNvGraphicFramePr>
          <p:nvPr>
            <p:extLst>
              <p:ext uri="{D42A27DB-BD31-4B8C-83A1-F6EECF244321}">
                <p14:modId xmlns:p14="http://schemas.microsoft.com/office/powerpoint/2010/main" val="2101746157"/>
              </p:ext>
            </p:extLst>
          </p:nvPr>
        </p:nvGraphicFramePr>
        <p:xfrm>
          <a:off x="467545" y="1123858"/>
          <a:ext cx="8424935" cy="5257470"/>
        </p:xfrm>
        <a:graphic>
          <a:graphicData uri="http://schemas.openxmlformats.org/drawingml/2006/table">
            <a:tbl>
              <a:tblPr/>
              <a:tblGrid>
                <a:gridCol w="1430198">
                  <a:extLst>
                    <a:ext uri="{9D8B030D-6E8A-4147-A177-3AD203B41FA5}">
                      <a16:colId xmlns="" xmlns:a16="http://schemas.microsoft.com/office/drawing/2014/main" val="20000"/>
                    </a:ext>
                  </a:extLst>
                </a:gridCol>
                <a:gridCol w="3603349">
                  <a:extLst>
                    <a:ext uri="{9D8B030D-6E8A-4147-A177-3AD203B41FA5}">
                      <a16:colId xmlns="" xmlns:a16="http://schemas.microsoft.com/office/drawing/2014/main" val="20001"/>
                    </a:ext>
                  </a:extLst>
                </a:gridCol>
                <a:gridCol w="3391388">
                  <a:extLst>
                    <a:ext uri="{9D8B030D-6E8A-4147-A177-3AD203B41FA5}">
                      <a16:colId xmlns="" xmlns:a16="http://schemas.microsoft.com/office/drawing/2014/main" val="20002"/>
                    </a:ext>
                  </a:extLst>
                </a:gridCol>
              </a:tblGrid>
              <a:tr h="352323">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bg1"/>
                          </a:solidFill>
                          <a:effectLst/>
                          <a:latin typeface="+mn-ea"/>
                          <a:ea typeface="+mn-ea"/>
                        </a:rPr>
                        <a:t>產品及服務</a:t>
                      </a:r>
                      <a:endParaRPr kumimoji="0" lang="zh-TW" altLang="en-US" sz="1600" b="0" i="0" u="none" strike="noStrike" cap="none" normalizeH="0" baseline="0" dirty="0">
                        <a:ln>
                          <a:noFill/>
                        </a:ln>
                        <a:solidFill>
                          <a:schemeClr val="bg1"/>
                        </a:solidFill>
                        <a:effectLst/>
                        <a:latin typeface="+mn-ea"/>
                        <a:ea typeface="+mn-ea"/>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a:ln>
                            <a:noFill/>
                          </a:ln>
                          <a:solidFill>
                            <a:schemeClr val="bg1"/>
                          </a:solidFill>
                          <a:effectLst/>
                          <a:latin typeface="+mn-ea"/>
                          <a:ea typeface="+mn-ea"/>
                        </a:rPr>
                        <a:t>市場方向</a:t>
                      </a:r>
                      <a:endParaRPr kumimoji="0" lang="zh-TW" altLang="en-US" sz="1600" b="1" i="0" u="none" strike="noStrike" cap="none" normalizeH="0" baseline="0" dirty="0">
                        <a:ln>
                          <a:noFill/>
                        </a:ln>
                        <a:solidFill>
                          <a:schemeClr val="bg1"/>
                        </a:solidFill>
                        <a:effectLst/>
                        <a:latin typeface="+mn-ea"/>
                        <a:ea typeface="+mn-ea"/>
                      </a:endParaRP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a:ln>
                            <a:noFill/>
                          </a:ln>
                          <a:solidFill>
                            <a:schemeClr val="bg1"/>
                          </a:solidFill>
                          <a:effectLst/>
                          <a:latin typeface="+mn-ea"/>
                          <a:ea typeface="+mn-ea"/>
                        </a:rPr>
                        <a:t>發展重點</a:t>
                      </a:r>
                      <a:endParaRPr kumimoji="0" lang="zh-TW" altLang="en-US" sz="1600" b="1" i="0" u="none" strike="noStrike" cap="none" normalizeH="0" baseline="0" dirty="0">
                        <a:ln>
                          <a:noFill/>
                        </a:ln>
                        <a:solidFill>
                          <a:schemeClr val="bg1"/>
                        </a:solidFill>
                        <a:effectLst/>
                        <a:latin typeface="+mn-ea"/>
                        <a:ea typeface="+mn-ea"/>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1842055">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algn="ctr"/>
                      <a:endParaRPr lang="zh-TW" altLang="en-US" sz="1600" b="1" dirty="0">
                        <a:solidFill>
                          <a:schemeClr val="tx1"/>
                        </a:solidFill>
                        <a:latin typeface="+mn-ea"/>
                        <a:ea typeface="+mn-ea"/>
                      </a:endParaRP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dirty="0">
                        <a:ln>
                          <a:noFill/>
                        </a:ln>
                        <a:solidFill>
                          <a:schemeClr val="tx1"/>
                        </a:solidFill>
                        <a:effectLst/>
                        <a:latin typeface="+mn-ea"/>
                        <a:ea typeface="+mn-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altLang="zh-TW" sz="1400" b="0" i="0" u="none" strike="noStrike" kern="1200" cap="none" normalizeH="0" baseline="0" dirty="0" smtClean="0">
                        <a:ln>
                          <a:noFill/>
                        </a:ln>
                        <a:solidFill>
                          <a:schemeClr val="tx1"/>
                        </a:solidFill>
                        <a:effectLst/>
                        <a:latin typeface="+mn-ea"/>
                        <a:ea typeface="+mn-ea"/>
                        <a:cs typeface="Arial Unicode MS" pitchFamily="34" charset="-120"/>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1"/>
                  </a:ext>
                </a:extLst>
              </a:tr>
              <a:tr h="788529">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b="1" dirty="0" smtClean="0">
                          <a:solidFill>
                            <a:schemeClr val="tx1"/>
                          </a:solidFill>
                          <a:latin typeface="+mn-ea"/>
                          <a:ea typeface="+mn-ea"/>
                        </a:rPr>
                        <a:t>行動網路</a:t>
                      </a:r>
                      <a:endParaRPr lang="zh-TW" altLang="en-US" sz="1600" b="1" dirty="0">
                        <a:solidFill>
                          <a:schemeClr val="tx1"/>
                        </a:solidFill>
                        <a:latin typeface="+mn-ea"/>
                        <a:ea typeface="+mn-ea"/>
                      </a:endParaRP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a:ln>
                            <a:noFill/>
                          </a:ln>
                          <a:solidFill>
                            <a:schemeClr val="tx1"/>
                          </a:solidFill>
                          <a:effectLst/>
                          <a:latin typeface="+mn-ea"/>
                          <a:ea typeface="+mn-ea"/>
                        </a:rPr>
                        <a:t>物聯網超高速無線傳輸、</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5G</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採購未來</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3</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年內需求會增加</a:t>
                      </a:r>
                      <a:r>
                        <a:rPr kumimoji="0" lang="zh-TW" altLang="en-US" sz="1200" b="0" i="0" u="none" strike="noStrike" cap="none" normalizeH="0" baseline="0" dirty="0" smtClean="0">
                          <a:ln>
                            <a:noFill/>
                          </a:ln>
                          <a:solidFill>
                            <a:schemeClr val="tx1"/>
                          </a:solidFill>
                          <a:effectLst/>
                          <a:latin typeface="+mn-ea"/>
                          <a:ea typeface="+mn-ea"/>
                        </a:rPr>
                        <a:t> </a:t>
                      </a:r>
                      <a:endParaRPr kumimoji="0" lang="zh-TW" altLang="en-US" sz="1200" b="0" i="0" u="none" strike="noStrike" cap="none" normalizeH="0" baseline="0" dirty="0">
                        <a:ln>
                          <a:noFill/>
                        </a:ln>
                        <a:solidFill>
                          <a:schemeClr val="tx1"/>
                        </a:solidFill>
                        <a:effectLst/>
                        <a:latin typeface="+mn-ea"/>
                        <a:ea typeface="+mn-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cap="none" normalizeH="0" baseline="0" dirty="0" smtClean="0">
                          <a:ln>
                            <a:noFill/>
                          </a:ln>
                          <a:solidFill>
                            <a:schemeClr val="tx1"/>
                          </a:solidFill>
                          <a:effectLst/>
                          <a:latin typeface="+mn-ea"/>
                          <a:ea typeface="+mn-ea"/>
                        </a:rPr>
                        <a:t>5G</a:t>
                      </a:r>
                      <a:r>
                        <a:rPr kumimoji="0" lang="zh-TW" altLang="en-US" sz="1200" b="0" i="0" u="none" strike="noStrike" cap="none" normalizeH="0" baseline="0" dirty="0" smtClean="0">
                          <a:ln>
                            <a:noFill/>
                          </a:ln>
                          <a:solidFill>
                            <a:schemeClr val="tx1"/>
                          </a:solidFill>
                          <a:effectLst/>
                          <a:latin typeface="+mn-ea"/>
                          <a:ea typeface="+mn-ea"/>
                        </a:rPr>
                        <a:t>基站建置 </a:t>
                      </a:r>
                      <a:endParaRPr kumimoji="0" lang="en-US" altLang="zh-TW" sz="1200" b="0" i="0" u="none" strike="noStrike" cap="none" normalizeH="0" baseline="0" dirty="0" smtClean="0">
                        <a:ln>
                          <a:noFill/>
                        </a:ln>
                        <a:solidFill>
                          <a:schemeClr val="tx1"/>
                        </a:solidFill>
                        <a:effectLst/>
                        <a:latin typeface="+mn-ea"/>
                        <a:ea typeface="+mn-ea"/>
                      </a:endParaRP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200" b="0" i="0" u="none" strike="noStrike" cap="none" normalizeH="0" baseline="0" dirty="0" smtClean="0">
                          <a:ln>
                            <a:noFill/>
                          </a:ln>
                          <a:solidFill>
                            <a:schemeClr val="tx1"/>
                          </a:solidFill>
                          <a:effectLst/>
                          <a:latin typeface="+mn-ea"/>
                          <a:ea typeface="+mn-ea"/>
                        </a:rPr>
                        <a:t>無線</a:t>
                      </a:r>
                      <a:r>
                        <a:rPr kumimoji="0" lang="zh-TW" altLang="en-US" sz="1200" b="0" i="0" u="none" strike="noStrike" cap="none" normalizeH="0" baseline="0" dirty="0">
                          <a:ln>
                            <a:noFill/>
                          </a:ln>
                          <a:solidFill>
                            <a:schemeClr val="tx1"/>
                          </a:solidFill>
                          <a:effectLst/>
                          <a:latin typeface="+mn-ea"/>
                          <a:ea typeface="+mn-ea"/>
                        </a:rPr>
                        <a:t>網路優</a:t>
                      </a:r>
                      <a:r>
                        <a:rPr kumimoji="0" lang="zh-TW" altLang="en-US" sz="1200" b="0" i="0" u="none" strike="noStrike" cap="none" normalizeH="0" baseline="0" dirty="0" smtClean="0">
                          <a:ln>
                            <a:noFill/>
                          </a:ln>
                          <a:solidFill>
                            <a:schemeClr val="tx1"/>
                          </a:solidFill>
                          <a:effectLst/>
                          <a:latin typeface="+mn-ea"/>
                          <a:ea typeface="+mn-ea"/>
                        </a:rPr>
                        <a:t>化</a:t>
                      </a:r>
                      <a:endParaRPr kumimoji="0" lang="en-US" altLang="zh-TW" sz="1200" b="0" i="0" u="none" strike="noStrike" cap="none" normalizeH="0" baseline="0" dirty="0" smtClean="0">
                        <a:ln>
                          <a:noFill/>
                        </a:ln>
                        <a:solidFill>
                          <a:schemeClr val="tx1"/>
                        </a:solidFill>
                        <a:effectLst/>
                        <a:latin typeface="+mn-ea"/>
                        <a:ea typeface="+mn-ea"/>
                      </a:endParaRP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cap="none" normalizeH="0" baseline="0" dirty="0" smtClean="0">
                          <a:ln>
                            <a:noFill/>
                          </a:ln>
                          <a:solidFill>
                            <a:schemeClr val="tx1"/>
                          </a:solidFill>
                          <a:effectLst/>
                          <a:latin typeface="+mn-ea"/>
                          <a:ea typeface="+mn-ea"/>
                        </a:rPr>
                        <a:t>5G</a:t>
                      </a:r>
                      <a:r>
                        <a:rPr kumimoji="0" lang="zh-TW" altLang="en-US" sz="1200" b="0" i="0" u="none" strike="noStrike" cap="none" normalizeH="0" baseline="0" dirty="0" smtClean="0">
                          <a:ln>
                            <a:noFill/>
                          </a:ln>
                          <a:solidFill>
                            <a:schemeClr val="tx1"/>
                          </a:solidFill>
                          <a:effectLst/>
                          <a:latin typeface="+mn-ea"/>
                          <a:ea typeface="+mn-ea"/>
                        </a:rPr>
                        <a:t>共構基站建置</a:t>
                      </a:r>
                      <a:r>
                        <a:rPr kumimoji="0" lang="en-US" altLang="zh-TW" sz="1200" b="0" i="0" u="none" strike="noStrike" cap="none" normalizeH="0" baseline="0" dirty="0" smtClean="0">
                          <a:ln>
                            <a:noFill/>
                          </a:ln>
                          <a:solidFill>
                            <a:schemeClr val="tx1"/>
                          </a:solidFill>
                          <a:effectLst/>
                          <a:latin typeface="+mn-ea"/>
                          <a:ea typeface="+mn-ea"/>
                        </a:rPr>
                        <a:t>(</a:t>
                      </a:r>
                      <a:r>
                        <a:rPr kumimoji="0" lang="zh-TW" altLang="en-US" sz="1200" b="0" i="0" u="none" strike="noStrike" cap="none" normalizeH="0" baseline="0" dirty="0" smtClean="0">
                          <a:ln>
                            <a:noFill/>
                          </a:ln>
                          <a:solidFill>
                            <a:schemeClr val="tx1"/>
                          </a:solidFill>
                          <a:effectLst/>
                          <a:latin typeface="+mn-ea"/>
                          <a:ea typeface="+mn-ea"/>
                        </a:rPr>
                        <a:t>三鐵</a:t>
                      </a:r>
                      <a:r>
                        <a:rPr kumimoji="0" lang="en-US" altLang="zh-TW" sz="1200" b="0" i="0" u="none" strike="noStrike" cap="none" normalizeH="0" baseline="0" dirty="0" smtClean="0">
                          <a:ln>
                            <a:noFill/>
                          </a:ln>
                          <a:solidFill>
                            <a:schemeClr val="tx1"/>
                          </a:solidFill>
                          <a:effectLst/>
                          <a:latin typeface="+mn-ea"/>
                          <a:ea typeface="+mn-ea"/>
                        </a:rPr>
                        <a:t>/</a:t>
                      </a:r>
                      <a:r>
                        <a:rPr kumimoji="0" lang="zh-TW" altLang="en-US" sz="1200" b="0" i="0" u="none" strike="noStrike" cap="none" normalizeH="0" baseline="0" dirty="0" smtClean="0">
                          <a:ln>
                            <a:noFill/>
                          </a:ln>
                          <a:solidFill>
                            <a:schemeClr val="tx1"/>
                          </a:solidFill>
                          <a:effectLst/>
                          <a:latin typeface="+mn-ea"/>
                          <a:ea typeface="+mn-ea"/>
                        </a:rPr>
                        <a:t>重大工程</a:t>
                      </a:r>
                      <a:r>
                        <a:rPr kumimoji="0" lang="en-US" altLang="zh-TW" sz="1200" b="0" i="0" u="none" strike="noStrike" cap="none" normalizeH="0" baseline="0" dirty="0" smtClean="0">
                          <a:ln>
                            <a:noFill/>
                          </a:ln>
                          <a:solidFill>
                            <a:schemeClr val="tx1"/>
                          </a:solidFill>
                          <a:effectLst/>
                          <a:latin typeface="+mn-ea"/>
                          <a:ea typeface="+mn-ea"/>
                        </a:rPr>
                        <a:t>)</a:t>
                      </a:r>
                      <a:endParaRPr kumimoji="0" lang="en-US" altLang="zh-TW" sz="1200" b="0" i="0" u="none" strike="noStrike" cap="none" normalizeH="0" baseline="0" dirty="0">
                        <a:ln>
                          <a:noFill/>
                        </a:ln>
                        <a:solidFill>
                          <a:schemeClr val="tx1"/>
                        </a:solidFill>
                        <a:effectLst/>
                        <a:latin typeface="+mn-ea"/>
                        <a:ea typeface="+mn-ea"/>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852259">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b="1" dirty="0">
                          <a:solidFill>
                            <a:schemeClr val="tx1"/>
                          </a:solidFill>
                          <a:latin typeface="+mn-ea"/>
                          <a:ea typeface="+mn-ea"/>
                        </a:rPr>
                        <a:t>數位媒體</a:t>
                      </a: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smtClean="0">
                          <a:ln>
                            <a:noFill/>
                          </a:ln>
                          <a:solidFill>
                            <a:schemeClr val="tx1"/>
                          </a:solidFill>
                          <a:effectLst/>
                          <a:latin typeface="+mn-ea"/>
                          <a:ea typeface="+mn-ea"/>
                        </a:rPr>
                        <a:t>電視台、有線電視業者及中華電訊</a:t>
                      </a:r>
                      <a:r>
                        <a:rPr kumimoji="0" lang="en-US" altLang="zh-TW" sz="1200" b="0" i="0" u="none" strike="noStrike" cap="none" normalizeH="0" baseline="0" dirty="0" smtClean="0">
                          <a:ln>
                            <a:noFill/>
                          </a:ln>
                          <a:solidFill>
                            <a:schemeClr val="tx1"/>
                          </a:solidFill>
                          <a:effectLst/>
                          <a:latin typeface="+mn-ea"/>
                          <a:ea typeface="+mn-ea"/>
                        </a:rPr>
                        <a:t>MOD</a:t>
                      </a:r>
                      <a:r>
                        <a:rPr kumimoji="0" lang="zh-TW" altLang="en-US" sz="1200" b="0" i="0" u="none" strike="noStrike" cap="none" normalizeH="0" baseline="0" dirty="0" smtClean="0">
                          <a:ln>
                            <a:noFill/>
                          </a:ln>
                          <a:solidFill>
                            <a:schemeClr val="tx1"/>
                          </a:solidFill>
                          <a:effectLst/>
                          <a:latin typeface="+mn-ea"/>
                          <a:ea typeface="+mn-ea"/>
                        </a:rPr>
                        <a:t>會有升級</a:t>
                      </a:r>
                      <a:r>
                        <a:rPr kumimoji="0" lang="en-US" altLang="zh-TW" sz="1200" b="0" i="0" u="none" strike="noStrike" cap="none" normalizeH="0" baseline="0" dirty="0" smtClean="0">
                          <a:ln>
                            <a:noFill/>
                          </a:ln>
                          <a:solidFill>
                            <a:schemeClr val="tx1"/>
                          </a:solidFill>
                          <a:effectLst/>
                          <a:latin typeface="+mn-ea"/>
                          <a:ea typeface="+mn-ea"/>
                        </a:rPr>
                        <a:t>UHD</a:t>
                      </a:r>
                      <a:r>
                        <a:rPr kumimoji="0" lang="zh-TW" altLang="en-US" sz="1200" b="0" i="0" u="none" strike="noStrike" cap="none" normalizeH="0" baseline="0" dirty="0" smtClean="0">
                          <a:ln>
                            <a:noFill/>
                          </a:ln>
                          <a:solidFill>
                            <a:schemeClr val="tx1"/>
                          </a:solidFill>
                          <a:effectLst/>
                          <a:latin typeface="+mn-ea"/>
                          <a:ea typeface="+mn-ea"/>
                        </a:rPr>
                        <a:t>設備需求。</a:t>
                      </a:r>
                    </a:p>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smtClean="0">
                          <a:ln>
                            <a:noFill/>
                          </a:ln>
                          <a:solidFill>
                            <a:schemeClr val="tx1"/>
                          </a:solidFill>
                          <a:effectLst/>
                          <a:latin typeface="+mn-ea"/>
                          <a:ea typeface="+mn-ea"/>
                        </a:rPr>
                        <a:t>部份電視台業者有新大樓建置計劃，均考慮以</a:t>
                      </a:r>
                      <a:r>
                        <a:rPr kumimoji="0" lang="en-US" altLang="zh-TW" sz="1200" b="0" i="0" u="none" strike="noStrike" cap="none" normalizeH="0" baseline="0" dirty="0" smtClean="0">
                          <a:ln>
                            <a:noFill/>
                          </a:ln>
                          <a:solidFill>
                            <a:schemeClr val="tx1"/>
                          </a:solidFill>
                          <a:effectLst/>
                          <a:latin typeface="+mn-ea"/>
                          <a:ea typeface="+mn-ea"/>
                        </a:rPr>
                        <a:t>IP</a:t>
                      </a:r>
                      <a:r>
                        <a:rPr kumimoji="0" lang="zh-TW" altLang="en-US" sz="1200" b="0" i="0" u="none" strike="noStrike" cap="none" normalizeH="0" baseline="0" dirty="0" smtClean="0">
                          <a:ln>
                            <a:noFill/>
                          </a:ln>
                          <a:solidFill>
                            <a:schemeClr val="tx1"/>
                          </a:solidFill>
                          <a:effectLst/>
                          <a:latin typeface="+mn-ea"/>
                          <a:ea typeface="+mn-ea"/>
                        </a:rPr>
                        <a:t>為</a:t>
                      </a:r>
                      <a:r>
                        <a:rPr kumimoji="0" lang="zh-TW" altLang="en-US" sz="1200" b="0" i="0" u="none" strike="noStrike" cap="none" normalizeH="0" baseline="0" dirty="0" smtClean="0">
                          <a:ln>
                            <a:noFill/>
                          </a:ln>
                          <a:solidFill>
                            <a:schemeClr val="tx1"/>
                          </a:solidFill>
                          <a:effectLst/>
                          <a:latin typeface="+mn-ea"/>
                          <a:ea typeface="+mn-ea"/>
                        </a:rPr>
                        <a:t>基礎建設、加速訊號中心</a:t>
                      </a:r>
                      <a:r>
                        <a:rPr kumimoji="0" lang="en-US" altLang="zh-TW" sz="1200" b="0" i="0" u="none" strike="noStrike" cap="none" normalizeH="0" baseline="0" dirty="0" smtClean="0">
                          <a:ln>
                            <a:noFill/>
                          </a:ln>
                          <a:solidFill>
                            <a:schemeClr val="tx1"/>
                          </a:solidFill>
                          <a:effectLst/>
                          <a:latin typeface="+mn-ea"/>
                          <a:ea typeface="+mn-ea"/>
                        </a:rPr>
                        <a:t>IP</a:t>
                      </a:r>
                      <a:r>
                        <a:rPr kumimoji="0" lang="zh-TW" altLang="en-US" sz="1200" b="0" i="0" u="none" strike="noStrike" cap="none" normalizeH="0" baseline="0" dirty="0" smtClean="0">
                          <a:ln>
                            <a:noFill/>
                          </a:ln>
                          <a:solidFill>
                            <a:schemeClr val="tx1"/>
                          </a:solidFill>
                          <a:effectLst/>
                          <a:latin typeface="+mn-ea"/>
                          <a:ea typeface="+mn-ea"/>
                        </a:rPr>
                        <a:t>化的實現。</a:t>
                      </a: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r>
                        <a:rPr lang="en-US" altLang="zh-TW" sz="1200" b="0" u="none" strike="noStrike" kern="1200" dirty="0" smtClean="0">
                          <a:solidFill>
                            <a:schemeClr val="tx1"/>
                          </a:solidFill>
                          <a:effectLst/>
                          <a:latin typeface="+mn-ea"/>
                          <a:ea typeface="+mn-ea"/>
                          <a:cs typeface="Arial Unicode MS" pitchFamily="34" charset="-120"/>
                        </a:rPr>
                        <a:t>4K / UHD / </a:t>
                      </a:r>
                      <a:r>
                        <a:rPr lang="zh-TW" altLang="en-US" sz="1200" b="0" u="none" strike="noStrike" kern="1200" dirty="0" smtClean="0">
                          <a:solidFill>
                            <a:schemeClr val="tx1"/>
                          </a:solidFill>
                          <a:effectLst/>
                          <a:latin typeface="+mn-ea"/>
                          <a:ea typeface="+mn-ea"/>
                          <a:cs typeface="Arial Unicode MS" pitchFamily="34" charset="-120"/>
                        </a:rPr>
                        <a:t>媒體訊號中心</a:t>
                      </a:r>
                      <a:r>
                        <a:rPr lang="en-US" altLang="zh-TW" sz="1200" b="0" u="none" strike="noStrike" kern="1200" dirty="0" smtClean="0">
                          <a:solidFill>
                            <a:schemeClr val="tx1"/>
                          </a:solidFill>
                          <a:effectLst/>
                          <a:latin typeface="+mn-ea"/>
                          <a:ea typeface="+mn-ea"/>
                          <a:cs typeface="Arial Unicode MS" pitchFamily="34" charset="-120"/>
                        </a:rPr>
                        <a:t>IP</a:t>
                      </a:r>
                      <a:r>
                        <a:rPr lang="zh-TW" altLang="en-US" sz="1200" b="0" u="none" strike="noStrike" kern="1200" dirty="0" smtClean="0">
                          <a:solidFill>
                            <a:schemeClr val="tx1"/>
                          </a:solidFill>
                          <a:effectLst/>
                          <a:latin typeface="+mn-ea"/>
                          <a:ea typeface="+mn-ea"/>
                          <a:cs typeface="Arial Unicode MS" pitchFamily="34" charset="-120"/>
                        </a:rPr>
                        <a:t>化</a:t>
                      </a:r>
                    </a:p>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r>
                        <a:rPr lang="en-US" altLang="zh-TW" sz="1200" b="0" u="none" strike="noStrike" kern="1200" dirty="0" smtClean="0">
                          <a:solidFill>
                            <a:schemeClr val="tx1"/>
                          </a:solidFill>
                          <a:effectLst/>
                          <a:latin typeface="+mn-ea"/>
                          <a:ea typeface="+mn-ea"/>
                          <a:cs typeface="Arial Unicode MS" pitchFamily="34" charset="-120"/>
                        </a:rPr>
                        <a:t>OTT</a:t>
                      </a:r>
                      <a:r>
                        <a:rPr lang="zh-TW" altLang="en-US" sz="1200" b="0" u="none" strike="noStrike" kern="1200" dirty="0" smtClean="0">
                          <a:solidFill>
                            <a:schemeClr val="tx1"/>
                          </a:solidFill>
                          <a:effectLst/>
                          <a:latin typeface="+mn-ea"/>
                          <a:ea typeface="+mn-ea"/>
                          <a:cs typeface="Arial Unicode MS" pitchFamily="34" charset="-120"/>
                        </a:rPr>
                        <a:t>多媒體應用</a:t>
                      </a:r>
                      <a:endParaRPr lang="en-US" altLang="zh-TW" sz="1200" b="0" u="none" strike="noStrike" kern="1200" dirty="0" smtClean="0">
                        <a:solidFill>
                          <a:schemeClr val="tx1"/>
                        </a:solidFill>
                        <a:effectLst/>
                        <a:latin typeface="+mn-ea"/>
                        <a:ea typeface="+mn-ea"/>
                        <a:cs typeface="Arial Unicode MS" pitchFamily="34" charset="-120"/>
                      </a:endParaRPr>
                    </a:p>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r>
                        <a:rPr lang="en-US" altLang="zh-TW" sz="1200" b="0" u="none" strike="noStrike" kern="1200" dirty="0" smtClean="0">
                          <a:solidFill>
                            <a:schemeClr val="tx1"/>
                          </a:solidFill>
                          <a:effectLst/>
                          <a:latin typeface="+mn-ea"/>
                          <a:ea typeface="+mn-ea"/>
                          <a:cs typeface="Arial Unicode MS" pitchFamily="34" charset="-120"/>
                        </a:rPr>
                        <a:t>AI</a:t>
                      </a:r>
                      <a:r>
                        <a:rPr lang="zh-TW" altLang="en-US" sz="1200" b="0" u="none" strike="noStrike" kern="1200" dirty="0" smtClean="0">
                          <a:solidFill>
                            <a:schemeClr val="tx1"/>
                          </a:solidFill>
                          <a:effectLst/>
                          <a:latin typeface="+mn-ea"/>
                          <a:ea typeface="+mn-ea"/>
                          <a:cs typeface="Arial Unicode MS" pitchFamily="34" charset="-120"/>
                        </a:rPr>
                        <a:t>技術在媒體產業應用</a:t>
                      </a:r>
                      <a:endParaRPr lang="en-US" altLang="zh-TW" sz="1200" b="0" u="none" strike="noStrike" kern="1200" dirty="0" smtClean="0">
                        <a:solidFill>
                          <a:schemeClr val="tx1"/>
                        </a:solidFill>
                        <a:effectLst/>
                        <a:latin typeface="+mn-ea"/>
                        <a:ea typeface="+mn-ea"/>
                        <a:cs typeface="Arial Unicode MS" pitchFamily="34" charset="-120"/>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3"/>
                  </a:ext>
                </a:extLst>
              </a:tr>
              <a:tr h="710216">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b="1" dirty="0">
                          <a:solidFill>
                            <a:schemeClr val="tx1"/>
                          </a:solidFill>
                          <a:latin typeface="+mn-ea"/>
                          <a:ea typeface="+mn-ea"/>
                        </a:rPr>
                        <a:t>資訊雲端</a:t>
                      </a: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smtClean="0">
                          <a:ln>
                            <a:noFill/>
                          </a:ln>
                          <a:solidFill>
                            <a:schemeClr val="tx1"/>
                          </a:solidFill>
                          <a:effectLst/>
                          <a:latin typeface="+mn-ea"/>
                          <a:ea typeface="+mn-ea"/>
                        </a:rPr>
                        <a:t>因應</a:t>
                      </a:r>
                      <a:r>
                        <a:rPr kumimoji="0" lang="en-US" altLang="zh-TW" sz="1200" b="0" i="0" u="none" strike="noStrike" cap="none" normalizeH="0" baseline="0" dirty="0" smtClean="0">
                          <a:ln>
                            <a:noFill/>
                          </a:ln>
                          <a:solidFill>
                            <a:schemeClr val="tx1"/>
                          </a:solidFill>
                          <a:effectLst/>
                          <a:latin typeface="+mn-ea"/>
                          <a:ea typeface="+mn-ea"/>
                        </a:rPr>
                        <a:t>AI</a:t>
                      </a:r>
                      <a:r>
                        <a:rPr kumimoji="0" lang="zh-TW" altLang="en-US" sz="1200" b="0" i="0" u="none" strike="noStrike" cap="none" normalizeH="0" baseline="0" dirty="0" smtClean="0">
                          <a:ln>
                            <a:noFill/>
                          </a:ln>
                          <a:solidFill>
                            <a:schemeClr val="tx1"/>
                          </a:solidFill>
                          <a:effectLst/>
                          <a:latin typeface="+mn-ea"/>
                          <a:ea typeface="+mn-ea"/>
                        </a:rPr>
                        <a:t>及</a:t>
                      </a:r>
                      <a:r>
                        <a:rPr kumimoji="0" lang="en-US" altLang="zh-TW" sz="1200" b="0" i="0" u="none" strike="noStrike" cap="none" normalizeH="0" baseline="0" dirty="0" smtClean="0">
                          <a:ln>
                            <a:noFill/>
                          </a:ln>
                          <a:solidFill>
                            <a:schemeClr val="tx1"/>
                          </a:solidFill>
                          <a:effectLst/>
                          <a:latin typeface="+mn-ea"/>
                          <a:ea typeface="+mn-ea"/>
                        </a:rPr>
                        <a:t>IOT(</a:t>
                      </a:r>
                      <a:r>
                        <a:rPr kumimoji="0" lang="zh-TW" altLang="en-US" sz="1200" b="0" i="0" u="none" strike="noStrike" cap="none" normalizeH="0" baseline="0" dirty="0" smtClean="0">
                          <a:ln>
                            <a:noFill/>
                          </a:ln>
                          <a:solidFill>
                            <a:schemeClr val="tx1"/>
                          </a:solidFill>
                          <a:effectLst/>
                          <a:latin typeface="+mn-ea"/>
                          <a:ea typeface="+mn-ea"/>
                        </a:rPr>
                        <a:t>互聯網</a:t>
                      </a:r>
                      <a:r>
                        <a:rPr kumimoji="0" lang="en-US" altLang="zh-TW" sz="1200" b="0" i="0" u="none" strike="noStrike" cap="none" normalizeH="0" baseline="0" dirty="0" smtClean="0">
                          <a:ln>
                            <a:noFill/>
                          </a:ln>
                          <a:solidFill>
                            <a:schemeClr val="tx1"/>
                          </a:solidFill>
                          <a:effectLst/>
                          <a:latin typeface="+mn-ea"/>
                          <a:ea typeface="+mn-ea"/>
                        </a:rPr>
                        <a:t>)</a:t>
                      </a:r>
                      <a:r>
                        <a:rPr kumimoji="0" lang="zh-TW" altLang="en-US" sz="1200" b="0" i="0" u="none" strike="noStrike" cap="none" normalizeH="0" baseline="0" dirty="0" smtClean="0">
                          <a:ln>
                            <a:noFill/>
                          </a:ln>
                          <a:solidFill>
                            <a:schemeClr val="tx1"/>
                          </a:solidFill>
                          <a:effectLst/>
                          <a:latin typeface="+mn-ea"/>
                          <a:ea typeface="+mn-ea"/>
                        </a:rPr>
                        <a:t>企業網路更重視雲端</a:t>
                      </a:r>
                      <a:r>
                        <a:rPr kumimoji="0" lang="zh-TW" altLang="en-US" sz="1200" b="0" i="0" u="none" strike="noStrike" cap="none" normalizeH="0" baseline="0" dirty="0">
                          <a:ln>
                            <a:noFill/>
                          </a:ln>
                          <a:solidFill>
                            <a:schemeClr val="tx1"/>
                          </a:solidFill>
                          <a:effectLst/>
                          <a:latin typeface="+mn-ea"/>
                          <a:ea typeface="+mn-ea"/>
                        </a:rPr>
                        <a:t>運算管理及優化工程、大數據資料收集</a:t>
                      </a:r>
                      <a:r>
                        <a:rPr kumimoji="0" lang="zh-TW" altLang="en-US" sz="1200" b="0" i="0" u="none" strike="noStrike" cap="none" normalizeH="0" baseline="0" dirty="0" smtClean="0">
                          <a:ln>
                            <a:noFill/>
                          </a:ln>
                          <a:solidFill>
                            <a:schemeClr val="tx1"/>
                          </a:solidFill>
                          <a:effectLst/>
                          <a:latin typeface="+mn-ea"/>
                          <a:ea typeface="+mn-ea"/>
                        </a:rPr>
                        <a:t>分析，國內各大企業需求增加</a:t>
                      </a:r>
                      <a:endParaRPr kumimoji="0" lang="zh-TW" altLang="en-US" sz="1200" b="0" i="0" u="none" strike="noStrike" cap="none" normalizeH="0" baseline="0" dirty="0">
                        <a:ln>
                          <a:noFill/>
                        </a:ln>
                        <a:solidFill>
                          <a:schemeClr val="tx1"/>
                        </a:solidFill>
                        <a:effectLst/>
                        <a:latin typeface="+mn-ea"/>
                        <a:ea typeface="+mn-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200" b="0" i="0" u="none" strike="noStrike" cap="none" normalizeH="0" baseline="0" dirty="0">
                          <a:ln>
                            <a:noFill/>
                          </a:ln>
                          <a:solidFill>
                            <a:schemeClr val="tx1"/>
                          </a:solidFill>
                          <a:effectLst/>
                          <a:latin typeface="+mn-ea"/>
                          <a:ea typeface="+mn-ea"/>
                        </a:rPr>
                        <a:t>雲端資訊網路安全</a:t>
                      </a:r>
                      <a:endParaRPr kumimoji="0" lang="en-US" altLang="zh-TW" sz="1200" b="0" i="0" u="none" strike="noStrike" cap="none" normalizeH="0" baseline="0" dirty="0">
                        <a:ln>
                          <a:noFill/>
                        </a:ln>
                        <a:solidFill>
                          <a:schemeClr val="tx1"/>
                        </a:solidFill>
                        <a:effectLst/>
                        <a:latin typeface="+mn-ea"/>
                        <a:ea typeface="+mn-ea"/>
                      </a:endParaRP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cap="none" normalizeH="0" baseline="0" dirty="0" smtClean="0">
                          <a:ln>
                            <a:noFill/>
                          </a:ln>
                          <a:solidFill>
                            <a:schemeClr val="tx1"/>
                          </a:solidFill>
                          <a:effectLst/>
                          <a:latin typeface="+mn-ea"/>
                          <a:ea typeface="+mn-ea"/>
                        </a:rPr>
                        <a:t>AI </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 </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IOT</a:t>
                      </a:r>
                      <a:r>
                        <a:rPr kumimoji="0" lang="zh-TW" altLang="en-US" sz="1200" b="0" i="0" u="none" strike="noStrike" cap="none" normalizeH="0" baseline="0" dirty="0" smtClean="0">
                          <a:ln>
                            <a:noFill/>
                          </a:ln>
                          <a:solidFill>
                            <a:schemeClr val="tx1"/>
                          </a:solidFill>
                          <a:effectLst/>
                          <a:latin typeface="+mn-ea"/>
                          <a:ea typeface="+mn-ea"/>
                        </a:rPr>
                        <a:t>整合</a:t>
                      </a:r>
                      <a:r>
                        <a:rPr kumimoji="0" lang="zh-TW" altLang="en-US" sz="1200" b="0" i="0" u="none" strike="noStrike" cap="none" normalizeH="0" baseline="0" dirty="0">
                          <a:ln>
                            <a:noFill/>
                          </a:ln>
                          <a:solidFill>
                            <a:schemeClr val="tx1"/>
                          </a:solidFill>
                          <a:effectLst/>
                          <a:latin typeface="+mn-ea"/>
                          <a:ea typeface="+mn-ea"/>
                        </a:rPr>
                        <a:t>方案</a:t>
                      </a:r>
                      <a:r>
                        <a:rPr kumimoji="0" lang="en-US" altLang="zh-TW" sz="1200" b="0" i="0" u="none" strike="noStrike" kern="1200" cap="none" normalizeH="0" baseline="0" dirty="0">
                          <a:ln>
                            <a:noFill/>
                          </a:ln>
                          <a:solidFill>
                            <a:schemeClr val="tx1"/>
                          </a:solidFill>
                          <a:effectLst/>
                          <a:latin typeface="+mn-ea"/>
                          <a:ea typeface="+mn-ea"/>
                          <a:cs typeface="Arial Unicode MS" pitchFamily="34" charset="-120"/>
                        </a:rPr>
                        <a:t>(</a:t>
                      </a:r>
                      <a:r>
                        <a:rPr kumimoji="0" lang="zh-TW" altLang="en-US" sz="1200" b="0" i="0" u="none" strike="noStrike" cap="none" normalizeH="0" baseline="0" dirty="0">
                          <a:ln>
                            <a:noFill/>
                          </a:ln>
                          <a:solidFill>
                            <a:schemeClr val="tx1"/>
                          </a:solidFill>
                          <a:effectLst/>
                          <a:latin typeface="+mn-ea"/>
                          <a:ea typeface="+mn-ea"/>
                        </a:rPr>
                        <a:t>與電信</a:t>
                      </a:r>
                      <a:r>
                        <a:rPr kumimoji="0" lang="zh-TW" altLang="en-US" sz="1200" b="0" i="0" u="none" strike="noStrike" cap="none" normalizeH="0" baseline="0" dirty="0" smtClean="0">
                          <a:ln>
                            <a:noFill/>
                          </a:ln>
                          <a:solidFill>
                            <a:schemeClr val="tx1"/>
                          </a:solidFill>
                          <a:effectLst/>
                          <a:latin typeface="+mn-ea"/>
                          <a:ea typeface="+mn-ea"/>
                        </a:rPr>
                        <a:t>業者</a:t>
                      </a:r>
                      <a:r>
                        <a:rPr kumimoji="0" lang="en-US" altLang="zh-TW" sz="1200" b="0" i="0" u="none" strike="noStrike" cap="none" normalizeH="0" baseline="0" dirty="0" smtClean="0">
                          <a:ln>
                            <a:noFill/>
                          </a:ln>
                          <a:solidFill>
                            <a:schemeClr val="tx1"/>
                          </a:solidFill>
                          <a:effectLst/>
                          <a:latin typeface="+mn-ea"/>
                          <a:ea typeface="+mn-ea"/>
                        </a:rPr>
                        <a:t>5G</a:t>
                      </a:r>
                      <a:r>
                        <a:rPr kumimoji="0" lang="zh-TW" altLang="en-US" sz="1200" b="0" i="0" u="none" strike="noStrike" cap="none" normalizeH="0" baseline="0" dirty="0" smtClean="0">
                          <a:ln>
                            <a:noFill/>
                          </a:ln>
                          <a:solidFill>
                            <a:schemeClr val="tx1"/>
                          </a:solidFill>
                          <a:effectLst/>
                          <a:latin typeface="+mn-ea"/>
                          <a:ea typeface="+mn-ea"/>
                        </a:rPr>
                        <a:t>之整合</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SD-WAN </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企業網路數位轉型</a:t>
                      </a:r>
                      <a:endParaRPr kumimoji="0" lang="zh-TW" altLang="en-US" sz="1200" b="0" i="0" u="none" strike="noStrike" kern="1200" cap="none" normalizeH="0" baseline="0" dirty="0">
                        <a:ln>
                          <a:noFill/>
                        </a:ln>
                        <a:solidFill>
                          <a:schemeClr val="tx1"/>
                        </a:solidFill>
                        <a:effectLst/>
                        <a:latin typeface="+mn-ea"/>
                        <a:ea typeface="+mn-ea"/>
                        <a:cs typeface="Arial Unicode MS" pitchFamily="34" charset="-120"/>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712088">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b="1" dirty="0">
                          <a:solidFill>
                            <a:schemeClr val="tx1"/>
                          </a:solidFill>
                          <a:latin typeface="+mn-ea"/>
                          <a:ea typeface="+mn-ea"/>
                        </a:rPr>
                        <a:t>地理資訊</a:t>
                      </a: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a:ln>
                            <a:noFill/>
                          </a:ln>
                          <a:solidFill>
                            <a:schemeClr val="tx1"/>
                          </a:solidFill>
                          <a:effectLst/>
                          <a:latin typeface="+mn-ea"/>
                          <a:ea typeface="+mn-ea"/>
                        </a:rPr>
                        <a:t>大數據資料與地理資訊整合</a:t>
                      </a:r>
                      <a:r>
                        <a:rPr kumimoji="0" lang="zh-TW" altLang="en-US" sz="1200" b="0" i="0" u="none" strike="noStrike" cap="none" normalizeH="0" baseline="0" dirty="0" smtClean="0">
                          <a:ln>
                            <a:noFill/>
                          </a:ln>
                          <a:solidFill>
                            <a:schemeClr val="tx1"/>
                          </a:solidFill>
                          <a:effectLst/>
                          <a:latin typeface="+mn-ea"/>
                          <a:ea typeface="+mn-ea"/>
                        </a:rPr>
                        <a:t>呈現</a:t>
                      </a:r>
                      <a:endParaRPr kumimoji="0" lang="zh-TW" altLang="en-US" sz="1200" b="0" i="0" u="none" strike="noStrike" cap="none" normalizeH="0" baseline="0" dirty="0">
                        <a:ln>
                          <a:noFill/>
                        </a:ln>
                        <a:solidFill>
                          <a:schemeClr val="tx1"/>
                        </a:solidFill>
                        <a:effectLst/>
                        <a:latin typeface="+mn-ea"/>
                        <a:ea typeface="+mn-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smtClean="0">
                          <a:ln>
                            <a:noFill/>
                          </a:ln>
                          <a:solidFill>
                            <a:srgbClr val="000000"/>
                          </a:solidFill>
                          <a:effectLst/>
                          <a:latin typeface="+mn-ea"/>
                          <a:ea typeface="+mn-ea"/>
                          <a:cs typeface="Arial Unicode MS" pitchFamily="34" charset="-120"/>
                        </a:rPr>
                        <a:t>3D</a:t>
                      </a:r>
                      <a:r>
                        <a:rPr kumimoji="0" lang="zh-TW" altLang="en-US" sz="1200" b="0" i="0" u="none" strike="noStrike" kern="1200" cap="none" normalizeH="0" baseline="0" dirty="0" smtClean="0">
                          <a:ln>
                            <a:noFill/>
                          </a:ln>
                          <a:solidFill>
                            <a:srgbClr val="000000"/>
                          </a:solidFill>
                          <a:effectLst/>
                          <a:latin typeface="+mn-ea"/>
                          <a:ea typeface="+mn-ea"/>
                          <a:cs typeface="Arial Unicode MS" pitchFamily="34" charset="-120"/>
                        </a:rPr>
                        <a:t>應用</a:t>
                      </a:r>
                      <a:r>
                        <a:rPr kumimoji="0" lang="en-US" altLang="zh-TW" sz="1200" b="0" i="0" u="none" strike="noStrike" kern="1200" cap="none" normalizeH="0" baseline="0" dirty="0" smtClean="0">
                          <a:ln>
                            <a:noFill/>
                          </a:ln>
                          <a:solidFill>
                            <a:srgbClr val="000000"/>
                          </a:solidFill>
                          <a:effectLst/>
                          <a:latin typeface="+mn-ea"/>
                          <a:ea typeface="+mn-ea"/>
                          <a:cs typeface="Arial Unicode MS" pitchFamily="34" charset="-120"/>
                        </a:rPr>
                        <a:t>(GIS+BIM, 5G</a:t>
                      </a:r>
                      <a:r>
                        <a:rPr kumimoji="0" lang="zh-TW" altLang="en-US" sz="1200" b="0" i="0" u="none" strike="noStrike" kern="1200" cap="none" normalizeH="0" baseline="0" dirty="0" smtClean="0">
                          <a:ln>
                            <a:noFill/>
                          </a:ln>
                          <a:solidFill>
                            <a:srgbClr val="000000"/>
                          </a:solidFill>
                          <a:effectLst/>
                          <a:latin typeface="+mn-ea"/>
                          <a:ea typeface="+mn-ea"/>
                          <a:cs typeface="Arial Unicode MS" pitchFamily="34" charset="-120"/>
                        </a:rPr>
                        <a:t>基站分析</a:t>
                      </a:r>
                      <a:r>
                        <a:rPr kumimoji="0" lang="en-US" altLang="zh-TW" sz="1200" b="0" i="0" u="none" strike="noStrike" kern="1200" cap="none" normalizeH="0" baseline="0" dirty="0" smtClean="0">
                          <a:ln>
                            <a:noFill/>
                          </a:ln>
                          <a:solidFill>
                            <a:srgbClr val="000000"/>
                          </a:solidFill>
                          <a:effectLst/>
                          <a:latin typeface="+mn-ea"/>
                          <a:ea typeface="+mn-ea"/>
                          <a:cs typeface="Arial Unicode MS" pitchFamily="34" charset="-120"/>
                        </a:rPr>
                        <a:t>)</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200" b="0" i="0" u="none" strike="noStrike" kern="1200" cap="none" normalizeH="0" baseline="0" dirty="0" smtClean="0">
                          <a:ln>
                            <a:noFill/>
                          </a:ln>
                          <a:solidFill>
                            <a:srgbClr val="000000"/>
                          </a:solidFill>
                          <a:effectLst/>
                          <a:latin typeface="+mn-ea"/>
                          <a:ea typeface="+mn-ea"/>
                          <a:cs typeface="Arial Unicode MS" pitchFamily="34" charset="-120"/>
                        </a:rPr>
                        <a:t>應用深度學習</a:t>
                      </a:r>
                      <a:r>
                        <a:rPr kumimoji="0" lang="en-US" altLang="zh-TW" sz="1200" b="0" i="0" u="none" strike="noStrike" kern="1200" cap="none" normalizeH="0" baseline="0" dirty="0" smtClean="0">
                          <a:ln>
                            <a:noFill/>
                          </a:ln>
                          <a:solidFill>
                            <a:srgbClr val="000000"/>
                          </a:solidFill>
                          <a:effectLst/>
                          <a:latin typeface="+mn-ea"/>
                          <a:ea typeface="+mn-ea"/>
                          <a:cs typeface="Arial Unicode MS" pitchFamily="34" charset="-120"/>
                        </a:rPr>
                        <a:t>/</a:t>
                      </a:r>
                      <a:r>
                        <a:rPr kumimoji="0" lang="zh-TW" altLang="en-US" sz="1200" b="0" i="0" u="none" strike="noStrike" kern="1200" cap="none" normalizeH="0" baseline="0" dirty="0" smtClean="0">
                          <a:ln>
                            <a:noFill/>
                          </a:ln>
                          <a:solidFill>
                            <a:srgbClr val="000000"/>
                          </a:solidFill>
                          <a:effectLst/>
                          <a:latin typeface="+mn-ea"/>
                          <a:ea typeface="+mn-ea"/>
                          <a:cs typeface="Arial Unicode MS" pitchFamily="34" charset="-120"/>
                        </a:rPr>
                        <a:t>機器學習於地理資訊方向</a:t>
                      </a:r>
                      <a:endParaRPr kumimoji="0" lang="en-US" altLang="zh-TW" sz="1200" b="0" i="0" u="none" strike="noStrike" kern="1200" cap="none" normalizeH="0" baseline="0" dirty="0" smtClean="0">
                        <a:ln>
                          <a:noFill/>
                        </a:ln>
                        <a:solidFill>
                          <a:srgbClr val="000000"/>
                        </a:solidFill>
                        <a:effectLst/>
                        <a:latin typeface="+mn-ea"/>
                        <a:ea typeface="+mn-ea"/>
                        <a:cs typeface="Arial Unicode MS" pitchFamily="34" charset="-120"/>
                      </a:endParaRP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200" b="0" i="0" u="none" strike="noStrike" kern="1200" cap="none" normalizeH="0" baseline="0" dirty="0" smtClean="0">
                          <a:ln>
                            <a:noFill/>
                          </a:ln>
                          <a:solidFill>
                            <a:srgbClr val="000000"/>
                          </a:solidFill>
                          <a:effectLst/>
                          <a:latin typeface="+mn-ea"/>
                          <a:ea typeface="+mn-ea"/>
                          <a:cs typeface="Arial Unicode MS" pitchFamily="34" charset="-120"/>
                        </a:rPr>
                        <a:t>空間巨量資料科學與決策支援</a:t>
                      </a:r>
                      <a:endParaRPr kumimoji="0" lang="en-US" altLang="zh-TW" sz="1200" b="0" i="0" u="none" strike="noStrike" kern="1200" cap="none" normalizeH="0" baseline="0" dirty="0">
                        <a:ln>
                          <a:noFill/>
                        </a:ln>
                        <a:solidFill>
                          <a:schemeClr val="tx1"/>
                        </a:solidFill>
                        <a:effectLst/>
                        <a:latin typeface="+mn-ea"/>
                        <a:ea typeface="+mn-ea"/>
                        <a:cs typeface="Arial Unicode MS" pitchFamily="34" charset="-120"/>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5"/>
                  </a:ext>
                </a:extLst>
              </a:tr>
            </a:tbl>
          </a:graphicData>
        </a:graphic>
      </p:graphicFrame>
      <p:sp>
        <p:nvSpPr>
          <p:cNvPr id="55298"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itchFamily="34" charset="0"/>
                <a:ea typeface="新細明體" pitchFamily="18" charset="-120"/>
              </a:defRPr>
            </a:lvl1pPr>
            <a:lvl2pPr marL="742950" indent="-285750">
              <a:defRPr kumimoji="1" sz="2400">
                <a:solidFill>
                  <a:schemeClr val="tx1"/>
                </a:solidFill>
                <a:latin typeface="Calibri" pitchFamily="34" charset="0"/>
                <a:ea typeface="新細明體" pitchFamily="18" charset="-120"/>
              </a:defRPr>
            </a:lvl2pPr>
            <a:lvl3pPr marL="1143000" indent="-228600">
              <a:defRPr kumimoji="1" sz="2400">
                <a:solidFill>
                  <a:schemeClr val="tx1"/>
                </a:solidFill>
                <a:latin typeface="Calibri" pitchFamily="34" charset="0"/>
                <a:ea typeface="新細明體" pitchFamily="18" charset="-120"/>
              </a:defRPr>
            </a:lvl3pPr>
            <a:lvl4pPr marL="1600200" indent="-228600">
              <a:defRPr kumimoji="1" sz="2400">
                <a:solidFill>
                  <a:schemeClr val="tx1"/>
                </a:solidFill>
                <a:latin typeface="Calibri" pitchFamily="34" charset="0"/>
                <a:ea typeface="新細明體" pitchFamily="18" charset="-120"/>
              </a:defRPr>
            </a:lvl4pPr>
            <a:lvl5pPr marL="2057400" indent="-228600">
              <a:defRPr kumimoji="1" sz="2400">
                <a:solidFill>
                  <a:schemeClr val="tx1"/>
                </a:solidFill>
                <a:latin typeface="Calibri" pitchFamily="34" charset="0"/>
                <a:ea typeface="新細明體" pitchFamily="18" charset="-120"/>
              </a:defRPr>
            </a:lvl5pPr>
            <a:lvl6pPr marL="2514600" indent="-228600" fontAlgn="base">
              <a:spcBef>
                <a:spcPct val="0"/>
              </a:spcBef>
              <a:spcAft>
                <a:spcPct val="0"/>
              </a:spcAft>
              <a:defRPr kumimoji="1" sz="2400">
                <a:solidFill>
                  <a:schemeClr val="tx1"/>
                </a:solidFill>
                <a:latin typeface="Calibri" pitchFamily="34" charset="0"/>
                <a:ea typeface="新細明體" pitchFamily="18" charset="-120"/>
              </a:defRPr>
            </a:lvl6pPr>
            <a:lvl7pPr marL="2971800" indent="-228600" fontAlgn="base">
              <a:spcBef>
                <a:spcPct val="0"/>
              </a:spcBef>
              <a:spcAft>
                <a:spcPct val="0"/>
              </a:spcAft>
              <a:defRPr kumimoji="1" sz="2400">
                <a:solidFill>
                  <a:schemeClr val="tx1"/>
                </a:solidFill>
                <a:latin typeface="Calibri" pitchFamily="34" charset="0"/>
                <a:ea typeface="新細明體" pitchFamily="18" charset="-120"/>
              </a:defRPr>
            </a:lvl7pPr>
            <a:lvl8pPr marL="3429000" indent="-228600" fontAlgn="base">
              <a:spcBef>
                <a:spcPct val="0"/>
              </a:spcBef>
              <a:spcAft>
                <a:spcPct val="0"/>
              </a:spcAft>
              <a:defRPr kumimoji="1" sz="2400">
                <a:solidFill>
                  <a:schemeClr val="tx1"/>
                </a:solidFill>
                <a:latin typeface="Calibri" pitchFamily="34" charset="0"/>
                <a:ea typeface="新細明體" pitchFamily="18" charset="-120"/>
              </a:defRPr>
            </a:lvl8pPr>
            <a:lvl9pPr marL="3886200" indent="-228600" fontAlgn="base">
              <a:spcBef>
                <a:spcPct val="0"/>
              </a:spcBef>
              <a:spcAft>
                <a:spcPct val="0"/>
              </a:spcAft>
              <a:defRPr kumimoji="1" sz="2400">
                <a:solidFill>
                  <a:schemeClr val="tx1"/>
                </a:solidFill>
                <a:latin typeface="Calibri" pitchFamily="34" charset="0"/>
                <a:ea typeface="新細明體" pitchFamily="18" charset="-120"/>
              </a:defRPr>
            </a:lvl9pPr>
          </a:lstStyle>
          <a:p>
            <a:fld id="{769745DC-F7CC-49CD-B369-3FA86A66E98F}" type="slidenum">
              <a:rPr kumimoji="0" lang="zh-TW" altLang="en-US" sz="900">
                <a:solidFill>
                  <a:prstClr val="white"/>
                </a:solidFill>
                <a:latin typeface="Arial Unicode MS" pitchFamily="34" charset="-120"/>
                <a:ea typeface="Arial Unicode MS" pitchFamily="34" charset="-120"/>
              </a:rPr>
              <a:pPr/>
              <a:t>13</a:t>
            </a:fld>
            <a:endParaRPr kumimoji="0" lang="zh-TW" altLang="en-US" sz="900">
              <a:solidFill>
                <a:prstClr val="white"/>
              </a:solidFill>
              <a:latin typeface="Arial Unicode MS" pitchFamily="34" charset="-120"/>
              <a:ea typeface="Arial Unicode MS" pitchFamily="34" charset="-120"/>
            </a:endParaRPr>
          </a:p>
        </p:txBody>
      </p:sp>
      <p:sp>
        <p:nvSpPr>
          <p:cNvPr id="7" name="標題 1"/>
          <p:cNvSpPr>
            <a:spLocks noGrp="1"/>
          </p:cNvSpPr>
          <p:nvPr>
            <p:ph type="title"/>
          </p:nvPr>
        </p:nvSpPr>
        <p:spPr>
          <a:xfrm>
            <a:off x="467544" y="188640"/>
            <a:ext cx="7427913" cy="648072"/>
          </a:xfrm>
        </p:spPr>
        <p:txBody>
          <a:bodyPr/>
          <a:lstStyle/>
          <a:p>
            <a:pPr>
              <a:defRPr/>
            </a:pPr>
            <a:r>
              <a:rPr lang="zh-TW" altLang="en-US" dirty="0">
                <a:effectLst>
                  <a:outerShdw blurRad="38100" dist="38100" dir="2700000" algn="tl">
                    <a:srgbClr val="C0C0C0"/>
                  </a:outerShdw>
                </a:effectLst>
              </a:rPr>
              <a:t>各核心業務未來發展</a:t>
            </a:r>
            <a:r>
              <a:rPr lang="zh-TW" altLang="en-US" dirty="0" smtClean="0">
                <a:effectLst>
                  <a:outerShdw blurRad="38100" dist="38100" dir="2700000" algn="tl">
                    <a:srgbClr val="C0C0C0"/>
                  </a:outerShdw>
                </a:effectLst>
              </a:rPr>
              <a:t>計畫</a:t>
            </a:r>
            <a:endParaRPr lang="zh-TW" altLang="en-US" dirty="0">
              <a:solidFill>
                <a:srgbClr val="FF0000"/>
              </a:solidFill>
              <a:effectLst>
                <a:outerShdw blurRad="38100" dist="38100" dir="2700000" algn="tl">
                  <a:srgbClr val="C0C0C0"/>
                </a:outerShdw>
              </a:effectLst>
            </a:endParaRPr>
          </a:p>
        </p:txBody>
      </p:sp>
      <p:graphicFrame>
        <p:nvGraphicFramePr>
          <p:cNvPr id="8" name="內容版面配置區 5"/>
          <p:cNvGraphicFramePr>
            <a:graphicFrameLocks noGrp="1"/>
          </p:cNvGraphicFramePr>
          <p:nvPr>
            <p:extLst>
              <p:ext uri="{D42A27DB-BD31-4B8C-83A1-F6EECF244321}">
                <p14:modId xmlns:p14="http://schemas.microsoft.com/office/powerpoint/2010/main" val="228794055"/>
              </p:ext>
            </p:extLst>
          </p:nvPr>
        </p:nvGraphicFramePr>
        <p:xfrm>
          <a:off x="467544" y="1484784"/>
          <a:ext cx="8424936" cy="1872208"/>
        </p:xfrm>
        <a:graphic>
          <a:graphicData uri="http://schemas.openxmlformats.org/drawingml/2006/table">
            <a:tbl>
              <a:tblPr/>
              <a:tblGrid>
                <a:gridCol w="1604900">
                  <a:extLst>
                    <a:ext uri="{9D8B030D-6E8A-4147-A177-3AD203B41FA5}">
                      <a16:colId xmlns="" xmlns:a16="http://schemas.microsoft.com/office/drawing/2014/main" val="20000"/>
                    </a:ext>
                  </a:extLst>
                </a:gridCol>
                <a:gridCol w="3118983">
                  <a:extLst>
                    <a:ext uri="{9D8B030D-6E8A-4147-A177-3AD203B41FA5}">
                      <a16:colId xmlns="" xmlns:a16="http://schemas.microsoft.com/office/drawing/2014/main" val="20001"/>
                    </a:ext>
                  </a:extLst>
                </a:gridCol>
                <a:gridCol w="3701053">
                  <a:extLst>
                    <a:ext uri="{9D8B030D-6E8A-4147-A177-3AD203B41FA5}">
                      <a16:colId xmlns="" xmlns:a16="http://schemas.microsoft.com/office/drawing/2014/main" val="20002"/>
                    </a:ext>
                  </a:extLst>
                </a:gridCol>
              </a:tblGrid>
              <a:tr h="1872208">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32C8"/>
                          </a:solidFill>
                          <a:effectLst/>
                          <a:latin typeface="微軟正黑體" pitchFamily="34" charset="-120"/>
                          <a:ea typeface="微軟正黑體" pitchFamily="34" charset="-120"/>
                        </a:rPr>
                        <a:t>電信暨寬頻網路</a:t>
                      </a:r>
                    </a:p>
                  </a:txBody>
                  <a:tcPr marL="9443" marR="9443" marT="9525" marB="0" anchor="ctr" horzOverflow="overflow">
                    <a:lnL>
                      <a:noFill/>
                    </a:lnL>
                    <a:lnR>
                      <a:noFill/>
                    </a:lnR>
                    <a:lnT>
                      <a:noFill/>
                    </a:lnT>
                    <a:lnB>
                      <a:noFill/>
                    </a:lnB>
                    <a:lnTlToBr>
                      <a:noFill/>
                    </a:lnTlToBr>
                    <a:lnBlToTr>
                      <a:noFill/>
                    </a:lnBlToTr>
                    <a:solidFill>
                      <a:srgbClr val="FFFF00">
                        <a:alpha val="56862"/>
                      </a:srgbClr>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32C8"/>
                          </a:solidFill>
                          <a:effectLst/>
                          <a:latin typeface="Arial" pitchFamily="34" charset="0"/>
                          <a:ea typeface="微軟正黑體" pitchFamily="34" charset="-120"/>
                        </a:rPr>
                        <a:t>5G</a:t>
                      </a:r>
                      <a:r>
                        <a:rPr kumimoji="0" lang="zh-TW" altLang="en-US" sz="1600" b="1" i="0" u="none" strike="noStrike" cap="none" normalizeH="0" baseline="0" dirty="0" smtClean="0">
                          <a:ln>
                            <a:noFill/>
                          </a:ln>
                          <a:solidFill>
                            <a:srgbClr val="0032C8"/>
                          </a:solidFill>
                          <a:effectLst/>
                          <a:latin typeface="Arial" pitchFamily="34" charset="0"/>
                          <a:ea typeface="微軟正黑體" pitchFamily="34" charset="-120"/>
                        </a:rPr>
                        <a:t>時代來臨，高速光纖骨幹網路需求會大增。</a:t>
                      </a:r>
                    </a:p>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32C8"/>
                          </a:solidFill>
                          <a:effectLst/>
                          <a:latin typeface="Arial" pitchFamily="34" charset="0"/>
                          <a:ea typeface="微軟正黑體" pitchFamily="34" charset="-120"/>
                        </a:rPr>
                        <a:t>國內大型電信業者均為本公司提供設備。</a:t>
                      </a:r>
                    </a:p>
                  </a:txBody>
                  <a:tcPr marL="9443" marR="180000" marT="9525" marB="0" anchor="ctr" horzOverflow="overflow">
                    <a:lnL>
                      <a:noFill/>
                    </a:lnL>
                    <a:lnR>
                      <a:noFill/>
                    </a:lnR>
                    <a:lnT>
                      <a:noFill/>
                    </a:lnT>
                    <a:lnB>
                      <a:noFill/>
                    </a:lnB>
                    <a:lnTlToBr>
                      <a:noFill/>
                    </a:lnTlToBr>
                    <a:lnBlToTr>
                      <a:noFill/>
                    </a:lnBlToTr>
                    <a:solidFill>
                      <a:srgbClr val="FFFF00">
                        <a:alpha val="54901"/>
                      </a:srgbClr>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400" b="1" i="0" u="none" strike="noStrike" kern="1200" cap="none" normalizeH="0" baseline="0" dirty="0" smtClean="0">
                          <a:ln>
                            <a:noFill/>
                          </a:ln>
                          <a:solidFill>
                            <a:srgbClr val="FF0000"/>
                          </a:solidFill>
                          <a:effectLst/>
                          <a:latin typeface="+mj-ea"/>
                          <a:ea typeface="+mj-ea"/>
                          <a:cs typeface="Arial Unicode MS" pitchFamily="34" charset="-120"/>
                        </a:rPr>
                        <a:t>IP Transport / SDN / NFV</a:t>
                      </a:r>
                      <a:r>
                        <a:rPr kumimoji="0" lang="zh-TW" altLang="en-US" sz="1400" b="1" i="0" u="none" strike="noStrike" kern="1200" cap="none" normalizeH="0" baseline="0" dirty="0" smtClean="0">
                          <a:ln>
                            <a:noFill/>
                          </a:ln>
                          <a:solidFill>
                            <a:srgbClr val="FF0000"/>
                          </a:solidFill>
                          <a:effectLst/>
                          <a:latin typeface="+mj-ea"/>
                          <a:ea typeface="+mj-ea"/>
                          <a:cs typeface="Arial Unicode MS" pitchFamily="34" charset="-120"/>
                        </a:rPr>
                        <a:t>虛擬化網路</a:t>
                      </a:r>
                      <a:r>
                        <a:rPr kumimoji="0" lang="en-US" altLang="zh-TW" sz="1400" b="1" i="0" u="none" strike="noStrike" kern="1200" cap="none" normalizeH="0" baseline="0" dirty="0" smtClean="0">
                          <a:ln>
                            <a:noFill/>
                          </a:ln>
                          <a:solidFill>
                            <a:srgbClr val="FF0000"/>
                          </a:solidFill>
                          <a:effectLst/>
                          <a:latin typeface="+mj-ea"/>
                          <a:ea typeface="+mj-ea"/>
                          <a:cs typeface="Arial Unicode MS" pitchFamily="34" charset="-120"/>
                        </a:rPr>
                        <a:t>/</a:t>
                      </a:r>
                      <a:r>
                        <a:rPr kumimoji="0" lang="zh-TW" altLang="en-US" sz="1400" b="1" i="0" u="none" strike="noStrike" kern="1200" cap="none" normalizeH="0" baseline="0" dirty="0" smtClean="0">
                          <a:ln>
                            <a:noFill/>
                          </a:ln>
                          <a:solidFill>
                            <a:srgbClr val="FF0000"/>
                          </a:solidFill>
                          <a:effectLst/>
                          <a:latin typeface="+mj-ea"/>
                          <a:ea typeface="+mj-ea"/>
                          <a:cs typeface="Arial Unicode MS" pitchFamily="34" charset="-120"/>
                        </a:rPr>
                        <a:t>電信雲</a:t>
                      </a:r>
                      <a:r>
                        <a:rPr kumimoji="0" lang="en-US" altLang="zh-TW" sz="1400" b="1" i="0" u="none" strike="noStrike" kern="1200" cap="none" normalizeH="0" baseline="0" dirty="0" smtClean="0">
                          <a:ln>
                            <a:noFill/>
                          </a:ln>
                          <a:solidFill>
                            <a:srgbClr val="FF0000"/>
                          </a:solidFill>
                          <a:effectLst/>
                          <a:latin typeface="+mj-ea"/>
                          <a:ea typeface="+mj-ea"/>
                          <a:cs typeface="Arial Unicode MS" pitchFamily="34" charset="-120"/>
                        </a:rPr>
                        <a:t>/ </a:t>
                      </a:r>
                      <a:r>
                        <a:rPr kumimoji="0" lang="en-US" altLang="zh-TW" sz="1400" b="1" i="0" u="none" strike="noStrike" kern="1200" cap="none" normalizeH="0" baseline="0" dirty="0" err="1" smtClean="0">
                          <a:ln>
                            <a:noFill/>
                          </a:ln>
                          <a:solidFill>
                            <a:srgbClr val="FF0000"/>
                          </a:solidFill>
                          <a:effectLst/>
                          <a:latin typeface="+mj-ea"/>
                          <a:ea typeface="+mj-ea"/>
                          <a:cs typeface="Arial Unicode MS" pitchFamily="34" charset="-120"/>
                        </a:rPr>
                        <a:t>AIoT</a:t>
                      </a:r>
                      <a:r>
                        <a:rPr kumimoji="0" lang="en-US" altLang="zh-TW" sz="1400" b="1" i="0" u="none" strike="noStrike" kern="1200" cap="none" normalizeH="0" baseline="0" dirty="0" smtClean="0">
                          <a:ln>
                            <a:noFill/>
                          </a:ln>
                          <a:solidFill>
                            <a:srgbClr val="FF0000"/>
                          </a:solidFill>
                          <a:effectLst/>
                          <a:latin typeface="+mj-ea"/>
                          <a:ea typeface="+mj-ea"/>
                          <a:cs typeface="Arial Unicode MS" pitchFamily="34" charset="-120"/>
                        </a:rPr>
                        <a:t> </a:t>
                      </a:r>
                      <a:r>
                        <a:rPr kumimoji="0" lang="zh-TW" altLang="en-US" sz="1400" b="1" i="0" u="none" strike="noStrike" kern="1200" cap="none" normalizeH="0" baseline="0" dirty="0" smtClean="0">
                          <a:ln>
                            <a:noFill/>
                          </a:ln>
                          <a:solidFill>
                            <a:srgbClr val="FF0000"/>
                          </a:solidFill>
                          <a:effectLst/>
                          <a:latin typeface="+mj-ea"/>
                          <a:ea typeface="+mj-ea"/>
                          <a:cs typeface="Arial Unicode MS" pitchFamily="34" charset="-120"/>
                        </a:rPr>
                        <a:t>物聯網</a:t>
                      </a:r>
                      <a:r>
                        <a:rPr kumimoji="0" lang="en-US" altLang="zh-TW" sz="1400" b="1" i="0" u="none" strike="noStrike" kern="1200" cap="none" normalizeH="0" baseline="0" dirty="0" smtClean="0">
                          <a:ln>
                            <a:noFill/>
                          </a:ln>
                          <a:solidFill>
                            <a:srgbClr val="FF0000"/>
                          </a:solidFill>
                          <a:effectLst/>
                          <a:latin typeface="+mj-ea"/>
                          <a:ea typeface="+mj-ea"/>
                          <a:cs typeface="Arial Unicode MS" pitchFamily="34" charset="-120"/>
                        </a:rPr>
                        <a:t>/Big </a:t>
                      </a:r>
                      <a:r>
                        <a:rPr kumimoji="0" lang="en-US" altLang="zh-TW" sz="1400" b="1" i="0" u="none" strike="noStrike" kern="1200" cap="none" normalizeH="0" baseline="0" dirty="0" smtClean="0">
                          <a:ln>
                            <a:noFill/>
                          </a:ln>
                          <a:solidFill>
                            <a:srgbClr val="FF0000"/>
                          </a:solidFill>
                          <a:effectLst/>
                          <a:latin typeface="+mj-ea"/>
                          <a:ea typeface="+mj-ea"/>
                          <a:cs typeface="Arial Unicode MS" pitchFamily="34" charset="-120"/>
                        </a:rPr>
                        <a:t>Data Analytics/ OSS/BSS</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400" b="1" i="0" u="none" strike="noStrike" kern="1200" cap="none" normalizeH="0" baseline="0" dirty="0" smtClean="0">
                          <a:ln>
                            <a:noFill/>
                          </a:ln>
                          <a:solidFill>
                            <a:srgbClr val="FF0000"/>
                          </a:solidFill>
                          <a:effectLst/>
                          <a:latin typeface="+mj-ea"/>
                          <a:ea typeface="+mj-ea"/>
                          <a:cs typeface="Arial Unicode MS" pitchFamily="34" charset="-120"/>
                        </a:rPr>
                        <a:t>5G Transport /OTN / ROADM </a:t>
                      </a:r>
                      <a:r>
                        <a:rPr kumimoji="0" lang="zh-TW" altLang="en-US" sz="1400" b="1" i="0" u="none" strike="noStrike" kern="1200" cap="none" normalizeH="0" baseline="0" dirty="0" smtClean="0">
                          <a:ln>
                            <a:noFill/>
                          </a:ln>
                          <a:solidFill>
                            <a:srgbClr val="FF0000"/>
                          </a:solidFill>
                          <a:effectLst/>
                          <a:latin typeface="+mj-ea"/>
                          <a:ea typeface="+mj-ea"/>
                          <a:cs typeface="Arial Unicode MS" pitchFamily="34" charset="-120"/>
                        </a:rPr>
                        <a:t>光纖網路</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400" b="1" i="0" u="none" strike="noStrike" kern="1200" cap="none" normalizeH="0" baseline="0" dirty="0" err="1" smtClean="0">
                          <a:ln>
                            <a:noFill/>
                          </a:ln>
                          <a:solidFill>
                            <a:srgbClr val="FF0000"/>
                          </a:solidFill>
                          <a:effectLst/>
                          <a:latin typeface="+mj-ea"/>
                          <a:ea typeface="+mj-ea"/>
                          <a:cs typeface="Arial Unicode MS" pitchFamily="34" charset="-120"/>
                        </a:rPr>
                        <a:t>ePRTC</a:t>
                      </a:r>
                      <a:r>
                        <a:rPr kumimoji="0" lang="en-US" altLang="zh-TW" sz="1400" b="1" i="0" u="none" strike="noStrike" kern="1200" cap="none" normalizeH="0" baseline="0" dirty="0" smtClean="0">
                          <a:ln>
                            <a:noFill/>
                          </a:ln>
                          <a:solidFill>
                            <a:srgbClr val="FF0000"/>
                          </a:solidFill>
                          <a:effectLst/>
                          <a:latin typeface="+mj-ea"/>
                          <a:ea typeface="+mj-ea"/>
                          <a:cs typeface="Arial Unicode MS" pitchFamily="34" charset="-120"/>
                        </a:rPr>
                        <a:t>/PRTC</a:t>
                      </a:r>
                      <a:r>
                        <a:rPr kumimoji="0" lang="zh-TW" altLang="en-US" sz="1400" b="1" i="0" u="none" strike="noStrike" kern="1200" cap="none" normalizeH="0" baseline="0" dirty="0" smtClean="0">
                          <a:ln>
                            <a:noFill/>
                          </a:ln>
                          <a:solidFill>
                            <a:srgbClr val="FF0000"/>
                          </a:solidFill>
                          <a:effectLst/>
                          <a:latin typeface="+mj-ea"/>
                          <a:ea typeface="+mj-ea"/>
                          <a:cs typeface="Arial Unicode MS" pitchFamily="34" charset="-120"/>
                        </a:rPr>
                        <a:t>同步網路</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400" b="1" i="0" u="none" strike="noStrike" kern="1200" cap="none" normalizeH="0" baseline="0" dirty="0" smtClean="0">
                          <a:ln>
                            <a:noFill/>
                          </a:ln>
                          <a:solidFill>
                            <a:srgbClr val="FF0000"/>
                          </a:solidFill>
                          <a:effectLst/>
                          <a:latin typeface="+mj-ea"/>
                          <a:ea typeface="+mj-ea"/>
                          <a:cs typeface="Arial Unicode MS" pitchFamily="34" charset="-120"/>
                        </a:rPr>
                        <a:t>固網</a:t>
                      </a:r>
                      <a:r>
                        <a:rPr kumimoji="0" lang="en-US" altLang="zh-TW" sz="1400" b="1" i="0" u="none" strike="noStrike" kern="1200" cap="none" normalizeH="0" baseline="0" dirty="0" smtClean="0">
                          <a:ln>
                            <a:noFill/>
                          </a:ln>
                          <a:solidFill>
                            <a:srgbClr val="FF0000"/>
                          </a:solidFill>
                          <a:effectLst/>
                          <a:latin typeface="+mj-ea"/>
                          <a:ea typeface="+mj-ea"/>
                          <a:cs typeface="Arial Unicode MS" pitchFamily="34" charset="-120"/>
                        </a:rPr>
                        <a:t>NGN/IMS</a:t>
                      </a:r>
                      <a:r>
                        <a:rPr kumimoji="0" lang="zh-TW" altLang="en-US" sz="1400" b="1" i="0" u="none" strike="noStrike" kern="1200" cap="none" normalizeH="0" baseline="0" dirty="0" smtClean="0">
                          <a:ln>
                            <a:noFill/>
                          </a:ln>
                          <a:solidFill>
                            <a:srgbClr val="FF0000"/>
                          </a:solidFill>
                          <a:effectLst/>
                          <a:latin typeface="+mj-ea"/>
                          <a:ea typeface="+mj-ea"/>
                          <a:cs typeface="Arial Unicode MS" pitchFamily="34" charset="-120"/>
                        </a:rPr>
                        <a:t>與無線網路</a:t>
                      </a:r>
                      <a:r>
                        <a:rPr kumimoji="0" lang="en-US" altLang="zh-TW" sz="1400" b="1" i="0" u="none" strike="noStrike" kern="1200" cap="none" normalizeH="0" baseline="0" dirty="0" err="1" smtClean="0">
                          <a:ln>
                            <a:noFill/>
                          </a:ln>
                          <a:solidFill>
                            <a:srgbClr val="FF0000"/>
                          </a:solidFill>
                          <a:effectLst/>
                          <a:latin typeface="+mj-ea"/>
                          <a:ea typeface="+mj-ea"/>
                          <a:cs typeface="Arial Unicode MS" pitchFamily="34" charset="-120"/>
                        </a:rPr>
                        <a:t>VoLTE</a:t>
                      </a:r>
                      <a:r>
                        <a:rPr kumimoji="0" lang="zh-TW" altLang="en-US" sz="1400" b="1" i="0" u="none" strike="noStrike" kern="1200" cap="none" normalizeH="0" baseline="0" dirty="0" smtClean="0">
                          <a:ln>
                            <a:noFill/>
                          </a:ln>
                          <a:solidFill>
                            <a:srgbClr val="FF0000"/>
                          </a:solidFill>
                          <a:effectLst/>
                          <a:latin typeface="+mj-ea"/>
                          <a:ea typeface="+mj-ea"/>
                          <a:cs typeface="Arial Unicode MS" pitchFamily="34" charset="-120"/>
                        </a:rPr>
                        <a:t>多媒體行固服務整合</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400" b="1" i="0" u="none" strike="noStrike" kern="1200" cap="none" normalizeH="0" baseline="0" dirty="0" smtClean="0">
                          <a:ln>
                            <a:noFill/>
                          </a:ln>
                          <a:solidFill>
                            <a:srgbClr val="FF0000"/>
                          </a:solidFill>
                          <a:effectLst/>
                          <a:latin typeface="+mj-ea"/>
                          <a:ea typeface="+mj-ea"/>
                          <a:cs typeface="Arial Unicode MS" pitchFamily="34" charset="-120"/>
                        </a:rPr>
                        <a:t>DOCSIS 3.1 CMTS /RPHY/CIN</a:t>
                      </a:r>
                    </a:p>
                  </a:txBody>
                  <a:tcPr anchor="ctr" horzOverflow="overflow">
                    <a:lnL>
                      <a:noFill/>
                    </a:lnL>
                    <a:lnR>
                      <a:noFill/>
                    </a:lnR>
                    <a:lnT>
                      <a:noFill/>
                    </a:lnT>
                    <a:lnB>
                      <a:noFill/>
                    </a:lnB>
                    <a:lnTlToBr>
                      <a:noFill/>
                    </a:lnTlToBr>
                    <a:lnBlToTr>
                      <a:noFill/>
                    </a:lnBlToTr>
                    <a:solidFill>
                      <a:srgbClr val="FFFF00">
                        <a:alpha val="61960"/>
                      </a:srgb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40437987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74640"/>
            <a:ext cx="7884488" cy="850900"/>
          </a:xfrm>
        </p:spPr>
        <p:txBody>
          <a:bodyPr/>
          <a:lstStyle/>
          <a:p>
            <a:r>
              <a:rPr lang="en-US" altLang="zh-TW" sz="2800" dirty="0"/>
              <a:t>5G</a:t>
            </a:r>
            <a:r>
              <a:rPr lang="zh-TW" altLang="en-US" sz="2800" dirty="0"/>
              <a:t>時代來臨，高速光纖骨幹網路需求會大增</a:t>
            </a:r>
          </a:p>
        </p:txBody>
      </p:sp>
      <p:sp>
        <p:nvSpPr>
          <p:cNvPr id="3" name="投影片編號版面配置區 2"/>
          <p:cNvSpPr>
            <a:spLocks noGrp="1"/>
          </p:cNvSpPr>
          <p:nvPr>
            <p:ph type="sldNum" sz="quarter" idx="10"/>
          </p:nvPr>
        </p:nvSpPr>
        <p:spPr/>
        <p:txBody>
          <a:bodyPr/>
          <a:lstStyle/>
          <a:p>
            <a:pPr>
              <a:defRPr/>
            </a:pPr>
            <a:fld id="{4CD9C73D-1846-4190-BDF6-A85AC4E8A463}" type="slidenum">
              <a:rPr lang="zh-TW" altLang="en-US" smtClean="0">
                <a:solidFill>
                  <a:prstClr val="white"/>
                </a:solidFill>
              </a:rPr>
              <a:pPr>
                <a:defRPr/>
              </a:pPr>
              <a:t>14</a:t>
            </a:fld>
            <a:endParaRPr lang="zh-TW" altLang="en-US" dirty="0">
              <a:solidFill>
                <a:prstClr val="white"/>
              </a:solidFill>
            </a:endParaRPr>
          </a:p>
        </p:txBody>
      </p:sp>
      <p:sp>
        <p:nvSpPr>
          <p:cNvPr id="4" name="日期版面配置區 3"/>
          <p:cNvSpPr>
            <a:spLocks noGrp="1"/>
          </p:cNvSpPr>
          <p:nvPr>
            <p:ph type="dt" sz="half" idx="11"/>
          </p:nvPr>
        </p:nvSpPr>
        <p:spPr/>
        <p:txBody>
          <a:body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6" name="矩形 5"/>
          <p:cNvSpPr/>
          <p:nvPr/>
        </p:nvSpPr>
        <p:spPr>
          <a:xfrm>
            <a:off x="554576" y="1196752"/>
            <a:ext cx="7488832" cy="2308324"/>
          </a:xfrm>
          <a:prstGeom prst="rect">
            <a:avLst/>
          </a:prstGeom>
        </p:spPr>
        <p:txBody>
          <a:bodyPr wrap="square">
            <a:spAutoFit/>
          </a:bodyPr>
          <a:lstStyle/>
          <a:p>
            <a:r>
              <a:rPr lang="zh-TW" altLang="en-US" sz="2400" dirty="0" smtClean="0">
                <a:solidFill>
                  <a:prstClr val="black">
                    <a:lumMod val="85000"/>
                    <a:lumOff val="15000"/>
                  </a:prstClr>
                </a:solidFill>
                <a:latin typeface="微軟正黑體"/>
                <a:ea typeface="微軟正黑體"/>
              </a:rPr>
              <a:t>5</a:t>
            </a:r>
            <a:r>
              <a:rPr lang="zh-TW" altLang="en-US" sz="2400" dirty="0">
                <a:solidFill>
                  <a:prstClr val="black">
                    <a:lumMod val="85000"/>
                    <a:lumOff val="15000"/>
                  </a:prstClr>
                </a:solidFill>
                <a:latin typeface="微軟正黑體"/>
                <a:ea typeface="微軟正黑體"/>
              </a:rPr>
              <a:t>G 的基本挑戰為：超高速通訊速率、高佈建</a:t>
            </a:r>
            <a:r>
              <a:rPr lang="zh-TW" altLang="en-US" sz="2400" dirty="0" smtClean="0">
                <a:solidFill>
                  <a:prstClr val="black">
                    <a:lumMod val="85000"/>
                    <a:lumOff val="15000"/>
                  </a:prstClr>
                </a:solidFill>
                <a:latin typeface="微軟正黑體"/>
                <a:ea typeface="微軟正黑體"/>
              </a:rPr>
              <a:t>密度</a:t>
            </a:r>
            <a:r>
              <a:rPr lang="zh-TW" altLang="en-US" sz="2400" dirty="0">
                <a:solidFill>
                  <a:prstClr val="black">
                    <a:lumMod val="85000"/>
                    <a:lumOff val="15000"/>
                  </a:prstClr>
                </a:solidFill>
                <a:latin typeface="微軟正黑體"/>
                <a:ea typeface="微軟正黑體"/>
              </a:rPr>
              <a:t>、高行動速率、低遲延時間、大量裝置的連結、一致的用戶體驗(QoE)及綠能等基本要求</a:t>
            </a:r>
            <a:r>
              <a:rPr lang="zh-TW" altLang="en-US" sz="2400" dirty="0" smtClean="0">
                <a:solidFill>
                  <a:prstClr val="black">
                    <a:lumMod val="85000"/>
                    <a:lumOff val="15000"/>
                  </a:prstClr>
                </a:solidFill>
                <a:latin typeface="微軟正黑體"/>
                <a:ea typeface="微軟正黑體"/>
              </a:rPr>
              <a:t>。</a:t>
            </a:r>
            <a:endParaRPr lang="en-US" altLang="zh-TW" sz="2400" dirty="0" smtClean="0">
              <a:solidFill>
                <a:prstClr val="black">
                  <a:lumMod val="85000"/>
                  <a:lumOff val="15000"/>
                </a:prstClr>
              </a:solidFill>
              <a:latin typeface="微軟正黑體"/>
              <a:ea typeface="微軟正黑體"/>
            </a:endParaRPr>
          </a:p>
          <a:p>
            <a:endParaRPr lang="en-US" altLang="zh-TW" sz="2400" dirty="0">
              <a:solidFill>
                <a:prstClr val="black">
                  <a:lumMod val="85000"/>
                  <a:lumOff val="15000"/>
                </a:prstClr>
              </a:solidFill>
              <a:latin typeface="微軟正黑體"/>
              <a:ea typeface="微軟正黑體"/>
            </a:endParaRPr>
          </a:p>
          <a:p>
            <a:r>
              <a:rPr lang="en-US" altLang="zh-TW" sz="2400" dirty="0" smtClean="0">
                <a:solidFill>
                  <a:prstClr val="black">
                    <a:lumMod val="85000"/>
                    <a:lumOff val="15000"/>
                  </a:prstClr>
                </a:solidFill>
                <a:latin typeface="微軟正黑體"/>
                <a:ea typeface="微軟正黑體"/>
              </a:rPr>
              <a:t>3G/4G</a:t>
            </a:r>
            <a:r>
              <a:rPr lang="zh-TW" altLang="en-US" sz="2400" dirty="0" smtClean="0">
                <a:solidFill>
                  <a:prstClr val="black">
                    <a:lumMod val="85000"/>
                    <a:lumOff val="15000"/>
                  </a:prstClr>
                </a:solidFill>
                <a:latin typeface="微軟正黑體"/>
                <a:ea typeface="微軟正黑體"/>
              </a:rPr>
              <a:t> 骨幹網路速率需求約 </a:t>
            </a:r>
            <a:r>
              <a:rPr lang="en-US" altLang="zh-TW" sz="2400" dirty="0" smtClean="0">
                <a:solidFill>
                  <a:prstClr val="black">
                    <a:lumMod val="85000"/>
                    <a:lumOff val="15000"/>
                  </a:prstClr>
                </a:solidFill>
                <a:latin typeface="微軟正黑體"/>
                <a:ea typeface="微軟正黑體"/>
              </a:rPr>
              <a:t>100Gbps</a:t>
            </a:r>
          </a:p>
          <a:p>
            <a:r>
              <a:rPr lang="en-US" altLang="zh-TW" sz="2400" dirty="0" smtClean="0">
                <a:solidFill>
                  <a:prstClr val="black">
                    <a:lumMod val="85000"/>
                    <a:lumOff val="15000"/>
                  </a:prstClr>
                </a:solidFill>
                <a:latin typeface="微軟正黑體"/>
                <a:ea typeface="微軟正黑體"/>
              </a:rPr>
              <a:t>5G</a:t>
            </a:r>
            <a:r>
              <a:rPr lang="zh-TW" altLang="en-US" sz="2400" dirty="0" smtClean="0">
                <a:solidFill>
                  <a:prstClr val="black">
                    <a:lumMod val="85000"/>
                    <a:lumOff val="15000"/>
                  </a:prstClr>
                </a:solidFill>
                <a:latin typeface="微軟正黑體"/>
                <a:ea typeface="微軟正黑體"/>
              </a:rPr>
              <a:t> 骨幹</a:t>
            </a:r>
            <a:r>
              <a:rPr lang="zh-TW" altLang="en-US" sz="2400" dirty="0">
                <a:solidFill>
                  <a:prstClr val="black">
                    <a:lumMod val="85000"/>
                    <a:lumOff val="15000"/>
                  </a:prstClr>
                </a:solidFill>
                <a:latin typeface="微軟正黑體"/>
                <a:ea typeface="微軟正黑體"/>
              </a:rPr>
              <a:t>網路</a:t>
            </a:r>
            <a:r>
              <a:rPr lang="zh-TW" altLang="en-US" sz="2400" dirty="0" smtClean="0">
                <a:solidFill>
                  <a:prstClr val="black">
                    <a:lumMod val="85000"/>
                    <a:lumOff val="15000"/>
                  </a:prstClr>
                </a:solidFill>
                <a:latin typeface="微軟正黑體"/>
                <a:ea typeface="微軟正黑體"/>
              </a:rPr>
              <a:t>速率需求 </a:t>
            </a:r>
            <a:r>
              <a:rPr lang="zh-TW" altLang="en-US" sz="2400" dirty="0">
                <a:solidFill>
                  <a:prstClr val="black">
                    <a:lumMod val="85000"/>
                    <a:lumOff val="15000"/>
                  </a:prstClr>
                </a:solidFill>
                <a:latin typeface="微軟正黑體"/>
                <a:ea typeface="微軟正黑體"/>
              </a:rPr>
              <a:t>約 </a:t>
            </a:r>
            <a:r>
              <a:rPr lang="en-US" altLang="zh-TW" sz="2400" dirty="0" smtClean="0">
                <a:solidFill>
                  <a:prstClr val="black">
                    <a:lumMod val="85000"/>
                    <a:lumOff val="15000"/>
                  </a:prstClr>
                </a:solidFill>
                <a:latin typeface="微軟正黑體"/>
                <a:ea typeface="微軟正黑體"/>
              </a:rPr>
              <a:t>400</a:t>
            </a:r>
            <a:r>
              <a:rPr lang="zh-TW" altLang="en-US" sz="2400" dirty="0" smtClean="0">
                <a:solidFill>
                  <a:prstClr val="black">
                    <a:lumMod val="85000"/>
                    <a:lumOff val="15000"/>
                  </a:prstClr>
                </a:solidFill>
                <a:latin typeface="微軟正黑體"/>
                <a:ea typeface="微軟正黑體"/>
              </a:rPr>
              <a:t> </a:t>
            </a:r>
            <a:r>
              <a:rPr lang="en-US" altLang="zh-TW" sz="2400" dirty="0" smtClean="0">
                <a:solidFill>
                  <a:prstClr val="black">
                    <a:lumMod val="85000"/>
                    <a:lumOff val="15000"/>
                  </a:prstClr>
                </a:solidFill>
                <a:latin typeface="微軟正黑體"/>
                <a:ea typeface="微軟正黑體"/>
              </a:rPr>
              <a:t>–</a:t>
            </a:r>
            <a:r>
              <a:rPr lang="zh-TW" altLang="en-US" sz="2400" dirty="0" smtClean="0">
                <a:solidFill>
                  <a:prstClr val="black">
                    <a:lumMod val="85000"/>
                    <a:lumOff val="15000"/>
                  </a:prstClr>
                </a:solidFill>
                <a:latin typeface="微軟正黑體"/>
                <a:ea typeface="微軟正黑體"/>
              </a:rPr>
              <a:t> </a:t>
            </a:r>
            <a:r>
              <a:rPr lang="en-US" altLang="zh-TW" sz="2400" dirty="0" smtClean="0">
                <a:solidFill>
                  <a:prstClr val="black">
                    <a:lumMod val="85000"/>
                    <a:lumOff val="15000"/>
                  </a:prstClr>
                </a:solidFill>
                <a:latin typeface="微軟正黑體"/>
                <a:ea typeface="微軟正黑體"/>
              </a:rPr>
              <a:t>500</a:t>
            </a:r>
            <a:r>
              <a:rPr lang="zh-TW" altLang="en-US" sz="2400" dirty="0" smtClean="0">
                <a:solidFill>
                  <a:prstClr val="black">
                    <a:lumMod val="85000"/>
                    <a:lumOff val="15000"/>
                  </a:prstClr>
                </a:solidFill>
                <a:latin typeface="微軟正黑體"/>
                <a:ea typeface="微軟正黑體"/>
              </a:rPr>
              <a:t> </a:t>
            </a:r>
            <a:r>
              <a:rPr lang="en-US" altLang="zh-TW" sz="2400" dirty="0" err="1" smtClean="0">
                <a:solidFill>
                  <a:prstClr val="black">
                    <a:lumMod val="85000"/>
                    <a:lumOff val="15000"/>
                  </a:prstClr>
                </a:solidFill>
                <a:latin typeface="微軟正黑體"/>
                <a:ea typeface="微軟正黑體"/>
              </a:rPr>
              <a:t>Gbps</a:t>
            </a:r>
            <a:r>
              <a:rPr lang="zh-TW" altLang="en-US" sz="2400" dirty="0" smtClean="0">
                <a:solidFill>
                  <a:prstClr val="black">
                    <a:lumMod val="85000"/>
                    <a:lumOff val="15000"/>
                  </a:prstClr>
                </a:solidFill>
                <a:latin typeface="微軟正黑體"/>
                <a:ea typeface="微軟正黑體"/>
              </a:rPr>
              <a:t> </a:t>
            </a:r>
            <a:endParaRPr lang="zh-TW" altLang="en-US" sz="2400" dirty="0">
              <a:solidFill>
                <a:prstClr val="black">
                  <a:lumMod val="85000"/>
                  <a:lumOff val="15000"/>
                </a:prstClr>
              </a:solidFill>
              <a:latin typeface="微軟正黑體"/>
              <a:ea typeface="微軟正黑體"/>
            </a:endParaRPr>
          </a:p>
        </p:txBody>
      </p:sp>
    </p:spTree>
    <p:extLst>
      <p:ext uri="{BB962C8B-B14F-4D97-AF65-F5344CB8AC3E}">
        <p14:creationId xmlns:p14="http://schemas.microsoft.com/office/powerpoint/2010/main" val="67570299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7820"/>
            <a:ext cx="7427913" cy="850900"/>
          </a:xfrm>
        </p:spPr>
        <p:txBody>
          <a:bodyPr/>
          <a:lstStyle/>
          <a:p>
            <a:r>
              <a:rPr lang="zh-TW" altLang="en-US" dirty="0" smtClean="0"/>
              <a:t>大數據分析需求</a:t>
            </a:r>
            <a:endParaRPr lang="zh-TW" altLang="en-US" dirty="0"/>
          </a:p>
        </p:txBody>
      </p:sp>
      <p:sp>
        <p:nvSpPr>
          <p:cNvPr id="3" name="投影片編號版面配置區 2"/>
          <p:cNvSpPr>
            <a:spLocks noGrp="1"/>
          </p:cNvSpPr>
          <p:nvPr>
            <p:ph type="sldNum" sz="quarter" idx="10"/>
          </p:nvPr>
        </p:nvSpPr>
        <p:spPr/>
        <p:txBody>
          <a:bodyPr/>
          <a:lstStyle/>
          <a:p>
            <a:pPr>
              <a:defRPr/>
            </a:pPr>
            <a:fld id="{4CD9C73D-1846-4190-BDF6-A85AC4E8A463}" type="slidenum">
              <a:rPr lang="zh-TW" altLang="en-US" smtClean="0">
                <a:solidFill>
                  <a:prstClr val="white"/>
                </a:solidFill>
              </a:rPr>
              <a:pPr>
                <a:defRPr/>
              </a:pPr>
              <a:t>15</a:t>
            </a:fld>
            <a:endParaRPr lang="zh-TW" altLang="en-US" dirty="0">
              <a:solidFill>
                <a:prstClr val="white"/>
              </a:solidFill>
            </a:endParaRPr>
          </a:p>
        </p:txBody>
      </p:sp>
      <p:sp>
        <p:nvSpPr>
          <p:cNvPr id="4" name="日期版面配置區 3"/>
          <p:cNvSpPr>
            <a:spLocks noGrp="1"/>
          </p:cNvSpPr>
          <p:nvPr>
            <p:ph type="dt" sz="half" idx="11"/>
          </p:nvPr>
        </p:nvSpPr>
        <p:spPr/>
        <p:txBody>
          <a:body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9" name="矩形 8"/>
          <p:cNvSpPr/>
          <p:nvPr/>
        </p:nvSpPr>
        <p:spPr>
          <a:xfrm>
            <a:off x="539552" y="1196752"/>
            <a:ext cx="7878286" cy="3046988"/>
          </a:xfrm>
          <a:prstGeom prst="rect">
            <a:avLst/>
          </a:prstGeom>
        </p:spPr>
        <p:txBody>
          <a:bodyPr wrap="square">
            <a:spAutoFit/>
          </a:bodyPr>
          <a:lstStyle/>
          <a:p>
            <a:r>
              <a:rPr lang="zh-TW" altLang="en-US" sz="2400" dirty="0" smtClean="0">
                <a:solidFill>
                  <a:prstClr val="black"/>
                </a:solidFill>
                <a:latin typeface="+mn-ea"/>
                <a:ea typeface="+mn-ea"/>
              </a:rPr>
              <a:t>因應</a:t>
            </a:r>
            <a:r>
              <a:rPr lang="en-US" altLang="zh-TW" sz="2400" dirty="0" smtClean="0">
                <a:solidFill>
                  <a:prstClr val="black"/>
                </a:solidFill>
                <a:latin typeface="+mn-ea"/>
                <a:ea typeface="+mn-ea"/>
              </a:rPr>
              <a:t>5G</a:t>
            </a:r>
            <a:r>
              <a:rPr lang="zh-TW" altLang="en-US" sz="2400" dirty="0" smtClean="0">
                <a:solidFill>
                  <a:prstClr val="black"/>
                </a:solidFill>
                <a:latin typeface="+mn-ea"/>
                <a:ea typeface="+mn-ea"/>
              </a:rPr>
              <a:t>來臨產生的海量與高速連結</a:t>
            </a:r>
            <a:r>
              <a:rPr lang="en-US" altLang="zh-TW" sz="2400" dirty="0" smtClean="0">
                <a:solidFill>
                  <a:prstClr val="black"/>
                </a:solidFill>
                <a:latin typeface="+mn-ea"/>
                <a:ea typeface="+mn-ea"/>
              </a:rPr>
              <a:t>,</a:t>
            </a:r>
            <a:r>
              <a:rPr lang="zh-TW" altLang="en-US" sz="2400" dirty="0" smtClean="0">
                <a:solidFill>
                  <a:prstClr val="black"/>
                </a:solidFill>
                <a:latin typeface="+mn-ea"/>
                <a:ea typeface="+mn-ea"/>
              </a:rPr>
              <a:t>營運商針對用戶及網路需要</a:t>
            </a:r>
            <a:r>
              <a:rPr lang="en-US" altLang="zh-TW" sz="2400" dirty="0" smtClean="0">
                <a:solidFill>
                  <a:prstClr val="black"/>
                </a:solidFill>
                <a:latin typeface="+mn-ea"/>
                <a:ea typeface="+mn-ea"/>
              </a:rPr>
              <a:t>:</a:t>
            </a:r>
          </a:p>
          <a:p>
            <a:endParaRPr lang="en-US" altLang="zh-TW" sz="2400" dirty="0" smtClean="0">
              <a:solidFill>
                <a:prstClr val="black"/>
              </a:solidFill>
              <a:latin typeface="+mn-ea"/>
              <a:ea typeface="+mn-ea"/>
            </a:endParaRPr>
          </a:p>
          <a:p>
            <a:pPr marL="342900" indent="-342900">
              <a:buFontTx/>
              <a:buChar char="-"/>
            </a:pPr>
            <a:r>
              <a:rPr lang="zh-TW" altLang="en-US" sz="2400" dirty="0" smtClean="0">
                <a:solidFill>
                  <a:prstClr val="black"/>
                </a:solidFill>
                <a:latin typeface="+mn-ea"/>
                <a:ea typeface="+mn-ea"/>
              </a:rPr>
              <a:t>網路有效使用管理</a:t>
            </a:r>
            <a:endParaRPr lang="en-US" altLang="zh-TW" sz="2400" dirty="0" smtClean="0">
              <a:solidFill>
                <a:prstClr val="black"/>
              </a:solidFill>
              <a:latin typeface="+mn-ea"/>
              <a:ea typeface="+mn-ea"/>
            </a:endParaRPr>
          </a:p>
          <a:p>
            <a:pPr marL="342900" indent="-342900">
              <a:buFontTx/>
              <a:buChar char="-"/>
            </a:pPr>
            <a:r>
              <a:rPr lang="zh-TW" altLang="en-US" sz="2400" dirty="0" smtClean="0">
                <a:solidFill>
                  <a:prstClr val="black"/>
                </a:solidFill>
                <a:latin typeface="+mn-ea"/>
                <a:ea typeface="+mn-ea"/>
              </a:rPr>
              <a:t>用戶行為分析</a:t>
            </a:r>
            <a:endParaRPr lang="en-US" altLang="zh-TW" sz="2400" dirty="0" smtClean="0">
              <a:solidFill>
                <a:prstClr val="black"/>
              </a:solidFill>
              <a:latin typeface="+mn-ea"/>
              <a:ea typeface="+mn-ea"/>
            </a:endParaRPr>
          </a:p>
          <a:p>
            <a:pPr marL="342900" indent="-342900">
              <a:buFontTx/>
              <a:buChar char="-"/>
            </a:pPr>
            <a:r>
              <a:rPr lang="zh-TW" altLang="en-US" sz="2400" dirty="0" smtClean="0">
                <a:solidFill>
                  <a:prstClr val="black"/>
                </a:solidFill>
                <a:latin typeface="+mn-ea"/>
                <a:ea typeface="+mn-ea"/>
              </a:rPr>
              <a:t>網路流量監看</a:t>
            </a:r>
            <a:endParaRPr lang="en-US" altLang="zh-TW" sz="2400" dirty="0" smtClean="0">
              <a:solidFill>
                <a:prstClr val="black"/>
              </a:solidFill>
              <a:latin typeface="+mn-ea"/>
              <a:ea typeface="+mn-ea"/>
            </a:endParaRPr>
          </a:p>
          <a:p>
            <a:pPr marL="342900" indent="-342900">
              <a:buFontTx/>
              <a:buChar char="-"/>
            </a:pPr>
            <a:r>
              <a:rPr lang="zh-TW" altLang="en-US" sz="2400" dirty="0">
                <a:solidFill>
                  <a:prstClr val="black"/>
                </a:solidFill>
                <a:latin typeface="+mn-ea"/>
                <a:ea typeface="+mn-ea"/>
              </a:rPr>
              <a:t>預測性</a:t>
            </a:r>
            <a:r>
              <a:rPr lang="zh-TW" altLang="en-US" sz="2400" dirty="0" smtClean="0">
                <a:solidFill>
                  <a:prstClr val="black"/>
                </a:solidFill>
                <a:latin typeface="+mn-ea"/>
                <a:ea typeface="+mn-ea"/>
              </a:rPr>
              <a:t>維護</a:t>
            </a:r>
            <a:endParaRPr lang="en-US" altLang="zh-TW" sz="2400" dirty="0" smtClean="0">
              <a:solidFill>
                <a:prstClr val="black"/>
              </a:solidFill>
              <a:latin typeface="+mn-ea"/>
              <a:ea typeface="+mn-ea"/>
            </a:endParaRPr>
          </a:p>
          <a:p>
            <a:pPr marL="342900" indent="-342900">
              <a:buFontTx/>
              <a:buChar char="-"/>
            </a:pPr>
            <a:r>
              <a:rPr lang="zh-TW" altLang="en-US" sz="2400" dirty="0" smtClean="0">
                <a:solidFill>
                  <a:prstClr val="black"/>
                </a:solidFill>
                <a:latin typeface="+mn-ea"/>
                <a:ea typeface="+mn-ea"/>
              </a:rPr>
              <a:t>降低服務風</a:t>
            </a:r>
            <a:r>
              <a:rPr lang="zh-TW" altLang="en-US" sz="2400" dirty="0">
                <a:solidFill>
                  <a:prstClr val="black"/>
                </a:solidFill>
                <a:latin typeface="+mn-ea"/>
                <a:ea typeface="+mn-ea"/>
              </a:rPr>
              <a:t>險</a:t>
            </a:r>
          </a:p>
        </p:txBody>
      </p:sp>
    </p:spTree>
    <p:extLst>
      <p:ext uri="{BB962C8B-B14F-4D97-AF65-F5344CB8AC3E}">
        <p14:creationId xmlns:p14="http://schemas.microsoft.com/office/powerpoint/2010/main" val="54954198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eSIM</a:t>
            </a:r>
            <a:r>
              <a:rPr lang="en-US" altLang="zh-TW" dirty="0"/>
              <a:t> </a:t>
            </a:r>
            <a:r>
              <a:rPr lang="en-US" altLang="zh-TW" dirty="0" err="1" smtClean="0"/>
              <a:t>AIoT</a:t>
            </a:r>
            <a:r>
              <a:rPr lang="en-US" altLang="zh-TW" dirty="0" smtClean="0"/>
              <a:t> </a:t>
            </a:r>
            <a:r>
              <a:rPr lang="zh-TW" altLang="en-US" dirty="0" smtClean="0"/>
              <a:t>物聯網多元</a:t>
            </a:r>
            <a:r>
              <a:rPr lang="zh-TW" altLang="en-US" dirty="0"/>
              <a:t>應用</a:t>
            </a:r>
          </a:p>
        </p:txBody>
      </p:sp>
      <p:sp>
        <p:nvSpPr>
          <p:cNvPr id="3" name="投影片編號版面配置區 2"/>
          <p:cNvSpPr>
            <a:spLocks noGrp="1"/>
          </p:cNvSpPr>
          <p:nvPr>
            <p:ph type="sldNum" sz="quarter" idx="10"/>
          </p:nvPr>
        </p:nvSpPr>
        <p:spPr/>
        <p:txBody>
          <a:bodyPr/>
          <a:lstStyle/>
          <a:p>
            <a:pPr>
              <a:defRPr/>
            </a:pPr>
            <a:fld id="{4CD9C73D-1846-4190-BDF6-A85AC4E8A463}" type="slidenum">
              <a:rPr lang="zh-TW" altLang="en-US" smtClean="0">
                <a:solidFill>
                  <a:prstClr val="white"/>
                </a:solidFill>
              </a:rPr>
              <a:pPr>
                <a:defRPr/>
              </a:pPr>
              <a:t>16</a:t>
            </a:fld>
            <a:endParaRPr lang="zh-TW" altLang="en-US" dirty="0">
              <a:solidFill>
                <a:prstClr val="white"/>
              </a:solidFill>
            </a:endParaRPr>
          </a:p>
        </p:txBody>
      </p:sp>
      <p:sp>
        <p:nvSpPr>
          <p:cNvPr id="4" name="日期版面配置區 3"/>
          <p:cNvSpPr>
            <a:spLocks noGrp="1"/>
          </p:cNvSpPr>
          <p:nvPr>
            <p:ph type="dt" sz="half" idx="11"/>
          </p:nvPr>
        </p:nvSpPr>
        <p:spPr/>
        <p:txBody>
          <a:body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5" name="矩形 4"/>
          <p:cNvSpPr/>
          <p:nvPr/>
        </p:nvSpPr>
        <p:spPr>
          <a:xfrm>
            <a:off x="323528" y="1085451"/>
            <a:ext cx="8147246" cy="1323439"/>
          </a:xfrm>
          <a:prstGeom prst="rect">
            <a:avLst/>
          </a:prstGeom>
        </p:spPr>
        <p:txBody>
          <a:bodyPr wrap="square">
            <a:spAutoFit/>
          </a:bodyPr>
          <a:lstStyle/>
          <a:p>
            <a:r>
              <a:rPr lang="en-US" altLang="zh-TW" sz="1600" dirty="0">
                <a:solidFill>
                  <a:prstClr val="black"/>
                </a:solidFill>
                <a:latin typeface="+mn-ea"/>
                <a:ea typeface="+mn-ea"/>
              </a:rPr>
              <a:t>IDC</a:t>
            </a:r>
            <a:r>
              <a:rPr lang="zh-TW" altLang="en-US" sz="1600" dirty="0">
                <a:solidFill>
                  <a:prstClr val="black"/>
                </a:solidFill>
                <a:latin typeface="+mn-ea"/>
                <a:ea typeface="+mn-ea"/>
              </a:rPr>
              <a:t>、</a:t>
            </a:r>
            <a:r>
              <a:rPr lang="en-US" altLang="zh-TW" sz="1600" dirty="0">
                <a:solidFill>
                  <a:prstClr val="black"/>
                </a:solidFill>
                <a:latin typeface="+mn-ea"/>
                <a:ea typeface="+mn-ea"/>
              </a:rPr>
              <a:t>Gartner</a:t>
            </a:r>
            <a:r>
              <a:rPr lang="zh-TW" altLang="en-US" sz="1600" dirty="0">
                <a:solidFill>
                  <a:prstClr val="black"/>
                </a:solidFill>
                <a:latin typeface="+mn-ea"/>
                <a:ea typeface="+mn-ea"/>
              </a:rPr>
              <a:t>、</a:t>
            </a:r>
            <a:r>
              <a:rPr lang="en-US" altLang="zh-TW" sz="1600" dirty="0">
                <a:solidFill>
                  <a:prstClr val="black"/>
                </a:solidFill>
                <a:latin typeface="+mn-ea"/>
                <a:ea typeface="+mn-ea"/>
              </a:rPr>
              <a:t>McKinsey </a:t>
            </a:r>
            <a:r>
              <a:rPr lang="zh-TW" altLang="en-US" sz="1600" dirty="0">
                <a:solidFill>
                  <a:prstClr val="black"/>
                </a:solidFill>
                <a:latin typeface="+mn-ea"/>
                <a:ea typeface="+mn-ea"/>
              </a:rPr>
              <a:t>等 多 家 權 威 機 構 預 測， 到 </a:t>
            </a:r>
            <a:r>
              <a:rPr lang="en-US" altLang="zh-TW" sz="1600" dirty="0">
                <a:solidFill>
                  <a:prstClr val="black"/>
                </a:solidFill>
                <a:latin typeface="+mn-ea"/>
                <a:ea typeface="+mn-ea"/>
              </a:rPr>
              <a:t>2020 </a:t>
            </a:r>
            <a:r>
              <a:rPr lang="zh-TW" altLang="en-US" sz="1600" dirty="0" smtClean="0">
                <a:solidFill>
                  <a:prstClr val="black"/>
                </a:solidFill>
                <a:latin typeface="+mn-ea"/>
                <a:ea typeface="+mn-ea"/>
              </a:rPr>
              <a:t>年全球</a:t>
            </a:r>
            <a:r>
              <a:rPr lang="zh-TW" altLang="en-US" sz="1600" dirty="0">
                <a:solidFill>
                  <a:prstClr val="black"/>
                </a:solidFill>
                <a:latin typeface="+mn-ea"/>
                <a:ea typeface="+mn-ea"/>
              </a:rPr>
              <a:t>的物聯網設備安裝量將超過 </a:t>
            </a:r>
            <a:r>
              <a:rPr lang="en-US" altLang="zh-TW" sz="1600" dirty="0">
                <a:solidFill>
                  <a:prstClr val="black"/>
                </a:solidFill>
                <a:latin typeface="+mn-ea"/>
                <a:ea typeface="+mn-ea"/>
              </a:rPr>
              <a:t>200 </a:t>
            </a:r>
            <a:r>
              <a:rPr lang="zh-TW" altLang="en-US" sz="1600" dirty="0">
                <a:solidFill>
                  <a:prstClr val="black"/>
                </a:solidFill>
                <a:latin typeface="+mn-ea"/>
                <a:ea typeface="+mn-ea"/>
              </a:rPr>
              <a:t>億，整體物聯網市場規模將</a:t>
            </a:r>
            <a:r>
              <a:rPr lang="zh-TW" altLang="en-US" sz="1600" dirty="0" smtClean="0">
                <a:solidFill>
                  <a:prstClr val="black"/>
                </a:solidFill>
                <a:latin typeface="+mn-ea"/>
                <a:ea typeface="+mn-ea"/>
              </a:rPr>
              <a:t>超過 </a:t>
            </a:r>
            <a:r>
              <a:rPr lang="en-US" altLang="zh-TW" sz="1600" dirty="0">
                <a:solidFill>
                  <a:prstClr val="black"/>
                </a:solidFill>
                <a:latin typeface="+mn-ea"/>
                <a:ea typeface="+mn-ea"/>
              </a:rPr>
              <a:t>3 </a:t>
            </a:r>
            <a:r>
              <a:rPr lang="zh-TW" altLang="en-US" sz="1600" dirty="0">
                <a:solidFill>
                  <a:prstClr val="black"/>
                </a:solidFill>
                <a:latin typeface="+mn-ea"/>
                <a:ea typeface="+mn-ea"/>
              </a:rPr>
              <a:t>萬億美元。而物聯網中的 </a:t>
            </a:r>
            <a:r>
              <a:rPr lang="en-US" altLang="zh-TW" sz="1600" dirty="0">
                <a:solidFill>
                  <a:prstClr val="black"/>
                </a:solidFill>
                <a:latin typeface="+mn-ea"/>
                <a:ea typeface="+mn-ea"/>
              </a:rPr>
              <a:t>M2M </a:t>
            </a:r>
            <a:r>
              <a:rPr lang="zh-TW" altLang="en-US" sz="1600" dirty="0">
                <a:solidFill>
                  <a:prstClr val="black"/>
                </a:solidFill>
                <a:latin typeface="+mn-ea"/>
                <a:ea typeface="+mn-ea"/>
              </a:rPr>
              <a:t>領域為 </a:t>
            </a:r>
            <a:r>
              <a:rPr lang="en-US" altLang="zh-TW" sz="1600" dirty="0" err="1">
                <a:solidFill>
                  <a:prstClr val="black"/>
                </a:solidFill>
                <a:latin typeface="+mn-ea"/>
                <a:ea typeface="+mn-ea"/>
              </a:rPr>
              <a:t>eSIM</a:t>
            </a:r>
            <a:r>
              <a:rPr lang="en-US" altLang="zh-TW" sz="1600" dirty="0">
                <a:solidFill>
                  <a:prstClr val="black"/>
                </a:solidFill>
                <a:latin typeface="+mn-ea"/>
                <a:ea typeface="+mn-ea"/>
              </a:rPr>
              <a:t> </a:t>
            </a:r>
            <a:r>
              <a:rPr lang="zh-TW" altLang="en-US" sz="1600" dirty="0">
                <a:solidFill>
                  <a:prstClr val="black"/>
                </a:solidFill>
                <a:latin typeface="+mn-ea"/>
                <a:ea typeface="+mn-ea"/>
              </a:rPr>
              <a:t>主要</a:t>
            </a:r>
            <a:r>
              <a:rPr lang="zh-TW" altLang="en-US" sz="1600" dirty="0" smtClean="0">
                <a:solidFill>
                  <a:prstClr val="black"/>
                </a:solidFill>
                <a:latin typeface="+mn-ea"/>
                <a:ea typeface="+mn-ea"/>
              </a:rPr>
              <a:t>市場。</a:t>
            </a:r>
            <a:r>
              <a:rPr lang="zh-TW" altLang="en-US" sz="1600" dirty="0">
                <a:solidFill>
                  <a:prstClr val="black"/>
                </a:solidFill>
                <a:latin typeface="+mn-ea"/>
                <a:ea typeface="+mn-ea"/>
              </a:rPr>
              <a:t>因此，</a:t>
            </a:r>
            <a:r>
              <a:rPr lang="en-US" altLang="zh-TW" sz="1600" dirty="0" err="1">
                <a:solidFill>
                  <a:prstClr val="black"/>
                </a:solidFill>
                <a:latin typeface="+mn-ea"/>
                <a:ea typeface="+mn-ea"/>
              </a:rPr>
              <a:t>eSIM</a:t>
            </a:r>
            <a:r>
              <a:rPr lang="en-US" altLang="zh-TW" sz="1600" dirty="0">
                <a:solidFill>
                  <a:prstClr val="black"/>
                </a:solidFill>
                <a:latin typeface="+mn-ea"/>
                <a:ea typeface="+mn-ea"/>
              </a:rPr>
              <a:t> </a:t>
            </a:r>
            <a:r>
              <a:rPr lang="zh-TW" altLang="en-US" sz="1600" dirty="0">
                <a:solidFill>
                  <a:prstClr val="black"/>
                </a:solidFill>
                <a:latin typeface="+mn-ea"/>
                <a:ea typeface="+mn-ea"/>
              </a:rPr>
              <a:t>的</a:t>
            </a:r>
            <a:r>
              <a:rPr lang="zh-TW" altLang="en-US" sz="1600" dirty="0" smtClean="0">
                <a:solidFill>
                  <a:prstClr val="black"/>
                </a:solidFill>
                <a:latin typeface="+mn-ea"/>
                <a:ea typeface="+mn-ea"/>
              </a:rPr>
              <a:t>出貨量</a:t>
            </a:r>
            <a:r>
              <a:rPr lang="zh-TW" altLang="en-US" sz="1600" dirty="0">
                <a:solidFill>
                  <a:prstClr val="black"/>
                </a:solidFill>
                <a:latin typeface="+mn-ea"/>
                <a:ea typeface="+mn-ea"/>
              </a:rPr>
              <a:t>相對應會達到 </a:t>
            </a:r>
            <a:r>
              <a:rPr lang="en-US" altLang="zh-TW" sz="1600" dirty="0">
                <a:solidFill>
                  <a:prstClr val="black"/>
                </a:solidFill>
                <a:latin typeface="+mn-ea"/>
                <a:ea typeface="+mn-ea"/>
              </a:rPr>
              <a:t>2 </a:t>
            </a:r>
            <a:r>
              <a:rPr lang="zh-TW" altLang="en-US" sz="1600" dirty="0">
                <a:solidFill>
                  <a:prstClr val="black"/>
                </a:solidFill>
                <a:latin typeface="+mn-ea"/>
                <a:ea typeface="+mn-ea"/>
              </a:rPr>
              <a:t>億張，市場將迎來近 </a:t>
            </a:r>
            <a:r>
              <a:rPr lang="en-US" altLang="zh-TW" sz="1600" dirty="0">
                <a:solidFill>
                  <a:prstClr val="black"/>
                </a:solidFill>
                <a:latin typeface="+mn-ea"/>
                <a:ea typeface="+mn-ea"/>
              </a:rPr>
              <a:t>100% </a:t>
            </a:r>
            <a:r>
              <a:rPr lang="zh-TW" altLang="en-US" sz="1600" dirty="0">
                <a:solidFill>
                  <a:prstClr val="black"/>
                </a:solidFill>
                <a:latin typeface="+mn-ea"/>
                <a:ea typeface="+mn-ea"/>
              </a:rPr>
              <a:t>的複合年化增長，</a:t>
            </a:r>
            <a:r>
              <a:rPr lang="zh-TW" altLang="en-US" sz="1600" dirty="0" smtClean="0">
                <a:solidFill>
                  <a:prstClr val="black"/>
                </a:solidFill>
                <a:latin typeface="+mn-ea"/>
                <a:ea typeface="+mn-ea"/>
              </a:rPr>
              <a:t>而傳統 </a:t>
            </a:r>
            <a:r>
              <a:rPr lang="en-US" altLang="zh-TW" sz="1600" dirty="0">
                <a:solidFill>
                  <a:prstClr val="black"/>
                </a:solidFill>
                <a:latin typeface="+mn-ea"/>
                <a:ea typeface="+mn-ea"/>
              </a:rPr>
              <a:t>SIM </a:t>
            </a:r>
            <a:r>
              <a:rPr lang="zh-TW" altLang="en-US" sz="1600" dirty="0">
                <a:solidFill>
                  <a:prstClr val="black"/>
                </a:solidFill>
                <a:latin typeface="+mn-ea"/>
                <a:ea typeface="+mn-ea"/>
              </a:rPr>
              <a:t>市場將逐步萎縮</a:t>
            </a:r>
            <a:r>
              <a:rPr lang="zh-TW" altLang="en-US" sz="1600" dirty="0" smtClean="0">
                <a:solidFill>
                  <a:prstClr val="black"/>
                </a:solidFill>
                <a:latin typeface="+mn-ea"/>
                <a:ea typeface="+mn-ea"/>
              </a:rPr>
              <a:t>。也</a:t>
            </a:r>
            <a:r>
              <a:rPr lang="zh-TW" altLang="en-US" sz="1600" dirty="0">
                <a:solidFill>
                  <a:prstClr val="black"/>
                </a:solidFill>
                <a:latin typeface="+mn-ea"/>
                <a:ea typeface="+mn-ea"/>
              </a:rPr>
              <a:t>反應到台灣 </a:t>
            </a:r>
            <a:r>
              <a:rPr lang="en-US" altLang="zh-TW" sz="1600" dirty="0">
                <a:solidFill>
                  <a:prstClr val="black"/>
                </a:solidFill>
                <a:latin typeface="+mn-ea"/>
                <a:ea typeface="+mn-ea"/>
              </a:rPr>
              <a:t>M2M </a:t>
            </a:r>
            <a:r>
              <a:rPr lang="zh-TW" altLang="en-US" sz="1600" dirty="0">
                <a:solidFill>
                  <a:prstClr val="black"/>
                </a:solidFill>
                <a:latin typeface="+mn-ea"/>
                <a:ea typeface="+mn-ea"/>
              </a:rPr>
              <a:t>中的 </a:t>
            </a:r>
            <a:r>
              <a:rPr lang="en-US" altLang="zh-TW" sz="1600" dirty="0" err="1">
                <a:solidFill>
                  <a:prstClr val="black"/>
                </a:solidFill>
                <a:latin typeface="+mn-ea"/>
                <a:ea typeface="+mn-ea"/>
              </a:rPr>
              <a:t>eSIM</a:t>
            </a:r>
            <a:r>
              <a:rPr lang="en-US" altLang="zh-TW" sz="1600" dirty="0">
                <a:solidFill>
                  <a:prstClr val="black"/>
                </a:solidFill>
                <a:latin typeface="+mn-ea"/>
                <a:ea typeface="+mn-ea"/>
              </a:rPr>
              <a:t> </a:t>
            </a:r>
            <a:r>
              <a:rPr lang="zh-TW" altLang="en-US" sz="1600" dirty="0">
                <a:solidFill>
                  <a:prstClr val="black"/>
                </a:solidFill>
                <a:latin typeface="+mn-ea"/>
                <a:ea typeface="+mn-ea"/>
              </a:rPr>
              <a:t>應用上，依不同使用情境，</a:t>
            </a:r>
            <a:r>
              <a:rPr lang="en-US" altLang="zh-TW" sz="1600" dirty="0" err="1">
                <a:solidFill>
                  <a:prstClr val="black"/>
                </a:solidFill>
                <a:latin typeface="+mn-ea"/>
                <a:ea typeface="+mn-ea"/>
              </a:rPr>
              <a:t>eSIM</a:t>
            </a:r>
            <a:r>
              <a:rPr lang="en-US" altLang="zh-TW" sz="1600" dirty="0">
                <a:solidFill>
                  <a:prstClr val="black"/>
                </a:solidFill>
                <a:latin typeface="+mn-ea"/>
                <a:ea typeface="+mn-ea"/>
              </a:rPr>
              <a:t> </a:t>
            </a:r>
            <a:r>
              <a:rPr lang="zh-TW" altLang="en-US" sz="1600" dirty="0" smtClean="0">
                <a:solidFill>
                  <a:prstClr val="black"/>
                </a:solidFill>
                <a:latin typeface="+mn-ea"/>
                <a:ea typeface="+mn-ea"/>
              </a:rPr>
              <a:t>應用內容</a:t>
            </a:r>
            <a:r>
              <a:rPr lang="zh-TW" altLang="en-US" sz="1600" dirty="0">
                <a:solidFill>
                  <a:prstClr val="black"/>
                </a:solidFill>
                <a:latin typeface="+mn-ea"/>
                <a:ea typeface="+mn-ea"/>
              </a:rPr>
              <a:t>也有所不同，</a:t>
            </a:r>
            <a:r>
              <a:rPr lang="zh-TW" altLang="en-US" sz="1600" dirty="0" smtClean="0">
                <a:solidFill>
                  <a:prstClr val="black"/>
                </a:solidFill>
                <a:latin typeface="+mn-ea"/>
                <a:ea typeface="+mn-ea"/>
              </a:rPr>
              <a:t>如圖</a:t>
            </a:r>
            <a:r>
              <a:rPr lang="en-US" altLang="zh-TW" sz="1600" dirty="0" smtClean="0">
                <a:solidFill>
                  <a:prstClr val="black"/>
                </a:solidFill>
                <a:latin typeface="+mn-ea"/>
                <a:ea typeface="+mn-ea"/>
              </a:rPr>
              <a:t>.</a:t>
            </a:r>
            <a:endParaRPr lang="zh-TW" altLang="en-US" sz="1600" dirty="0">
              <a:solidFill>
                <a:prstClr val="black"/>
              </a:solidFill>
              <a:latin typeface="+mn-ea"/>
              <a:ea typeface="+mn-ea"/>
            </a:endParaRPr>
          </a:p>
        </p:txBody>
      </p:sp>
      <p:pic>
        <p:nvPicPr>
          <p:cNvPr id="6" name="圖片 5"/>
          <p:cNvPicPr>
            <a:picLocks noChangeAspect="1"/>
          </p:cNvPicPr>
          <p:nvPr/>
        </p:nvPicPr>
        <p:blipFill>
          <a:blip r:embed="rId2"/>
          <a:stretch>
            <a:fillRect/>
          </a:stretch>
        </p:blipFill>
        <p:spPr>
          <a:xfrm>
            <a:off x="2267744" y="2924944"/>
            <a:ext cx="4392488" cy="3691313"/>
          </a:xfrm>
          <a:prstGeom prst="rect">
            <a:avLst/>
          </a:prstGeom>
        </p:spPr>
      </p:pic>
      <p:sp>
        <p:nvSpPr>
          <p:cNvPr id="7" name="矩形 6"/>
          <p:cNvSpPr/>
          <p:nvPr/>
        </p:nvSpPr>
        <p:spPr>
          <a:xfrm>
            <a:off x="6646479" y="6381328"/>
            <a:ext cx="2173993" cy="230832"/>
          </a:xfrm>
          <a:prstGeom prst="rect">
            <a:avLst/>
          </a:prstGeom>
        </p:spPr>
        <p:txBody>
          <a:bodyPr wrap="none">
            <a:spAutoFit/>
          </a:bodyPr>
          <a:lstStyle/>
          <a:p>
            <a:r>
              <a:rPr lang="zh-TW" altLang="en-US" sz="900" dirty="0">
                <a:solidFill>
                  <a:prstClr val="black"/>
                </a:solidFill>
              </a:rPr>
              <a:t>台灣雲協-物聯網esim技術與應用白皮書</a:t>
            </a:r>
          </a:p>
        </p:txBody>
      </p:sp>
    </p:spTree>
    <p:extLst>
      <p:ext uri="{BB962C8B-B14F-4D97-AF65-F5344CB8AC3E}">
        <p14:creationId xmlns:p14="http://schemas.microsoft.com/office/powerpoint/2010/main" val="17355836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latin typeface="+mj-lt"/>
              </a:rPr>
              <a:t>網路功能</a:t>
            </a:r>
            <a:r>
              <a:rPr lang="zh-TW" altLang="en-US" sz="2800" dirty="0" smtClean="0">
                <a:latin typeface="+mj-lt"/>
              </a:rPr>
              <a:t>虛擬</a:t>
            </a:r>
            <a:r>
              <a:rPr lang="en-US" altLang="zh-TW" sz="2800" dirty="0" smtClean="0">
                <a:latin typeface="+mj-lt"/>
              </a:rPr>
              <a:t>(NFV)</a:t>
            </a:r>
            <a:r>
              <a:rPr lang="zh-TW" altLang="en-US" sz="2800" dirty="0" smtClean="0">
                <a:latin typeface="+mj-lt"/>
              </a:rPr>
              <a:t> 及 軟體</a:t>
            </a:r>
            <a:r>
              <a:rPr lang="zh-TW" altLang="en-US" sz="2800" dirty="0">
                <a:latin typeface="+mj-lt"/>
              </a:rPr>
              <a:t>定義</a:t>
            </a:r>
            <a:r>
              <a:rPr lang="zh-TW" altLang="en-US" sz="2800" dirty="0" smtClean="0">
                <a:latin typeface="+mj-lt"/>
              </a:rPr>
              <a:t>網路</a:t>
            </a:r>
            <a:r>
              <a:rPr lang="en-US" altLang="zh-TW" sz="2800" dirty="0" smtClean="0">
                <a:latin typeface="+mj-lt"/>
              </a:rPr>
              <a:t>(SDN)</a:t>
            </a:r>
            <a:r>
              <a:rPr lang="zh-TW" altLang="en-US" sz="2800" dirty="0" smtClean="0">
                <a:latin typeface="+mj-lt"/>
              </a:rPr>
              <a:t> </a:t>
            </a:r>
            <a:endParaRPr lang="zh-TW" altLang="en-US" sz="2800" dirty="0">
              <a:latin typeface="+mj-lt"/>
            </a:endParaRPr>
          </a:p>
        </p:txBody>
      </p:sp>
      <p:sp>
        <p:nvSpPr>
          <p:cNvPr id="9" name="投影片編號版面配置區 3"/>
          <p:cNvSpPr>
            <a:spLocks noGrp="1"/>
          </p:cNvSpPr>
          <p:nvPr>
            <p:ph type="sldNum" sz="quarter" idx="10"/>
          </p:nvPr>
        </p:nvSpPr>
        <p:spPr bwMode="auto">
          <a:xfrm>
            <a:off x="8064000" y="6678000"/>
            <a:ext cx="1080000" cy="18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itchFamily="34" charset="0"/>
                <a:ea typeface="新細明體" pitchFamily="18" charset="-120"/>
              </a:defRPr>
            </a:lvl1pPr>
            <a:lvl2pPr marL="742950" indent="-285750">
              <a:defRPr kumimoji="1" sz="2400">
                <a:solidFill>
                  <a:schemeClr val="tx1"/>
                </a:solidFill>
                <a:latin typeface="Calibri" pitchFamily="34" charset="0"/>
                <a:ea typeface="新細明體" pitchFamily="18" charset="-120"/>
              </a:defRPr>
            </a:lvl2pPr>
            <a:lvl3pPr marL="1143000" indent="-228600">
              <a:defRPr kumimoji="1" sz="2400">
                <a:solidFill>
                  <a:schemeClr val="tx1"/>
                </a:solidFill>
                <a:latin typeface="Calibri" pitchFamily="34" charset="0"/>
                <a:ea typeface="新細明體" pitchFamily="18" charset="-120"/>
              </a:defRPr>
            </a:lvl3pPr>
            <a:lvl4pPr marL="1600200" indent="-228600">
              <a:defRPr kumimoji="1" sz="2400">
                <a:solidFill>
                  <a:schemeClr val="tx1"/>
                </a:solidFill>
                <a:latin typeface="Calibri" pitchFamily="34" charset="0"/>
                <a:ea typeface="新細明體" pitchFamily="18" charset="-120"/>
              </a:defRPr>
            </a:lvl4pPr>
            <a:lvl5pPr marL="2057400" indent="-228600">
              <a:defRPr kumimoji="1" sz="2400">
                <a:solidFill>
                  <a:schemeClr val="tx1"/>
                </a:solidFill>
                <a:latin typeface="Calibri" pitchFamily="34" charset="0"/>
                <a:ea typeface="新細明體" pitchFamily="18" charset="-120"/>
              </a:defRPr>
            </a:lvl5pPr>
            <a:lvl6pPr marL="2514600" indent="-228600" fontAlgn="base">
              <a:spcBef>
                <a:spcPct val="0"/>
              </a:spcBef>
              <a:spcAft>
                <a:spcPct val="0"/>
              </a:spcAft>
              <a:defRPr kumimoji="1" sz="2400">
                <a:solidFill>
                  <a:schemeClr val="tx1"/>
                </a:solidFill>
                <a:latin typeface="Calibri" pitchFamily="34" charset="0"/>
                <a:ea typeface="新細明體" pitchFamily="18" charset="-120"/>
              </a:defRPr>
            </a:lvl6pPr>
            <a:lvl7pPr marL="2971800" indent="-228600" fontAlgn="base">
              <a:spcBef>
                <a:spcPct val="0"/>
              </a:spcBef>
              <a:spcAft>
                <a:spcPct val="0"/>
              </a:spcAft>
              <a:defRPr kumimoji="1" sz="2400">
                <a:solidFill>
                  <a:schemeClr val="tx1"/>
                </a:solidFill>
                <a:latin typeface="Calibri" pitchFamily="34" charset="0"/>
                <a:ea typeface="新細明體" pitchFamily="18" charset="-120"/>
              </a:defRPr>
            </a:lvl7pPr>
            <a:lvl8pPr marL="3429000" indent="-228600" fontAlgn="base">
              <a:spcBef>
                <a:spcPct val="0"/>
              </a:spcBef>
              <a:spcAft>
                <a:spcPct val="0"/>
              </a:spcAft>
              <a:defRPr kumimoji="1" sz="2400">
                <a:solidFill>
                  <a:schemeClr val="tx1"/>
                </a:solidFill>
                <a:latin typeface="Calibri" pitchFamily="34" charset="0"/>
                <a:ea typeface="新細明體" pitchFamily="18" charset="-120"/>
              </a:defRPr>
            </a:lvl8pPr>
            <a:lvl9pPr marL="3886200" indent="-228600" fontAlgn="base">
              <a:spcBef>
                <a:spcPct val="0"/>
              </a:spcBef>
              <a:spcAft>
                <a:spcPct val="0"/>
              </a:spcAft>
              <a:defRPr kumimoji="1" sz="2400">
                <a:solidFill>
                  <a:schemeClr val="tx1"/>
                </a:solidFill>
                <a:latin typeface="Calibri" pitchFamily="34" charset="0"/>
                <a:ea typeface="新細明體" pitchFamily="18" charset="-120"/>
              </a:defRPr>
            </a:lvl9pPr>
          </a:lstStyle>
          <a:p>
            <a:r>
              <a:rPr kumimoji="0" lang="en-US" altLang="zh-TW" sz="1000" dirty="0" smtClean="0">
                <a:solidFill>
                  <a:prstClr val="white"/>
                </a:solidFill>
                <a:latin typeface="Arial Unicode MS" pitchFamily="34" charset="-120"/>
                <a:ea typeface="Arial Unicode MS" pitchFamily="34" charset="-120"/>
              </a:rPr>
              <a:t>45</a:t>
            </a:r>
            <a:endParaRPr kumimoji="0" lang="zh-TW" altLang="en-US" sz="1000" dirty="0">
              <a:solidFill>
                <a:prstClr val="white"/>
              </a:solidFill>
              <a:latin typeface="Arial Unicode MS" pitchFamily="34" charset="-120"/>
              <a:ea typeface="Arial Unicode MS" pitchFamily="34" charset="-120"/>
            </a:endParaRPr>
          </a:p>
        </p:txBody>
      </p:sp>
      <p:sp>
        <p:nvSpPr>
          <p:cNvPr id="10" name="文字方塊 9"/>
          <p:cNvSpPr txBox="1"/>
          <p:nvPr/>
        </p:nvSpPr>
        <p:spPr>
          <a:xfrm>
            <a:off x="457202" y="1340768"/>
            <a:ext cx="8363270" cy="3416320"/>
          </a:xfrm>
          <a:prstGeom prst="rect">
            <a:avLst/>
          </a:prstGeom>
          <a:noFill/>
        </p:spPr>
        <p:txBody>
          <a:bodyPr wrap="square" rtlCol="0">
            <a:spAutoFit/>
          </a:bodyPr>
          <a:lstStyle/>
          <a:p>
            <a:r>
              <a:rPr lang="zh-TW" altLang="zh-TW" sz="2400" dirty="0">
                <a:solidFill>
                  <a:prstClr val="black"/>
                </a:solidFill>
                <a:latin typeface="+mj-ea"/>
                <a:ea typeface="+mj-ea"/>
              </a:rPr>
              <a:t>進入</a:t>
            </a:r>
            <a:r>
              <a:rPr lang="en-US" altLang="zh-TW" sz="2400" dirty="0">
                <a:solidFill>
                  <a:prstClr val="black"/>
                </a:solidFill>
                <a:latin typeface="+mj-ea"/>
                <a:ea typeface="+mj-ea"/>
              </a:rPr>
              <a:t>5G</a:t>
            </a:r>
            <a:r>
              <a:rPr lang="zh-TW" altLang="zh-TW" sz="2400" dirty="0">
                <a:solidFill>
                  <a:prstClr val="black"/>
                </a:solidFill>
                <a:latin typeface="+mj-ea"/>
                <a:ea typeface="+mj-ea"/>
              </a:rPr>
              <a:t>時代，電信商可在</a:t>
            </a:r>
            <a:r>
              <a:rPr lang="en-US" altLang="zh-TW" sz="2400" dirty="0">
                <a:solidFill>
                  <a:prstClr val="black"/>
                </a:solidFill>
                <a:latin typeface="+mj-ea"/>
                <a:ea typeface="+mj-ea"/>
              </a:rPr>
              <a:t>4G</a:t>
            </a:r>
            <a:r>
              <a:rPr lang="zh-TW" altLang="zh-TW" sz="2400" dirty="0">
                <a:solidFill>
                  <a:prstClr val="black"/>
                </a:solidFill>
                <a:latin typeface="+mj-ea"/>
                <a:ea typeface="+mj-ea"/>
              </a:rPr>
              <a:t>的演進封包核心網路（</a:t>
            </a:r>
            <a:r>
              <a:rPr lang="en-US" altLang="zh-TW" sz="2400" dirty="0">
                <a:solidFill>
                  <a:prstClr val="black"/>
                </a:solidFill>
                <a:latin typeface="+mj-ea"/>
                <a:ea typeface="+mj-ea"/>
              </a:rPr>
              <a:t>Evolved Packet Core, EPC</a:t>
            </a:r>
            <a:r>
              <a:rPr lang="zh-TW" altLang="zh-TW" sz="2400" dirty="0">
                <a:solidFill>
                  <a:prstClr val="black"/>
                </a:solidFill>
                <a:latin typeface="+mj-ea"/>
                <a:ea typeface="+mj-ea"/>
              </a:rPr>
              <a:t>）採用虛擬化技術，透過</a:t>
            </a:r>
            <a:r>
              <a:rPr lang="en-US" altLang="zh-TW" sz="2400" dirty="0">
                <a:solidFill>
                  <a:prstClr val="black"/>
                </a:solidFill>
                <a:latin typeface="+mj-ea"/>
                <a:ea typeface="+mj-ea"/>
              </a:rPr>
              <a:t>SDN(Software Defined Network)</a:t>
            </a:r>
            <a:r>
              <a:rPr lang="zh-TW" altLang="zh-TW" sz="2400" dirty="0">
                <a:solidFill>
                  <a:prstClr val="black"/>
                </a:solidFill>
                <a:latin typeface="+mj-ea"/>
                <a:ea typeface="+mj-ea"/>
              </a:rPr>
              <a:t>、</a:t>
            </a:r>
            <a:r>
              <a:rPr lang="en-US" altLang="zh-TW" sz="2400" dirty="0">
                <a:solidFill>
                  <a:prstClr val="black"/>
                </a:solidFill>
                <a:latin typeface="+mj-ea"/>
                <a:ea typeface="+mj-ea"/>
              </a:rPr>
              <a:t>NFV(Network Functions Virtualization)</a:t>
            </a:r>
            <a:r>
              <a:rPr lang="zh-TW" altLang="zh-TW" sz="2400" dirty="0">
                <a:solidFill>
                  <a:prstClr val="black"/>
                </a:solidFill>
                <a:latin typeface="+mj-ea"/>
                <a:ea typeface="+mj-ea"/>
              </a:rPr>
              <a:t>，解構並導入雲端依需求調度資源的彈性服務概念，打造出虛擬化的雲端原生網路架構，更容易管理調度網路</a:t>
            </a:r>
            <a:r>
              <a:rPr lang="zh-TW" altLang="zh-TW" sz="2400" dirty="0" smtClean="0">
                <a:solidFill>
                  <a:prstClr val="black"/>
                </a:solidFill>
                <a:latin typeface="+mj-ea"/>
                <a:ea typeface="+mj-ea"/>
              </a:rPr>
              <a:t>。</a:t>
            </a:r>
            <a:endParaRPr lang="en-US" altLang="zh-TW" sz="2400" dirty="0" smtClean="0">
              <a:solidFill>
                <a:prstClr val="black"/>
              </a:solidFill>
              <a:latin typeface="+mj-ea"/>
              <a:ea typeface="+mj-ea"/>
            </a:endParaRPr>
          </a:p>
          <a:p>
            <a:endParaRPr lang="zh-TW" altLang="zh-TW" sz="2400" dirty="0">
              <a:solidFill>
                <a:prstClr val="black"/>
              </a:solidFill>
              <a:latin typeface="+mj-ea"/>
              <a:ea typeface="+mj-ea"/>
            </a:endParaRPr>
          </a:p>
          <a:p>
            <a:r>
              <a:rPr lang="en-US" altLang="zh-TW" sz="2400" dirty="0">
                <a:solidFill>
                  <a:prstClr val="black"/>
                </a:solidFill>
                <a:latin typeface="+mj-ea"/>
                <a:ea typeface="+mj-ea"/>
              </a:rPr>
              <a:t>IDT </a:t>
            </a:r>
            <a:r>
              <a:rPr lang="zh-TW" altLang="zh-TW" sz="2400" dirty="0">
                <a:solidFill>
                  <a:prstClr val="black"/>
                </a:solidFill>
                <a:latin typeface="+mj-ea"/>
                <a:ea typeface="+mj-ea"/>
              </a:rPr>
              <a:t>已經有電信雲的建置經驗</a:t>
            </a:r>
            <a:r>
              <a:rPr lang="en-US" altLang="zh-TW" sz="2400" dirty="0">
                <a:solidFill>
                  <a:prstClr val="black"/>
                </a:solidFill>
                <a:latin typeface="+mj-ea"/>
                <a:ea typeface="+mj-ea"/>
              </a:rPr>
              <a:t> (NFV, SDN), </a:t>
            </a:r>
            <a:r>
              <a:rPr lang="zh-TW" altLang="zh-TW" sz="2400" dirty="0">
                <a:solidFill>
                  <a:prstClr val="black"/>
                </a:solidFill>
                <a:latin typeface="+mj-ea"/>
                <a:ea typeface="+mj-ea"/>
              </a:rPr>
              <a:t>可無縫接軌協助 電信商或企業做</a:t>
            </a:r>
            <a:r>
              <a:rPr lang="en-US" altLang="zh-TW" sz="2400" dirty="0">
                <a:solidFill>
                  <a:prstClr val="black"/>
                </a:solidFill>
                <a:latin typeface="+mj-ea"/>
                <a:ea typeface="+mj-ea"/>
              </a:rPr>
              <a:t>5G</a:t>
            </a:r>
            <a:r>
              <a:rPr lang="zh-TW" altLang="zh-TW" sz="2400" dirty="0">
                <a:solidFill>
                  <a:prstClr val="black"/>
                </a:solidFill>
                <a:latin typeface="+mj-ea"/>
                <a:ea typeface="+mj-ea"/>
              </a:rPr>
              <a:t>網路設備虛擬化需求。</a:t>
            </a:r>
          </a:p>
        </p:txBody>
      </p:sp>
    </p:spTree>
    <p:extLst>
      <p:ext uri="{BB962C8B-B14F-4D97-AF65-F5344CB8AC3E}">
        <p14:creationId xmlns:p14="http://schemas.microsoft.com/office/powerpoint/2010/main" val="191069869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5G </a:t>
            </a:r>
            <a:r>
              <a:rPr lang="zh-TW" altLang="en-US" dirty="0" smtClean="0"/>
              <a:t>企業專網</a:t>
            </a:r>
            <a:endParaRPr lang="zh-TW" altLang="en-US" dirty="0"/>
          </a:p>
        </p:txBody>
      </p:sp>
      <p:sp>
        <p:nvSpPr>
          <p:cNvPr id="3" name="投影片編號版面配置區 2"/>
          <p:cNvSpPr>
            <a:spLocks noGrp="1"/>
          </p:cNvSpPr>
          <p:nvPr>
            <p:ph type="sldNum" sz="quarter" idx="10"/>
          </p:nvPr>
        </p:nvSpPr>
        <p:spPr/>
        <p:txBody>
          <a:bodyPr/>
          <a:lstStyle/>
          <a:p>
            <a:pPr>
              <a:defRPr/>
            </a:pPr>
            <a:fld id="{4CD9C73D-1846-4190-BDF6-A85AC4E8A463}" type="slidenum">
              <a:rPr lang="zh-TW" altLang="en-US" smtClean="0">
                <a:solidFill>
                  <a:prstClr val="white"/>
                </a:solidFill>
              </a:rPr>
              <a:pPr>
                <a:defRPr/>
              </a:pPr>
              <a:t>18</a:t>
            </a:fld>
            <a:endParaRPr lang="zh-TW" altLang="en-US" dirty="0">
              <a:solidFill>
                <a:prstClr val="white"/>
              </a:solidFill>
            </a:endParaRPr>
          </a:p>
        </p:txBody>
      </p:sp>
      <p:sp>
        <p:nvSpPr>
          <p:cNvPr id="4" name="日期版面配置區 3"/>
          <p:cNvSpPr>
            <a:spLocks noGrp="1"/>
          </p:cNvSpPr>
          <p:nvPr>
            <p:ph type="dt" sz="half" idx="11"/>
          </p:nvPr>
        </p:nvSpPr>
        <p:spPr/>
        <p:txBody>
          <a:body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6" name="矩形 5"/>
          <p:cNvSpPr/>
          <p:nvPr/>
        </p:nvSpPr>
        <p:spPr>
          <a:xfrm>
            <a:off x="457202" y="1340768"/>
            <a:ext cx="8291262" cy="2677656"/>
          </a:xfrm>
          <a:prstGeom prst="rect">
            <a:avLst/>
          </a:prstGeom>
        </p:spPr>
        <p:txBody>
          <a:bodyPr wrap="square">
            <a:spAutoFit/>
          </a:bodyPr>
          <a:lstStyle/>
          <a:p>
            <a:r>
              <a:rPr lang="zh-TW" altLang="en-US" sz="2400" dirty="0" smtClean="0">
                <a:solidFill>
                  <a:prstClr val="black"/>
                </a:solidFill>
                <a:latin typeface="+mn-ea"/>
                <a:ea typeface="+mn-ea"/>
              </a:rPr>
              <a:t>依據 </a:t>
            </a:r>
            <a:r>
              <a:rPr lang="en-US" altLang="zh-TW" sz="2400" dirty="0" smtClean="0">
                <a:solidFill>
                  <a:prstClr val="black"/>
                </a:solidFill>
                <a:latin typeface="+mn-ea"/>
                <a:ea typeface="+mn-ea"/>
              </a:rPr>
              <a:t>NCC</a:t>
            </a:r>
            <a:r>
              <a:rPr lang="zh-TW" altLang="en-US" sz="2400" dirty="0">
                <a:solidFill>
                  <a:prstClr val="black"/>
                </a:solidFill>
                <a:latin typeface="+mn-ea"/>
                <a:ea typeface="+mn-ea"/>
              </a:rPr>
              <a:t>在</a:t>
            </a:r>
            <a:r>
              <a:rPr lang="en-US" altLang="zh-TW" sz="2400" dirty="0">
                <a:solidFill>
                  <a:prstClr val="black"/>
                </a:solidFill>
                <a:latin typeface="+mn-ea"/>
                <a:ea typeface="+mn-ea"/>
              </a:rPr>
              <a:t>4.4 GHz</a:t>
            </a:r>
            <a:r>
              <a:rPr lang="zh-TW" altLang="en-US" sz="2400" dirty="0">
                <a:solidFill>
                  <a:prstClr val="black"/>
                </a:solidFill>
                <a:latin typeface="+mn-ea"/>
                <a:ea typeface="+mn-ea"/>
              </a:rPr>
              <a:t>至</a:t>
            </a:r>
            <a:r>
              <a:rPr lang="en-US" altLang="zh-TW" sz="2400" dirty="0">
                <a:solidFill>
                  <a:prstClr val="black"/>
                </a:solidFill>
                <a:latin typeface="+mn-ea"/>
                <a:ea typeface="+mn-ea"/>
              </a:rPr>
              <a:t>5.5 GHz</a:t>
            </a:r>
            <a:r>
              <a:rPr lang="zh-TW" altLang="en-US" sz="2400" dirty="0">
                <a:solidFill>
                  <a:prstClr val="black"/>
                </a:solidFill>
                <a:latin typeface="+mn-ea"/>
                <a:ea typeface="+mn-ea"/>
              </a:rPr>
              <a:t>的中頻段分出</a:t>
            </a:r>
            <a:r>
              <a:rPr lang="en-US" altLang="zh-TW" sz="2400" dirty="0">
                <a:solidFill>
                  <a:prstClr val="black"/>
                </a:solidFill>
                <a:latin typeface="+mn-ea"/>
                <a:ea typeface="+mn-ea"/>
              </a:rPr>
              <a:t>600MHZ</a:t>
            </a:r>
            <a:r>
              <a:rPr lang="zh-TW" altLang="en-US" sz="2400" dirty="0">
                <a:solidFill>
                  <a:prstClr val="black"/>
                </a:solidFill>
                <a:latin typeface="+mn-ea"/>
                <a:ea typeface="+mn-ea"/>
              </a:rPr>
              <a:t>頻寬，其中將有</a:t>
            </a:r>
            <a:r>
              <a:rPr lang="en-US" altLang="zh-TW" sz="2400" dirty="0">
                <a:solidFill>
                  <a:prstClr val="black"/>
                </a:solidFill>
                <a:latin typeface="+mn-ea"/>
                <a:ea typeface="+mn-ea"/>
              </a:rPr>
              <a:t>200MHz</a:t>
            </a:r>
            <a:r>
              <a:rPr lang="zh-TW" altLang="en-US" sz="2400" dirty="0">
                <a:solidFill>
                  <a:prstClr val="black"/>
                </a:solidFill>
                <a:latin typeface="+mn-ea"/>
                <a:ea typeface="+mn-ea"/>
              </a:rPr>
              <a:t>頻寬拍賣、</a:t>
            </a:r>
            <a:r>
              <a:rPr lang="en-US" altLang="zh-TW" sz="2400" dirty="0">
                <a:solidFill>
                  <a:prstClr val="black"/>
                </a:solidFill>
                <a:latin typeface="+mn-ea"/>
                <a:ea typeface="+mn-ea"/>
              </a:rPr>
              <a:t>300MHz</a:t>
            </a:r>
            <a:r>
              <a:rPr lang="zh-TW" altLang="en-US" sz="2400" dirty="0">
                <a:solidFill>
                  <a:prstClr val="black"/>
                </a:solidFill>
                <a:latin typeface="+mn-ea"/>
                <a:ea typeface="+mn-ea"/>
              </a:rPr>
              <a:t>做為警消與政府公共使用，</a:t>
            </a:r>
            <a:r>
              <a:rPr lang="en-US" altLang="zh-TW" sz="2400" dirty="0">
                <a:solidFill>
                  <a:prstClr val="black"/>
                </a:solidFill>
                <a:latin typeface="+mn-ea"/>
                <a:ea typeface="+mn-ea"/>
              </a:rPr>
              <a:t>100MHz</a:t>
            </a:r>
            <a:r>
              <a:rPr lang="zh-TW" altLang="en-US" sz="2400" dirty="0">
                <a:solidFill>
                  <a:prstClr val="black"/>
                </a:solidFill>
                <a:latin typeface="+mn-ea"/>
                <a:ea typeface="+mn-ea"/>
              </a:rPr>
              <a:t>讓企業申請專頻</a:t>
            </a:r>
            <a:r>
              <a:rPr lang="zh-TW" altLang="en-US" sz="2400" dirty="0" smtClean="0">
                <a:solidFill>
                  <a:prstClr val="black"/>
                </a:solidFill>
                <a:latin typeface="+mn-ea"/>
                <a:ea typeface="+mn-ea"/>
              </a:rPr>
              <a:t>。</a:t>
            </a:r>
            <a:endParaRPr lang="en-US" altLang="zh-TW" sz="2400" dirty="0" smtClean="0">
              <a:solidFill>
                <a:prstClr val="black"/>
              </a:solidFill>
              <a:latin typeface="+mn-ea"/>
              <a:ea typeface="+mn-ea"/>
            </a:endParaRPr>
          </a:p>
          <a:p>
            <a:endParaRPr lang="en-US" altLang="zh-TW" sz="2400" dirty="0">
              <a:solidFill>
                <a:prstClr val="black"/>
              </a:solidFill>
              <a:latin typeface="+mn-ea"/>
              <a:ea typeface="+mn-ea"/>
            </a:endParaRPr>
          </a:p>
          <a:p>
            <a:r>
              <a:rPr lang="en-US" altLang="zh-TW" sz="2400" dirty="0" smtClean="0">
                <a:solidFill>
                  <a:prstClr val="black"/>
                </a:solidFill>
                <a:latin typeface="+mn-ea"/>
                <a:ea typeface="+mn-ea"/>
              </a:rPr>
              <a:t>IDT</a:t>
            </a:r>
            <a:r>
              <a:rPr lang="zh-TW" altLang="en-US" sz="2400" dirty="0" smtClean="0">
                <a:solidFill>
                  <a:prstClr val="black"/>
                </a:solidFill>
                <a:latin typeface="+mn-ea"/>
                <a:ea typeface="+mn-ea"/>
              </a:rPr>
              <a:t> </a:t>
            </a:r>
            <a:r>
              <a:rPr lang="zh-TW" altLang="en-US" sz="2400" dirty="0">
                <a:solidFill>
                  <a:prstClr val="black"/>
                </a:solidFill>
                <a:latin typeface="+mn-ea"/>
                <a:ea typeface="+mn-ea"/>
              </a:rPr>
              <a:t>將</a:t>
            </a:r>
            <a:r>
              <a:rPr lang="zh-TW" altLang="en-US" sz="2400" dirty="0" smtClean="0">
                <a:solidFill>
                  <a:prstClr val="black"/>
                </a:solidFill>
                <a:latin typeface="+mn-ea"/>
                <a:ea typeface="+mn-ea"/>
              </a:rPr>
              <a:t>與幾家國際及國內廠商合作提供企業專網的方案需求。</a:t>
            </a:r>
            <a:endParaRPr lang="zh-TW" altLang="en-US" sz="2400" dirty="0">
              <a:solidFill>
                <a:prstClr val="black"/>
              </a:solidFill>
              <a:latin typeface="+mn-ea"/>
              <a:ea typeface="+mn-ea"/>
            </a:endParaRPr>
          </a:p>
          <a:p>
            <a:endParaRPr lang="zh-TW" altLang="en-US" sz="2400" dirty="0">
              <a:solidFill>
                <a:prstClr val="black"/>
              </a:solidFill>
              <a:latin typeface="+mn-ea"/>
              <a:ea typeface="+mn-ea"/>
            </a:endParaRPr>
          </a:p>
        </p:txBody>
      </p:sp>
    </p:spTree>
    <p:extLst>
      <p:ext uri="{BB962C8B-B14F-4D97-AF65-F5344CB8AC3E}">
        <p14:creationId xmlns:p14="http://schemas.microsoft.com/office/powerpoint/2010/main" val="1818244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p>
            <a:pPr>
              <a:defRPr/>
            </a:pPr>
            <a:fld id="{4CD9C73D-1846-4190-BDF6-A85AC4E8A463}" type="slidenum">
              <a:rPr lang="zh-TW" altLang="en-US" smtClean="0">
                <a:solidFill>
                  <a:prstClr val="white"/>
                </a:solidFill>
              </a:rPr>
              <a:pPr>
                <a:defRPr/>
              </a:pPr>
              <a:t>19</a:t>
            </a:fld>
            <a:endParaRPr lang="zh-TW" altLang="en-US" dirty="0">
              <a:solidFill>
                <a:prstClr val="white"/>
              </a:solidFill>
            </a:endParaRPr>
          </a:p>
        </p:txBody>
      </p:sp>
      <p:sp>
        <p:nvSpPr>
          <p:cNvPr id="3" name="日期版面配置區 2"/>
          <p:cNvSpPr>
            <a:spLocks noGrp="1"/>
          </p:cNvSpPr>
          <p:nvPr>
            <p:ph type="dt" sz="half" idx="11"/>
          </p:nvPr>
        </p:nvSpPr>
        <p:spPr/>
        <p:txBody>
          <a:body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9" name="標題 1"/>
          <p:cNvSpPr>
            <a:spLocks noGrp="1"/>
          </p:cNvSpPr>
          <p:nvPr>
            <p:ph type="title"/>
          </p:nvPr>
        </p:nvSpPr>
        <p:spPr>
          <a:xfrm>
            <a:off x="457202" y="274640"/>
            <a:ext cx="7427913" cy="850900"/>
          </a:xfrm>
        </p:spPr>
        <p:txBody>
          <a:bodyPr/>
          <a:lstStyle/>
          <a:p>
            <a:pPr algn="ctr"/>
            <a:r>
              <a:rPr lang="en-US" altLang="zh-TW" dirty="0" smtClean="0"/>
              <a:t>Cable/DOCSIS Evolution</a:t>
            </a:r>
            <a:endParaRPr lang="zh-TW" altLang="en-US" dirty="0"/>
          </a:p>
        </p:txBody>
      </p:sp>
      <p:sp>
        <p:nvSpPr>
          <p:cNvPr id="4" name="文字方塊 3"/>
          <p:cNvSpPr txBox="1"/>
          <p:nvPr/>
        </p:nvSpPr>
        <p:spPr>
          <a:xfrm>
            <a:off x="1187624" y="1182401"/>
            <a:ext cx="6552728" cy="1631216"/>
          </a:xfrm>
          <a:prstGeom prst="rect">
            <a:avLst/>
          </a:prstGeom>
          <a:noFill/>
        </p:spPr>
        <p:txBody>
          <a:bodyPr wrap="square" rtlCol="0">
            <a:spAutoFit/>
          </a:bodyPr>
          <a:lstStyle/>
          <a:p>
            <a:r>
              <a:rPr lang="en-US" altLang="zh-TW" sz="2400" dirty="0" smtClean="0">
                <a:solidFill>
                  <a:prstClr val="black"/>
                </a:solidFill>
                <a:latin typeface="+mn-ea"/>
                <a:ea typeface="+mn-ea"/>
              </a:rPr>
              <a:t>IDT</a:t>
            </a:r>
            <a:r>
              <a:rPr lang="zh-TW" altLang="en-US" sz="2400" dirty="0" smtClean="0">
                <a:solidFill>
                  <a:prstClr val="black"/>
                </a:solidFill>
                <a:latin typeface="+mn-ea"/>
                <a:ea typeface="+mn-ea"/>
              </a:rPr>
              <a:t>  代理 </a:t>
            </a:r>
            <a:r>
              <a:rPr lang="en-US" altLang="zh-TW" sz="2400" dirty="0" smtClean="0">
                <a:solidFill>
                  <a:prstClr val="black"/>
                </a:solidFill>
                <a:latin typeface="+mn-ea"/>
                <a:ea typeface="+mn-ea"/>
              </a:rPr>
              <a:t>Cisco </a:t>
            </a:r>
            <a:r>
              <a:rPr lang="zh-TW" altLang="en-US" sz="2400" dirty="0" smtClean="0">
                <a:solidFill>
                  <a:prstClr val="black"/>
                </a:solidFill>
                <a:latin typeface="+mn-ea"/>
                <a:ea typeface="+mn-ea"/>
              </a:rPr>
              <a:t>有線電視網路產品</a:t>
            </a:r>
            <a:r>
              <a:rPr lang="en-US" altLang="zh-TW" sz="2400" dirty="0" smtClean="0">
                <a:solidFill>
                  <a:prstClr val="black"/>
                </a:solidFill>
                <a:latin typeface="+mn-ea"/>
                <a:ea typeface="+mn-ea"/>
              </a:rPr>
              <a:t>,</a:t>
            </a:r>
            <a:r>
              <a:rPr lang="zh-TW" altLang="en-US" sz="2400" dirty="0" smtClean="0">
                <a:solidFill>
                  <a:prstClr val="black"/>
                </a:solidFill>
                <a:latin typeface="+mn-ea"/>
                <a:ea typeface="+mn-ea"/>
              </a:rPr>
              <a:t> </a:t>
            </a:r>
            <a:r>
              <a:rPr lang="zh-TW" altLang="en-US" sz="2400" dirty="0">
                <a:solidFill>
                  <a:prstClr val="black"/>
                </a:solidFill>
                <a:latin typeface="+mn-ea"/>
                <a:ea typeface="+mn-ea"/>
              </a:rPr>
              <a:t>在凱擘、台媒、台灣寬頻、中</a:t>
            </a:r>
            <a:r>
              <a:rPr lang="zh-TW" altLang="en-US" sz="2400" dirty="0" smtClean="0">
                <a:solidFill>
                  <a:prstClr val="black"/>
                </a:solidFill>
                <a:latin typeface="+mn-ea"/>
                <a:ea typeface="+mn-ea"/>
              </a:rPr>
              <a:t>嘉提供服務並跟著 </a:t>
            </a:r>
            <a:r>
              <a:rPr lang="en-US" altLang="zh-TW" sz="2400" dirty="0">
                <a:solidFill>
                  <a:prstClr val="black"/>
                </a:solidFill>
                <a:latin typeface="+mn-ea"/>
                <a:ea typeface="+mn-ea"/>
              </a:rPr>
              <a:t>DOCSIS 3.0 </a:t>
            </a:r>
            <a:r>
              <a:rPr lang="zh-TW" altLang="en-US" sz="2400" dirty="0" smtClean="0">
                <a:solidFill>
                  <a:prstClr val="black"/>
                </a:solidFill>
                <a:latin typeface="+mn-ea"/>
                <a:ea typeface="+mn-ea"/>
              </a:rPr>
              <a:t>技術演進到</a:t>
            </a:r>
            <a:r>
              <a:rPr lang="zh-TW" altLang="en-US" sz="2400" dirty="0">
                <a:solidFill>
                  <a:prstClr val="black"/>
                </a:solidFill>
                <a:latin typeface="+mn-ea"/>
                <a:ea typeface="+mn-ea"/>
              </a:rPr>
              <a:t> </a:t>
            </a:r>
            <a:r>
              <a:rPr lang="en-US" altLang="zh-TW" sz="2400" dirty="0">
                <a:solidFill>
                  <a:prstClr val="black"/>
                </a:solidFill>
                <a:latin typeface="+mn-ea"/>
                <a:ea typeface="+mn-ea"/>
              </a:rPr>
              <a:t>DOCSIS </a:t>
            </a:r>
            <a:r>
              <a:rPr lang="en-US" altLang="zh-TW" sz="2400" dirty="0" smtClean="0">
                <a:solidFill>
                  <a:prstClr val="black"/>
                </a:solidFill>
                <a:latin typeface="+mn-ea"/>
                <a:ea typeface="+mn-ea"/>
              </a:rPr>
              <a:t>4.0</a:t>
            </a:r>
            <a:r>
              <a:rPr lang="zh-TW" altLang="en-US" sz="2400" dirty="0" smtClean="0">
                <a:solidFill>
                  <a:prstClr val="black"/>
                </a:solidFill>
                <a:latin typeface="+mn-ea"/>
                <a:ea typeface="+mn-ea"/>
              </a:rPr>
              <a:t> 繼續提供</a:t>
            </a:r>
            <a:r>
              <a:rPr lang="zh-TW" altLang="en-US" sz="2400" dirty="0">
                <a:solidFill>
                  <a:prstClr val="black"/>
                </a:solidFill>
                <a:latin typeface="+mn-ea"/>
                <a:ea typeface="+mn-ea"/>
              </a:rPr>
              <a:t>給</a:t>
            </a:r>
            <a:r>
              <a:rPr lang="zh-TW" altLang="en-US" sz="2400" dirty="0" smtClean="0">
                <a:solidFill>
                  <a:prstClr val="black"/>
                </a:solidFill>
                <a:latin typeface="+mn-ea"/>
                <a:ea typeface="+mn-ea"/>
              </a:rPr>
              <a:t> 有線電視業者的網路建置服務</a:t>
            </a:r>
            <a:r>
              <a:rPr lang="zh-TW" altLang="en-US" sz="2800" dirty="0" smtClean="0">
                <a:solidFill>
                  <a:prstClr val="black"/>
                </a:solidFill>
                <a:latin typeface="+mn-ea"/>
                <a:ea typeface="+mn-ea"/>
              </a:rPr>
              <a:t>。</a:t>
            </a:r>
            <a:endParaRPr lang="zh-TW" altLang="en-US" sz="2800" dirty="0">
              <a:solidFill>
                <a:prstClr val="black"/>
              </a:solidFill>
              <a:latin typeface="+mn-ea"/>
              <a:ea typeface="+mn-ea"/>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9" y="2998283"/>
            <a:ext cx="6336703" cy="3313760"/>
          </a:xfrm>
          <a:prstGeom prst="rect">
            <a:avLst/>
          </a:prstGeom>
        </p:spPr>
      </p:pic>
    </p:spTree>
    <p:extLst>
      <p:ext uri="{BB962C8B-B14F-4D97-AF65-F5344CB8AC3E}">
        <p14:creationId xmlns:p14="http://schemas.microsoft.com/office/powerpoint/2010/main" val="83702446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簡  報  大  綱</a:t>
            </a:r>
            <a:endParaRPr kumimoji="1" lang="zh-TW" altLang="en-US" dirty="0"/>
          </a:p>
        </p:txBody>
      </p:sp>
      <p:sp>
        <p:nvSpPr>
          <p:cNvPr id="3" name="內容版面配置區 2"/>
          <p:cNvSpPr>
            <a:spLocks noGrp="1"/>
          </p:cNvSpPr>
          <p:nvPr>
            <p:ph idx="1"/>
          </p:nvPr>
        </p:nvSpPr>
        <p:spPr/>
        <p:txBody>
          <a:bodyPr>
            <a:normAutofit/>
          </a:bodyPr>
          <a:lstStyle/>
          <a:p>
            <a:r>
              <a:rPr lang="zh-TW" altLang="en-US" dirty="0" smtClean="0"/>
              <a:t>財務</a:t>
            </a:r>
            <a:r>
              <a:rPr lang="zh-TW" altLang="en-US" dirty="0"/>
              <a:t>簡報</a:t>
            </a:r>
            <a:endParaRPr lang="en-US" altLang="zh-TW" dirty="0"/>
          </a:p>
          <a:p>
            <a:r>
              <a:rPr lang="zh-TW" altLang="en-US" dirty="0" smtClean="0"/>
              <a:t>產業及營運概況</a:t>
            </a:r>
            <a:endParaRPr lang="en-US" altLang="zh-TW" dirty="0"/>
          </a:p>
          <a:p>
            <a:r>
              <a:rPr kumimoji="1" lang="zh-TW" altLang="en-US" dirty="0" smtClean="0"/>
              <a:t>未來</a:t>
            </a:r>
            <a:r>
              <a:rPr kumimoji="1" lang="zh-TW" altLang="en-US" dirty="0"/>
              <a:t>發展計畫</a:t>
            </a:r>
            <a:endParaRPr kumimoji="1" lang="en-US" altLang="zh-TW" dirty="0"/>
          </a:p>
          <a:p>
            <a:endParaRPr kumimoji="1" lang="en-US" altLang="zh-TW" dirty="0"/>
          </a:p>
        </p:txBody>
      </p:sp>
      <p:sp>
        <p:nvSpPr>
          <p:cNvPr id="5" name="投影片編號版面配置區 4"/>
          <p:cNvSpPr>
            <a:spLocks noGrp="1"/>
          </p:cNvSpPr>
          <p:nvPr>
            <p:ph type="sldNum" sz="quarter" idx="4"/>
          </p:nvPr>
        </p:nvSpPr>
        <p:spPr/>
        <p:txBody>
          <a:bodyPr/>
          <a:lstStyle/>
          <a:p>
            <a:pPr>
              <a:defRPr/>
            </a:pPr>
            <a:fld id="{4CD9C73D-1846-4190-BDF6-A85AC4E8A463}" type="slidenum">
              <a:rPr lang="zh-TW" altLang="en-US" smtClean="0"/>
              <a:pPr>
                <a:defRPr/>
              </a:pPr>
              <a:t>2</a:t>
            </a:fld>
            <a:endParaRPr lang="zh-TW" altLang="en-US" dirty="0"/>
          </a:p>
        </p:txBody>
      </p:sp>
    </p:spTree>
    <p:extLst>
      <p:ext uri="{BB962C8B-B14F-4D97-AF65-F5344CB8AC3E}">
        <p14:creationId xmlns:p14="http://schemas.microsoft.com/office/powerpoint/2010/main" val="1492496899"/>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內容版面配置區 5"/>
          <p:cNvGraphicFramePr>
            <a:graphicFrameLocks/>
          </p:cNvGraphicFramePr>
          <p:nvPr>
            <p:extLst>
              <p:ext uri="{D42A27DB-BD31-4B8C-83A1-F6EECF244321}">
                <p14:modId xmlns:p14="http://schemas.microsoft.com/office/powerpoint/2010/main" val="61259352"/>
              </p:ext>
            </p:extLst>
          </p:nvPr>
        </p:nvGraphicFramePr>
        <p:xfrm>
          <a:off x="467544" y="1124744"/>
          <a:ext cx="8496944" cy="5245756"/>
        </p:xfrm>
        <a:graphic>
          <a:graphicData uri="http://schemas.openxmlformats.org/drawingml/2006/table">
            <a:tbl>
              <a:tblPr/>
              <a:tblGrid>
                <a:gridCol w="1584176">
                  <a:extLst>
                    <a:ext uri="{9D8B030D-6E8A-4147-A177-3AD203B41FA5}">
                      <a16:colId xmlns="" xmlns:a16="http://schemas.microsoft.com/office/drawing/2014/main" val="20000"/>
                    </a:ext>
                  </a:extLst>
                </a:gridCol>
                <a:gridCol w="3185800">
                  <a:extLst>
                    <a:ext uri="{9D8B030D-6E8A-4147-A177-3AD203B41FA5}">
                      <a16:colId xmlns="" xmlns:a16="http://schemas.microsoft.com/office/drawing/2014/main" val="20001"/>
                    </a:ext>
                  </a:extLst>
                </a:gridCol>
                <a:gridCol w="3726968">
                  <a:extLst>
                    <a:ext uri="{9D8B030D-6E8A-4147-A177-3AD203B41FA5}">
                      <a16:colId xmlns="" xmlns:a16="http://schemas.microsoft.com/office/drawing/2014/main" val="20002"/>
                    </a:ext>
                  </a:extLst>
                </a:gridCol>
              </a:tblGrid>
              <a:tr h="265609">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bg1"/>
                          </a:solidFill>
                          <a:effectLst/>
                          <a:latin typeface="+mn-ea"/>
                          <a:ea typeface="+mn-ea"/>
                        </a:rPr>
                        <a:t>產品及服務</a:t>
                      </a:r>
                      <a:endParaRPr kumimoji="0" lang="zh-TW" altLang="en-US" sz="1600" b="0" i="0" u="none" strike="noStrike" cap="none" normalizeH="0" baseline="0" dirty="0">
                        <a:ln>
                          <a:noFill/>
                        </a:ln>
                        <a:solidFill>
                          <a:schemeClr val="bg1"/>
                        </a:solidFill>
                        <a:effectLst/>
                        <a:latin typeface="+mn-ea"/>
                        <a:ea typeface="+mn-ea"/>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a:ln>
                            <a:noFill/>
                          </a:ln>
                          <a:solidFill>
                            <a:schemeClr val="bg1"/>
                          </a:solidFill>
                          <a:effectLst/>
                          <a:latin typeface="+mn-ea"/>
                          <a:ea typeface="+mn-ea"/>
                        </a:rPr>
                        <a:t>市場方向</a:t>
                      </a:r>
                      <a:endParaRPr kumimoji="0" lang="zh-TW" altLang="en-US" sz="1600" b="1" i="0" u="none" strike="noStrike" cap="none" normalizeH="0" baseline="0" dirty="0">
                        <a:ln>
                          <a:noFill/>
                        </a:ln>
                        <a:solidFill>
                          <a:schemeClr val="bg1"/>
                        </a:solidFill>
                        <a:effectLst/>
                        <a:latin typeface="+mn-ea"/>
                        <a:ea typeface="+mn-ea"/>
                      </a:endParaRP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a:ln>
                            <a:noFill/>
                          </a:ln>
                          <a:solidFill>
                            <a:schemeClr val="bg1"/>
                          </a:solidFill>
                          <a:effectLst/>
                          <a:latin typeface="+mn-ea"/>
                          <a:ea typeface="+mn-ea"/>
                        </a:rPr>
                        <a:t>發展重點</a:t>
                      </a:r>
                      <a:endParaRPr kumimoji="0" lang="zh-TW" altLang="en-US" sz="1600" b="1" i="0" u="none" strike="noStrike" cap="none" normalizeH="0" baseline="0" dirty="0">
                        <a:ln>
                          <a:noFill/>
                        </a:ln>
                        <a:solidFill>
                          <a:schemeClr val="bg1"/>
                        </a:solidFill>
                        <a:effectLst/>
                        <a:latin typeface="+mn-ea"/>
                        <a:ea typeface="+mn-ea"/>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1392912">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algn="ctr"/>
                      <a:r>
                        <a:rPr lang="zh-TW" altLang="en-US" sz="1600" b="1" dirty="0">
                          <a:solidFill>
                            <a:schemeClr val="tx1"/>
                          </a:solidFill>
                          <a:latin typeface="+mn-ea"/>
                          <a:ea typeface="+mn-ea"/>
                        </a:rPr>
                        <a:t>電信暨寬頻網路</a:t>
                      </a: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mn-ea"/>
                          <a:ea typeface="+mn-ea"/>
                        </a:rPr>
                        <a:t>5G</a:t>
                      </a:r>
                      <a:r>
                        <a:rPr kumimoji="0" lang="zh-TW" altLang="en-US" sz="1200" b="0" i="0" u="none" strike="noStrike" cap="none" normalizeH="0" baseline="0" dirty="0" smtClean="0">
                          <a:ln>
                            <a:noFill/>
                          </a:ln>
                          <a:solidFill>
                            <a:schemeClr val="tx1"/>
                          </a:solidFill>
                          <a:effectLst/>
                          <a:latin typeface="+mn-ea"/>
                          <a:ea typeface="+mn-ea"/>
                        </a:rPr>
                        <a:t>時代來臨，高速光纖骨幹網路需求會大增。</a:t>
                      </a:r>
                      <a:endParaRPr kumimoji="0" lang="en-US" altLang="zh-TW" sz="1200" b="0" i="0" u="none" strike="noStrike" cap="none" normalizeH="0" baseline="0" dirty="0" smtClean="0">
                        <a:ln>
                          <a:noFill/>
                        </a:ln>
                        <a:solidFill>
                          <a:schemeClr val="tx1"/>
                        </a:solidFill>
                        <a:effectLst/>
                        <a:latin typeface="+mn-ea"/>
                        <a:ea typeface="+mn-ea"/>
                      </a:endParaRPr>
                    </a:p>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smtClean="0">
                          <a:ln>
                            <a:noFill/>
                          </a:ln>
                          <a:solidFill>
                            <a:schemeClr val="tx1"/>
                          </a:solidFill>
                          <a:effectLst/>
                          <a:latin typeface="+mn-ea"/>
                          <a:ea typeface="+mn-ea"/>
                        </a:rPr>
                        <a:t>國內大型電信業者均為本公司提供設備。</a:t>
                      </a:r>
                      <a:endParaRPr kumimoji="0" lang="zh-TW" altLang="en-US" sz="1200" b="0" i="0" u="none" strike="noStrike" cap="none" normalizeH="0" baseline="0" dirty="0">
                        <a:ln>
                          <a:noFill/>
                        </a:ln>
                        <a:solidFill>
                          <a:schemeClr val="tx1"/>
                        </a:solidFill>
                        <a:effectLst/>
                        <a:latin typeface="+mn-ea"/>
                        <a:ea typeface="+mn-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IP Transport / SDN / NFV</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虛擬化網路</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電信雲</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 </a:t>
                      </a:r>
                      <a:r>
                        <a:rPr kumimoji="0" lang="en-US" altLang="zh-TW" sz="1200" b="0" i="0" u="none" strike="noStrike" kern="1200" cap="none" normalizeH="0" baseline="0" dirty="0" err="1" smtClean="0">
                          <a:ln>
                            <a:noFill/>
                          </a:ln>
                          <a:solidFill>
                            <a:schemeClr val="tx1"/>
                          </a:solidFill>
                          <a:effectLst/>
                          <a:latin typeface="+mn-ea"/>
                          <a:ea typeface="+mn-ea"/>
                          <a:cs typeface="Arial Unicode MS" pitchFamily="34" charset="-120"/>
                        </a:rPr>
                        <a:t>AIoT</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 </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物聯網</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 Big </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Data Analytics/ OSS/BSS</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5G Transport /OTN / ROADM </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光纖網路</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err="1" smtClean="0">
                          <a:ln>
                            <a:noFill/>
                          </a:ln>
                          <a:solidFill>
                            <a:schemeClr val="tx1"/>
                          </a:solidFill>
                          <a:effectLst/>
                          <a:latin typeface="+mn-ea"/>
                          <a:ea typeface="+mn-ea"/>
                          <a:cs typeface="Arial Unicode MS" pitchFamily="34" charset="-120"/>
                        </a:rPr>
                        <a:t>ePRTC</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/PRTC</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同步網路</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固網</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NGN/IMS</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與無線網路</a:t>
                      </a:r>
                      <a:r>
                        <a:rPr kumimoji="0" lang="en-US" altLang="zh-TW" sz="1200" b="0" i="0" u="none" strike="noStrike" kern="1200" cap="none" normalizeH="0" baseline="0" dirty="0" err="1" smtClean="0">
                          <a:ln>
                            <a:noFill/>
                          </a:ln>
                          <a:solidFill>
                            <a:schemeClr val="tx1"/>
                          </a:solidFill>
                          <a:effectLst/>
                          <a:latin typeface="+mn-ea"/>
                          <a:ea typeface="+mn-ea"/>
                          <a:cs typeface="Arial Unicode MS" pitchFamily="34" charset="-120"/>
                        </a:rPr>
                        <a:t>VoLTE</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多媒體行固服務整合</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DOCSIS 3.1 CMTS /RPHY/CIN</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1"/>
                  </a:ext>
                </a:extLst>
              </a:tr>
              <a:tr h="936104">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endParaRPr lang="zh-TW" altLang="en-US" sz="1600" b="1" dirty="0">
                        <a:solidFill>
                          <a:schemeClr val="tx1"/>
                        </a:solidFill>
                        <a:latin typeface="+mn-ea"/>
                        <a:ea typeface="+mn-ea"/>
                      </a:endParaRP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dirty="0">
                        <a:ln>
                          <a:noFill/>
                        </a:ln>
                        <a:solidFill>
                          <a:schemeClr val="tx1"/>
                        </a:solidFill>
                        <a:effectLst/>
                        <a:latin typeface="+mn-ea"/>
                        <a:ea typeface="+mn-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altLang="zh-TW" sz="1400" b="0" i="0" u="none" strike="noStrike" cap="none" normalizeH="0" baseline="0" dirty="0">
                        <a:ln>
                          <a:noFill/>
                        </a:ln>
                        <a:solidFill>
                          <a:schemeClr val="tx1"/>
                        </a:solidFill>
                        <a:effectLst/>
                        <a:latin typeface="+mn-ea"/>
                        <a:ea typeface="+mn-ea"/>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936104">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b="1" dirty="0">
                          <a:solidFill>
                            <a:schemeClr val="tx1"/>
                          </a:solidFill>
                          <a:latin typeface="+mn-ea"/>
                          <a:ea typeface="+mn-ea"/>
                        </a:rPr>
                        <a:t>數位媒體</a:t>
                      </a: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smtClean="0">
                          <a:ln>
                            <a:noFill/>
                          </a:ln>
                          <a:solidFill>
                            <a:schemeClr val="tx1"/>
                          </a:solidFill>
                          <a:effectLst/>
                          <a:latin typeface="+mn-ea"/>
                          <a:ea typeface="+mn-ea"/>
                        </a:rPr>
                        <a:t>電視台、電視台、有線電視業者及中華電訊</a:t>
                      </a:r>
                      <a:r>
                        <a:rPr kumimoji="0" lang="en-US" altLang="zh-TW" sz="1200" b="0" i="0" u="none" strike="noStrike" cap="none" normalizeH="0" baseline="0" dirty="0" smtClean="0">
                          <a:ln>
                            <a:noFill/>
                          </a:ln>
                          <a:solidFill>
                            <a:schemeClr val="tx1"/>
                          </a:solidFill>
                          <a:effectLst/>
                          <a:latin typeface="+mn-ea"/>
                          <a:ea typeface="+mn-ea"/>
                        </a:rPr>
                        <a:t>MOD</a:t>
                      </a:r>
                      <a:r>
                        <a:rPr kumimoji="0" lang="zh-TW" altLang="en-US" sz="1200" b="0" i="0" u="none" strike="noStrike" cap="none" normalizeH="0" baseline="0" dirty="0" smtClean="0">
                          <a:ln>
                            <a:noFill/>
                          </a:ln>
                          <a:solidFill>
                            <a:schemeClr val="tx1"/>
                          </a:solidFill>
                          <a:effectLst/>
                          <a:latin typeface="+mn-ea"/>
                          <a:ea typeface="+mn-ea"/>
                        </a:rPr>
                        <a:t>會有升級</a:t>
                      </a:r>
                      <a:r>
                        <a:rPr kumimoji="0" lang="en-US" altLang="zh-TW" sz="1200" b="0" i="0" u="none" strike="noStrike" cap="none" normalizeH="0" baseline="0" dirty="0" smtClean="0">
                          <a:ln>
                            <a:noFill/>
                          </a:ln>
                          <a:solidFill>
                            <a:schemeClr val="tx1"/>
                          </a:solidFill>
                          <a:effectLst/>
                          <a:latin typeface="+mn-ea"/>
                          <a:ea typeface="+mn-ea"/>
                        </a:rPr>
                        <a:t>UHD</a:t>
                      </a:r>
                      <a:r>
                        <a:rPr kumimoji="0" lang="zh-TW" altLang="en-US" sz="1200" b="0" i="0" u="none" strike="noStrike" cap="none" normalizeH="0" baseline="0" dirty="0" smtClean="0">
                          <a:ln>
                            <a:noFill/>
                          </a:ln>
                          <a:solidFill>
                            <a:schemeClr val="tx1"/>
                          </a:solidFill>
                          <a:effectLst/>
                          <a:latin typeface="+mn-ea"/>
                          <a:ea typeface="+mn-ea"/>
                        </a:rPr>
                        <a:t>設備需求。</a:t>
                      </a:r>
                    </a:p>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smtClean="0">
                          <a:ln>
                            <a:noFill/>
                          </a:ln>
                          <a:solidFill>
                            <a:schemeClr val="tx1"/>
                          </a:solidFill>
                          <a:effectLst/>
                          <a:latin typeface="+mn-ea"/>
                          <a:ea typeface="+mn-ea"/>
                        </a:rPr>
                        <a:t>部份電視台業者有新大樓建置計劃，均考慮以</a:t>
                      </a:r>
                      <a:r>
                        <a:rPr kumimoji="0" lang="en-US" altLang="zh-TW" sz="1200" b="0" i="0" u="none" strike="noStrike" cap="none" normalizeH="0" baseline="0" dirty="0" smtClean="0">
                          <a:ln>
                            <a:noFill/>
                          </a:ln>
                          <a:solidFill>
                            <a:schemeClr val="tx1"/>
                          </a:solidFill>
                          <a:effectLst/>
                          <a:latin typeface="+mn-ea"/>
                          <a:ea typeface="+mn-ea"/>
                        </a:rPr>
                        <a:t>IP</a:t>
                      </a:r>
                      <a:r>
                        <a:rPr kumimoji="0" lang="zh-TW" altLang="en-US" sz="1200" b="0" i="0" u="none" strike="noStrike" cap="none" normalizeH="0" baseline="0" dirty="0" smtClean="0">
                          <a:ln>
                            <a:noFill/>
                          </a:ln>
                          <a:solidFill>
                            <a:schemeClr val="tx1"/>
                          </a:solidFill>
                          <a:effectLst/>
                          <a:latin typeface="+mn-ea"/>
                          <a:ea typeface="+mn-ea"/>
                        </a:rPr>
                        <a:t>為</a:t>
                      </a:r>
                      <a:r>
                        <a:rPr kumimoji="0" lang="zh-TW" altLang="en-US" sz="1200" b="0" i="0" u="none" strike="noStrike" cap="none" normalizeH="0" baseline="0" dirty="0" smtClean="0">
                          <a:ln>
                            <a:noFill/>
                          </a:ln>
                          <a:solidFill>
                            <a:schemeClr val="tx1"/>
                          </a:solidFill>
                          <a:effectLst/>
                          <a:latin typeface="+mn-ea"/>
                          <a:ea typeface="+mn-ea"/>
                        </a:rPr>
                        <a:t>基礎建設、加速訊號中心</a:t>
                      </a:r>
                      <a:r>
                        <a:rPr kumimoji="0" lang="en-US" altLang="zh-TW" sz="1200" b="0" i="0" u="none" strike="noStrike" cap="none" normalizeH="0" baseline="0" dirty="0" smtClean="0">
                          <a:ln>
                            <a:noFill/>
                          </a:ln>
                          <a:solidFill>
                            <a:schemeClr val="tx1"/>
                          </a:solidFill>
                          <a:effectLst/>
                          <a:latin typeface="+mn-ea"/>
                          <a:ea typeface="+mn-ea"/>
                        </a:rPr>
                        <a:t>IP</a:t>
                      </a:r>
                      <a:r>
                        <a:rPr kumimoji="0" lang="zh-TW" altLang="en-US" sz="1200" b="0" i="0" u="none" strike="noStrike" cap="none" normalizeH="0" baseline="0" dirty="0" smtClean="0">
                          <a:ln>
                            <a:noFill/>
                          </a:ln>
                          <a:solidFill>
                            <a:schemeClr val="tx1"/>
                          </a:solidFill>
                          <a:effectLst/>
                          <a:latin typeface="+mn-ea"/>
                          <a:ea typeface="+mn-ea"/>
                        </a:rPr>
                        <a:t>化的實現。</a:t>
                      </a: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endParaRPr lang="en-US" altLang="zh-TW" sz="1200" b="0" u="none" strike="noStrike" kern="1200" dirty="0" smtClean="0">
                        <a:solidFill>
                          <a:schemeClr val="tx1"/>
                        </a:solidFill>
                        <a:effectLst/>
                        <a:latin typeface="+mn-ea"/>
                        <a:ea typeface="+mn-ea"/>
                        <a:cs typeface="Arial Unicode MS" pitchFamily="34" charset="-120"/>
                      </a:endParaRPr>
                    </a:p>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r>
                        <a:rPr lang="en-US" altLang="zh-TW" sz="1200" b="0" u="none" strike="noStrike" kern="1200" dirty="0" smtClean="0">
                          <a:solidFill>
                            <a:schemeClr val="tx1"/>
                          </a:solidFill>
                          <a:effectLst/>
                          <a:latin typeface="+mn-ea"/>
                          <a:ea typeface="+mn-ea"/>
                          <a:cs typeface="Arial Unicode MS" pitchFamily="34" charset="-120"/>
                        </a:rPr>
                        <a:t>4K / UHD / </a:t>
                      </a:r>
                      <a:r>
                        <a:rPr lang="zh-TW" altLang="en-US" sz="1200" b="0" u="none" strike="noStrike" kern="1200" dirty="0" smtClean="0">
                          <a:solidFill>
                            <a:schemeClr val="tx1"/>
                          </a:solidFill>
                          <a:effectLst/>
                          <a:latin typeface="+mn-ea"/>
                          <a:ea typeface="+mn-ea"/>
                          <a:cs typeface="Arial Unicode MS" pitchFamily="34" charset="-120"/>
                        </a:rPr>
                        <a:t>媒體訊號中心</a:t>
                      </a:r>
                      <a:r>
                        <a:rPr lang="en-US" altLang="zh-TW" sz="1200" b="0" u="none" strike="noStrike" kern="1200" dirty="0" smtClean="0">
                          <a:solidFill>
                            <a:schemeClr val="tx1"/>
                          </a:solidFill>
                          <a:effectLst/>
                          <a:latin typeface="+mn-ea"/>
                          <a:ea typeface="+mn-ea"/>
                          <a:cs typeface="Arial Unicode MS" pitchFamily="34" charset="-120"/>
                        </a:rPr>
                        <a:t>IP</a:t>
                      </a:r>
                      <a:r>
                        <a:rPr lang="zh-TW" altLang="en-US" sz="1200" b="0" u="none" strike="noStrike" kern="1200" dirty="0" smtClean="0">
                          <a:solidFill>
                            <a:schemeClr val="tx1"/>
                          </a:solidFill>
                          <a:effectLst/>
                          <a:latin typeface="+mn-ea"/>
                          <a:ea typeface="+mn-ea"/>
                          <a:cs typeface="Arial Unicode MS" pitchFamily="34" charset="-120"/>
                        </a:rPr>
                        <a:t>化</a:t>
                      </a:r>
                    </a:p>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r>
                        <a:rPr lang="en-US" altLang="zh-TW" sz="1200" b="0" u="none" strike="noStrike" kern="1200" dirty="0" smtClean="0">
                          <a:solidFill>
                            <a:schemeClr val="tx1"/>
                          </a:solidFill>
                          <a:effectLst/>
                          <a:latin typeface="+mn-ea"/>
                          <a:ea typeface="+mn-ea"/>
                          <a:cs typeface="Arial Unicode MS" pitchFamily="34" charset="-120"/>
                        </a:rPr>
                        <a:t>OTT</a:t>
                      </a:r>
                      <a:r>
                        <a:rPr lang="zh-TW" altLang="en-US" sz="1200" b="0" u="none" strike="noStrike" kern="1200" dirty="0" smtClean="0">
                          <a:solidFill>
                            <a:schemeClr val="tx1"/>
                          </a:solidFill>
                          <a:effectLst/>
                          <a:latin typeface="+mn-ea"/>
                          <a:ea typeface="+mn-ea"/>
                          <a:cs typeface="Arial Unicode MS" pitchFamily="34" charset="-120"/>
                        </a:rPr>
                        <a:t>多媒體應用</a:t>
                      </a:r>
                      <a:endParaRPr lang="en-US" altLang="zh-TW" sz="1200" b="0" u="none" strike="noStrike" kern="1200" dirty="0" smtClean="0">
                        <a:solidFill>
                          <a:schemeClr val="tx1"/>
                        </a:solidFill>
                        <a:effectLst/>
                        <a:latin typeface="+mn-ea"/>
                        <a:ea typeface="+mn-ea"/>
                        <a:cs typeface="Arial Unicode MS" pitchFamily="34" charset="-120"/>
                      </a:endParaRPr>
                    </a:p>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r>
                        <a:rPr lang="en-US" altLang="zh-TW" sz="1200" b="0" dirty="0" smtClean="0">
                          <a:latin typeface="+mn-ea"/>
                          <a:ea typeface="+mn-ea"/>
                        </a:rPr>
                        <a:t>AI </a:t>
                      </a:r>
                      <a:r>
                        <a:rPr lang="zh-TW" altLang="en-US" sz="1200" b="0" dirty="0" smtClean="0">
                          <a:latin typeface="+mn-ea"/>
                          <a:ea typeface="+mn-ea"/>
                        </a:rPr>
                        <a:t>技術在媒體產業的應用</a:t>
                      </a:r>
                      <a:endParaRPr lang="en-US" altLang="zh-TW" sz="1200" b="0" u="none" strike="noStrike" kern="1200" dirty="0" smtClean="0">
                        <a:solidFill>
                          <a:schemeClr val="tx1"/>
                        </a:solidFill>
                        <a:effectLst/>
                        <a:latin typeface="+mn-ea"/>
                        <a:ea typeface="+mn-ea"/>
                        <a:cs typeface="Arial Unicode MS" pitchFamily="34" charset="-120"/>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3"/>
                  </a:ext>
                </a:extLst>
              </a:tr>
              <a:tr h="792088">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b="1" dirty="0">
                          <a:solidFill>
                            <a:schemeClr val="tx1"/>
                          </a:solidFill>
                          <a:latin typeface="+mn-ea"/>
                          <a:ea typeface="+mn-ea"/>
                        </a:rPr>
                        <a:t>資訊雲端</a:t>
                      </a: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smtClean="0">
                          <a:ln>
                            <a:noFill/>
                          </a:ln>
                          <a:solidFill>
                            <a:schemeClr val="tx1"/>
                          </a:solidFill>
                          <a:effectLst/>
                          <a:latin typeface="+mn-ea"/>
                          <a:ea typeface="+mn-ea"/>
                        </a:rPr>
                        <a:t>因應</a:t>
                      </a:r>
                      <a:r>
                        <a:rPr kumimoji="0" lang="en-US" altLang="zh-TW" sz="1200" b="0" i="0" u="none" strike="noStrike" cap="none" normalizeH="0" baseline="0" dirty="0" smtClean="0">
                          <a:ln>
                            <a:noFill/>
                          </a:ln>
                          <a:solidFill>
                            <a:schemeClr val="tx1"/>
                          </a:solidFill>
                          <a:effectLst/>
                          <a:latin typeface="+mn-ea"/>
                          <a:ea typeface="+mn-ea"/>
                        </a:rPr>
                        <a:t>AI</a:t>
                      </a:r>
                      <a:r>
                        <a:rPr kumimoji="0" lang="zh-TW" altLang="en-US" sz="1200" b="0" i="0" u="none" strike="noStrike" cap="none" normalizeH="0" baseline="0" dirty="0" smtClean="0">
                          <a:ln>
                            <a:noFill/>
                          </a:ln>
                          <a:solidFill>
                            <a:schemeClr val="tx1"/>
                          </a:solidFill>
                          <a:effectLst/>
                          <a:latin typeface="+mn-ea"/>
                          <a:ea typeface="+mn-ea"/>
                        </a:rPr>
                        <a:t>及</a:t>
                      </a:r>
                      <a:r>
                        <a:rPr kumimoji="0" lang="en-US" altLang="zh-TW" sz="1200" b="0" i="0" u="none" strike="noStrike" cap="none" normalizeH="0" baseline="0" dirty="0" smtClean="0">
                          <a:ln>
                            <a:noFill/>
                          </a:ln>
                          <a:solidFill>
                            <a:schemeClr val="tx1"/>
                          </a:solidFill>
                          <a:effectLst/>
                          <a:latin typeface="+mn-ea"/>
                          <a:ea typeface="+mn-ea"/>
                        </a:rPr>
                        <a:t>IOT(</a:t>
                      </a:r>
                      <a:r>
                        <a:rPr kumimoji="0" lang="zh-TW" altLang="en-US" sz="1200" b="0" i="0" u="none" strike="noStrike" cap="none" normalizeH="0" baseline="0" dirty="0" smtClean="0">
                          <a:ln>
                            <a:noFill/>
                          </a:ln>
                          <a:solidFill>
                            <a:schemeClr val="tx1"/>
                          </a:solidFill>
                          <a:effectLst/>
                          <a:latin typeface="+mn-ea"/>
                          <a:ea typeface="+mn-ea"/>
                        </a:rPr>
                        <a:t>互聯網</a:t>
                      </a:r>
                      <a:r>
                        <a:rPr kumimoji="0" lang="en-US" altLang="zh-TW" sz="1200" b="0" i="0" u="none" strike="noStrike" cap="none" normalizeH="0" baseline="0" dirty="0" smtClean="0">
                          <a:ln>
                            <a:noFill/>
                          </a:ln>
                          <a:solidFill>
                            <a:schemeClr val="tx1"/>
                          </a:solidFill>
                          <a:effectLst/>
                          <a:latin typeface="+mn-ea"/>
                          <a:ea typeface="+mn-ea"/>
                        </a:rPr>
                        <a:t>)</a:t>
                      </a:r>
                      <a:r>
                        <a:rPr kumimoji="0" lang="zh-TW" altLang="en-US" sz="1200" b="0" i="0" u="none" strike="noStrike" cap="none" normalizeH="0" baseline="0" dirty="0" smtClean="0">
                          <a:ln>
                            <a:noFill/>
                          </a:ln>
                          <a:solidFill>
                            <a:schemeClr val="tx1"/>
                          </a:solidFill>
                          <a:effectLst/>
                          <a:latin typeface="+mn-ea"/>
                          <a:ea typeface="+mn-ea"/>
                        </a:rPr>
                        <a:t>企業網路更重視雲端</a:t>
                      </a:r>
                      <a:r>
                        <a:rPr kumimoji="0" lang="zh-TW" altLang="en-US" sz="1200" b="0" i="0" u="none" strike="noStrike" cap="none" normalizeH="0" baseline="0" dirty="0">
                          <a:ln>
                            <a:noFill/>
                          </a:ln>
                          <a:solidFill>
                            <a:schemeClr val="tx1"/>
                          </a:solidFill>
                          <a:effectLst/>
                          <a:latin typeface="+mn-ea"/>
                          <a:ea typeface="+mn-ea"/>
                        </a:rPr>
                        <a:t>運算管理及優化工程、大數據資料收集</a:t>
                      </a:r>
                      <a:r>
                        <a:rPr kumimoji="0" lang="zh-TW" altLang="en-US" sz="1200" b="0" i="0" u="none" strike="noStrike" cap="none" normalizeH="0" baseline="0" dirty="0" smtClean="0">
                          <a:ln>
                            <a:noFill/>
                          </a:ln>
                          <a:solidFill>
                            <a:schemeClr val="tx1"/>
                          </a:solidFill>
                          <a:effectLst/>
                          <a:latin typeface="+mn-ea"/>
                          <a:ea typeface="+mn-ea"/>
                        </a:rPr>
                        <a:t>分析，國內大企業需求增加</a:t>
                      </a:r>
                      <a:endParaRPr kumimoji="0" lang="zh-TW" altLang="en-US" sz="1200" b="0" i="0" u="none" strike="noStrike" cap="none" normalizeH="0" baseline="0" dirty="0">
                        <a:ln>
                          <a:noFill/>
                        </a:ln>
                        <a:solidFill>
                          <a:schemeClr val="tx1"/>
                        </a:solidFill>
                        <a:effectLst/>
                        <a:latin typeface="+mn-ea"/>
                        <a:ea typeface="+mn-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200" b="0" i="0" u="none" strike="noStrike" cap="none" normalizeH="0" baseline="0" dirty="0">
                          <a:ln>
                            <a:noFill/>
                          </a:ln>
                          <a:solidFill>
                            <a:schemeClr val="tx1"/>
                          </a:solidFill>
                          <a:effectLst/>
                          <a:latin typeface="+mn-ea"/>
                          <a:ea typeface="+mn-ea"/>
                        </a:rPr>
                        <a:t>雲端資訊網路安全</a:t>
                      </a:r>
                      <a:endParaRPr kumimoji="0" lang="en-US" altLang="zh-TW" sz="1200" b="0" i="0" u="none" strike="noStrike" cap="none" normalizeH="0" baseline="0" dirty="0">
                        <a:ln>
                          <a:noFill/>
                        </a:ln>
                        <a:solidFill>
                          <a:schemeClr val="tx1"/>
                        </a:solidFill>
                        <a:effectLst/>
                        <a:latin typeface="+mn-ea"/>
                        <a:ea typeface="+mn-ea"/>
                      </a:endParaRP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200" b="0" i="0" u="none" strike="noStrike" cap="none" normalizeH="0" baseline="0" dirty="0">
                          <a:ln>
                            <a:noFill/>
                          </a:ln>
                          <a:solidFill>
                            <a:schemeClr val="tx1"/>
                          </a:solidFill>
                          <a:effectLst/>
                          <a:latin typeface="+mn-ea"/>
                          <a:ea typeface="+mn-ea"/>
                        </a:rPr>
                        <a:t>企業網路</a:t>
                      </a:r>
                      <a:r>
                        <a:rPr kumimoji="0" lang="zh-TW" altLang="en-US" sz="1200" b="0" i="0" u="none" strike="noStrike" kern="1200" cap="none" normalizeH="0" baseline="0" dirty="0">
                          <a:ln>
                            <a:noFill/>
                          </a:ln>
                          <a:solidFill>
                            <a:schemeClr val="tx1"/>
                          </a:solidFill>
                          <a:effectLst/>
                          <a:latin typeface="+mn-ea"/>
                          <a:ea typeface="+mn-ea"/>
                          <a:cs typeface="Arial Unicode MS" pitchFamily="34" charset="-120"/>
                        </a:rPr>
                        <a:t> </a:t>
                      </a:r>
                      <a:r>
                        <a:rPr kumimoji="0" lang="en-US" altLang="zh-TW" sz="1200" b="0" i="0" u="none" strike="noStrike" kern="1200" cap="none" normalizeH="0" baseline="0" dirty="0">
                          <a:ln>
                            <a:noFill/>
                          </a:ln>
                          <a:solidFill>
                            <a:schemeClr val="tx1"/>
                          </a:solidFill>
                          <a:effectLst/>
                          <a:latin typeface="+mn-ea"/>
                          <a:ea typeface="+mn-ea"/>
                          <a:cs typeface="Arial Unicode MS" pitchFamily="34" charset="-120"/>
                        </a:rPr>
                        <a:t>IOT</a:t>
                      </a:r>
                      <a:r>
                        <a:rPr kumimoji="0" lang="zh-TW" altLang="en-US" sz="1200" b="0" i="0" u="none" strike="noStrike" kern="1200" cap="none" normalizeH="0" baseline="0" dirty="0">
                          <a:ln>
                            <a:noFill/>
                          </a:ln>
                          <a:solidFill>
                            <a:schemeClr val="tx1"/>
                          </a:solidFill>
                          <a:effectLst/>
                          <a:latin typeface="+mn-ea"/>
                          <a:ea typeface="+mn-ea"/>
                          <a:cs typeface="Arial Unicode MS" pitchFamily="34" charset="-120"/>
                        </a:rPr>
                        <a:t> </a:t>
                      </a:r>
                      <a:r>
                        <a:rPr kumimoji="0" lang="zh-TW" altLang="en-US" sz="1200" b="0" i="0" u="none" strike="noStrike" cap="none" normalizeH="0" baseline="0" dirty="0">
                          <a:ln>
                            <a:noFill/>
                          </a:ln>
                          <a:solidFill>
                            <a:schemeClr val="tx1"/>
                          </a:solidFill>
                          <a:effectLst/>
                          <a:latin typeface="+mn-ea"/>
                          <a:ea typeface="+mn-ea"/>
                        </a:rPr>
                        <a:t>整合方案</a:t>
                      </a:r>
                      <a:r>
                        <a:rPr kumimoji="0" lang="en-US" altLang="zh-TW" sz="1200" b="0" i="0" u="none" strike="noStrike" kern="1200" cap="none" normalizeH="0" baseline="0" dirty="0">
                          <a:ln>
                            <a:noFill/>
                          </a:ln>
                          <a:solidFill>
                            <a:schemeClr val="tx1"/>
                          </a:solidFill>
                          <a:effectLst/>
                          <a:latin typeface="+mn-ea"/>
                          <a:ea typeface="+mn-ea"/>
                          <a:cs typeface="Arial Unicode MS" pitchFamily="34" charset="-120"/>
                        </a:rPr>
                        <a:t>(</a:t>
                      </a:r>
                      <a:r>
                        <a:rPr kumimoji="0" lang="zh-TW" altLang="en-US" sz="1200" b="0" i="0" u="none" strike="noStrike" cap="none" normalizeH="0" baseline="0" dirty="0">
                          <a:ln>
                            <a:noFill/>
                          </a:ln>
                          <a:solidFill>
                            <a:schemeClr val="tx1"/>
                          </a:solidFill>
                          <a:effectLst/>
                          <a:latin typeface="+mn-ea"/>
                          <a:ea typeface="+mn-ea"/>
                        </a:rPr>
                        <a:t>與電信業者合作</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SD-WAN </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企業網路數位轉型</a:t>
                      </a:r>
                      <a:endParaRPr kumimoji="0" lang="zh-TW" altLang="en-US" sz="1200" b="0" i="0" u="none" strike="noStrike" kern="1200" cap="none" normalizeH="0" baseline="0" dirty="0">
                        <a:ln>
                          <a:noFill/>
                        </a:ln>
                        <a:solidFill>
                          <a:schemeClr val="tx1"/>
                        </a:solidFill>
                        <a:effectLst/>
                        <a:latin typeface="+mn-ea"/>
                        <a:ea typeface="+mn-ea"/>
                        <a:cs typeface="Arial Unicode MS" pitchFamily="34" charset="-120"/>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853268">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b="1" dirty="0">
                          <a:solidFill>
                            <a:schemeClr val="tx1"/>
                          </a:solidFill>
                          <a:latin typeface="+mn-ea"/>
                          <a:ea typeface="+mn-ea"/>
                        </a:rPr>
                        <a:t>地理資訊</a:t>
                      </a: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a:ln>
                            <a:noFill/>
                          </a:ln>
                          <a:solidFill>
                            <a:schemeClr val="tx1"/>
                          </a:solidFill>
                          <a:effectLst/>
                          <a:latin typeface="+mn-ea"/>
                          <a:ea typeface="+mn-ea"/>
                        </a:rPr>
                        <a:t>大數據資料與地理資訊整合</a:t>
                      </a:r>
                      <a:r>
                        <a:rPr kumimoji="0" lang="zh-TW" altLang="en-US" sz="1200" b="0" i="0" u="none" strike="noStrike" cap="none" normalizeH="0" baseline="0" dirty="0" smtClean="0">
                          <a:ln>
                            <a:noFill/>
                          </a:ln>
                          <a:solidFill>
                            <a:schemeClr val="tx1"/>
                          </a:solidFill>
                          <a:effectLst/>
                          <a:latin typeface="+mn-ea"/>
                          <a:ea typeface="+mn-ea"/>
                        </a:rPr>
                        <a:t>呈現</a:t>
                      </a:r>
                      <a:endParaRPr kumimoji="0" lang="zh-TW" altLang="en-US" sz="1200" b="0" i="0" u="none" strike="noStrike" cap="none" normalizeH="0" baseline="0" dirty="0">
                        <a:ln>
                          <a:noFill/>
                        </a:ln>
                        <a:solidFill>
                          <a:schemeClr val="tx1"/>
                        </a:solidFill>
                        <a:effectLst/>
                        <a:latin typeface="+mn-ea"/>
                        <a:ea typeface="+mn-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smtClean="0">
                          <a:ln>
                            <a:noFill/>
                          </a:ln>
                          <a:solidFill>
                            <a:srgbClr val="000000"/>
                          </a:solidFill>
                          <a:effectLst/>
                          <a:latin typeface="+mn-ea"/>
                          <a:ea typeface="+mn-ea"/>
                          <a:cs typeface="Arial Unicode MS" pitchFamily="34" charset="-120"/>
                        </a:rPr>
                        <a:t>3D</a:t>
                      </a:r>
                      <a:r>
                        <a:rPr kumimoji="0" lang="zh-TW" altLang="en-US" sz="1200" b="0" i="0" u="none" strike="noStrike" kern="1200" cap="none" normalizeH="0" baseline="0" dirty="0" smtClean="0">
                          <a:ln>
                            <a:noFill/>
                          </a:ln>
                          <a:solidFill>
                            <a:srgbClr val="000000"/>
                          </a:solidFill>
                          <a:effectLst/>
                          <a:latin typeface="+mn-ea"/>
                          <a:ea typeface="+mn-ea"/>
                          <a:cs typeface="Arial Unicode MS" pitchFamily="34" charset="-120"/>
                        </a:rPr>
                        <a:t>應用</a:t>
                      </a:r>
                      <a:r>
                        <a:rPr kumimoji="0" lang="en-US" altLang="zh-TW" sz="1200" b="0" i="0" u="none" strike="noStrike" kern="1200" cap="none" normalizeH="0" baseline="0" dirty="0" smtClean="0">
                          <a:ln>
                            <a:noFill/>
                          </a:ln>
                          <a:solidFill>
                            <a:srgbClr val="000000"/>
                          </a:solidFill>
                          <a:effectLst/>
                          <a:latin typeface="+mn-ea"/>
                          <a:ea typeface="+mn-ea"/>
                          <a:cs typeface="Arial Unicode MS" pitchFamily="34" charset="-120"/>
                        </a:rPr>
                        <a:t>(GIS+BIM, 5G</a:t>
                      </a:r>
                      <a:r>
                        <a:rPr kumimoji="0" lang="zh-TW" altLang="en-US" sz="1200" b="0" i="0" u="none" strike="noStrike" kern="1200" cap="none" normalizeH="0" baseline="0" dirty="0" smtClean="0">
                          <a:ln>
                            <a:noFill/>
                          </a:ln>
                          <a:solidFill>
                            <a:srgbClr val="000000"/>
                          </a:solidFill>
                          <a:effectLst/>
                          <a:latin typeface="+mn-ea"/>
                          <a:ea typeface="+mn-ea"/>
                          <a:cs typeface="Arial Unicode MS" pitchFamily="34" charset="-120"/>
                        </a:rPr>
                        <a:t>基站分析</a:t>
                      </a:r>
                      <a:r>
                        <a:rPr kumimoji="0" lang="en-US" altLang="zh-TW" sz="1200" b="0" i="0" u="none" strike="noStrike" kern="1200" cap="none" normalizeH="0" baseline="0" dirty="0" smtClean="0">
                          <a:ln>
                            <a:noFill/>
                          </a:ln>
                          <a:solidFill>
                            <a:srgbClr val="000000"/>
                          </a:solidFill>
                          <a:effectLst/>
                          <a:latin typeface="+mn-ea"/>
                          <a:ea typeface="+mn-ea"/>
                          <a:cs typeface="Arial Unicode MS" pitchFamily="34" charset="-120"/>
                        </a:rPr>
                        <a:t>)</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200" b="0" i="0" u="none" strike="noStrike" kern="1200" cap="none" normalizeH="0" baseline="0" dirty="0" smtClean="0">
                          <a:ln>
                            <a:noFill/>
                          </a:ln>
                          <a:solidFill>
                            <a:srgbClr val="000000"/>
                          </a:solidFill>
                          <a:effectLst/>
                          <a:latin typeface="+mn-ea"/>
                          <a:ea typeface="+mn-ea"/>
                          <a:cs typeface="Arial Unicode MS" pitchFamily="34" charset="-120"/>
                        </a:rPr>
                        <a:t>應用深度學習</a:t>
                      </a:r>
                      <a:r>
                        <a:rPr kumimoji="0" lang="en-US" altLang="zh-TW" sz="1200" b="0" i="0" u="none" strike="noStrike" kern="1200" cap="none" normalizeH="0" baseline="0" dirty="0" smtClean="0">
                          <a:ln>
                            <a:noFill/>
                          </a:ln>
                          <a:solidFill>
                            <a:srgbClr val="000000"/>
                          </a:solidFill>
                          <a:effectLst/>
                          <a:latin typeface="+mn-ea"/>
                          <a:ea typeface="+mn-ea"/>
                          <a:cs typeface="Arial Unicode MS" pitchFamily="34" charset="-120"/>
                        </a:rPr>
                        <a:t>/</a:t>
                      </a:r>
                      <a:r>
                        <a:rPr kumimoji="0" lang="zh-TW" altLang="en-US" sz="1200" b="0" i="0" u="none" strike="noStrike" kern="1200" cap="none" normalizeH="0" baseline="0" dirty="0" smtClean="0">
                          <a:ln>
                            <a:noFill/>
                          </a:ln>
                          <a:solidFill>
                            <a:srgbClr val="000000"/>
                          </a:solidFill>
                          <a:effectLst/>
                          <a:latin typeface="+mn-ea"/>
                          <a:ea typeface="+mn-ea"/>
                          <a:cs typeface="Arial Unicode MS" pitchFamily="34" charset="-120"/>
                        </a:rPr>
                        <a:t>機器學習於地理資訊方向</a:t>
                      </a:r>
                      <a:endParaRPr kumimoji="0" lang="en-US" altLang="zh-TW" sz="1200" b="0" i="0" u="none" strike="noStrike" kern="1200" cap="none" normalizeH="0" baseline="0" dirty="0" smtClean="0">
                        <a:ln>
                          <a:noFill/>
                        </a:ln>
                        <a:solidFill>
                          <a:srgbClr val="000000"/>
                        </a:solidFill>
                        <a:effectLst/>
                        <a:latin typeface="+mn-ea"/>
                        <a:ea typeface="+mn-ea"/>
                        <a:cs typeface="Arial Unicode MS" pitchFamily="34" charset="-120"/>
                      </a:endParaRP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200" b="0" i="0" u="none" strike="noStrike" kern="1200" cap="none" normalizeH="0" baseline="0" dirty="0" smtClean="0">
                          <a:ln>
                            <a:noFill/>
                          </a:ln>
                          <a:solidFill>
                            <a:srgbClr val="000000"/>
                          </a:solidFill>
                          <a:effectLst/>
                          <a:latin typeface="+mn-ea"/>
                          <a:ea typeface="+mn-ea"/>
                          <a:cs typeface="Arial Unicode MS" pitchFamily="34" charset="-120"/>
                        </a:rPr>
                        <a:t>空間巨量資料科學與決策支援</a:t>
                      </a:r>
                      <a:endParaRPr kumimoji="0" lang="en-US" altLang="zh-TW" sz="1200" b="0" i="0" u="none" strike="noStrike" kern="1200" cap="none" normalizeH="0" baseline="0" dirty="0" smtClean="0">
                        <a:ln>
                          <a:noFill/>
                        </a:ln>
                        <a:solidFill>
                          <a:srgbClr val="000000"/>
                        </a:solidFill>
                        <a:effectLst/>
                        <a:latin typeface="+mn-ea"/>
                        <a:ea typeface="+mn-ea"/>
                        <a:cs typeface="Arial Unicode MS" pitchFamily="34" charset="-120"/>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5"/>
                  </a:ext>
                </a:extLst>
              </a:tr>
            </a:tbl>
          </a:graphicData>
        </a:graphic>
      </p:graphicFrame>
      <p:sp>
        <p:nvSpPr>
          <p:cNvPr id="55298"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itchFamily="34" charset="0"/>
                <a:ea typeface="新細明體" pitchFamily="18" charset="-120"/>
              </a:defRPr>
            </a:lvl1pPr>
            <a:lvl2pPr marL="742950" indent="-285750">
              <a:defRPr kumimoji="1" sz="2400">
                <a:solidFill>
                  <a:schemeClr val="tx1"/>
                </a:solidFill>
                <a:latin typeface="Calibri" pitchFamily="34" charset="0"/>
                <a:ea typeface="新細明體" pitchFamily="18" charset="-120"/>
              </a:defRPr>
            </a:lvl2pPr>
            <a:lvl3pPr marL="1143000" indent="-228600">
              <a:defRPr kumimoji="1" sz="2400">
                <a:solidFill>
                  <a:schemeClr val="tx1"/>
                </a:solidFill>
                <a:latin typeface="Calibri" pitchFamily="34" charset="0"/>
                <a:ea typeface="新細明體" pitchFamily="18" charset="-120"/>
              </a:defRPr>
            </a:lvl3pPr>
            <a:lvl4pPr marL="1600200" indent="-228600">
              <a:defRPr kumimoji="1" sz="2400">
                <a:solidFill>
                  <a:schemeClr val="tx1"/>
                </a:solidFill>
                <a:latin typeface="Calibri" pitchFamily="34" charset="0"/>
                <a:ea typeface="新細明體" pitchFamily="18" charset="-120"/>
              </a:defRPr>
            </a:lvl4pPr>
            <a:lvl5pPr marL="2057400" indent="-228600">
              <a:defRPr kumimoji="1" sz="2400">
                <a:solidFill>
                  <a:schemeClr val="tx1"/>
                </a:solidFill>
                <a:latin typeface="Calibri" pitchFamily="34" charset="0"/>
                <a:ea typeface="新細明體" pitchFamily="18" charset="-120"/>
              </a:defRPr>
            </a:lvl5pPr>
            <a:lvl6pPr marL="2514600" indent="-228600" fontAlgn="base">
              <a:spcBef>
                <a:spcPct val="0"/>
              </a:spcBef>
              <a:spcAft>
                <a:spcPct val="0"/>
              </a:spcAft>
              <a:defRPr kumimoji="1" sz="2400">
                <a:solidFill>
                  <a:schemeClr val="tx1"/>
                </a:solidFill>
                <a:latin typeface="Calibri" pitchFamily="34" charset="0"/>
                <a:ea typeface="新細明體" pitchFamily="18" charset="-120"/>
              </a:defRPr>
            </a:lvl6pPr>
            <a:lvl7pPr marL="2971800" indent="-228600" fontAlgn="base">
              <a:spcBef>
                <a:spcPct val="0"/>
              </a:spcBef>
              <a:spcAft>
                <a:spcPct val="0"/>
              </a:spcAft>
              <a:defRPr kumimoji="1" sz="2400">
                <a:solidFill>
                  <a:schemeClr val="tx1"/>
                </a:solidFill>
                <a:latin typeface="Calibri" pitchFamily="34" charset="0"/>
                <a:ea typeface="新細明體" pitchFamily="18" charset="-120"/>
              </a:defRPr>
            </a:lvl7pPr>
            <a:lvl8pPr marL="3429000" indent="-228600" fontAlgn="base">
              <a:spcBef>
                <a:spcPct val="0"/>
              </a:spcBef>
              <a:spcAft>
                <a:spcPct val="0"/>
              </a:spcAft>
              <a:defRPr kumimoji="1" sz="2400">
                <a:solidFill>
                  <a:schemeClr val="tx1"/>
                </a:solidFill>
                <a:latin typeface="Calibri" pitchFamily="34" charset="0"/>
                <a:ea typeface="新細明體" pitchFamily="18" charset="-120"/>
              </a:defRPr>
            </a:lvl8pPr>
            <a:lvl9pPr marL="3886200" indent="-228600" fontAlgn="base">
              <a:spcBef>
                <a:spcPct val="0"/>
              </a:spcBef>
              <a:spcAft>
                <a:spcPct val="0"/>
              </a:spcAft>
              <a:defRPr kumimoji="1" sz="2400">
                <a:solidFill>
                  <a:schemeClr val="tx1"/>
                </a:solidFill>
                <a:latin typeface="Calibri" pitchFamily="34" charset="0"/>
                <a:ea typeface="新細明體" pitchFamily="18" charset="-120"/>
              </a:defRPr>
            </a:lvl9pPr>
          </a:lstStyle>
          <a:p>
            <a:fld id="{769745DC-F7CC-49CD-B369-3FA86A66E98F}" type="slidenum">
              <a:rPr kumimoji="0" lang="zh-TW" altLang="en-US" sz="900">
                <a:solidFill>
                  <a:prstClr val="white"/>
                </a:solidFill>
                <a:latin typeface="Arial Unicode MS" pitchFamily="34" charset="-120"/>
                <a:ea typeface="Arial Unicode MS" pitchFamily="34" charset="-120"/>
              </a:rPr>
              <a:pPr/>
              <a:t>20</a:t>
            </a:fld>
            <a:endParaRPr kumimoji="0" lang="zh-TW" altLang="en-US" sz="900">
              <a:solidFill>
                <a:prstClr val="white"/>
              </a:solidFill>
              <a:latin typeface="Arial Unicode MS" pitchFamily="34" charset="-120"/>
              <a:ea typeface="Arial Unicode MS" pitchFamily="34" charset="-120"/>
            </a:endParaRPr>
          </a:p>
        </p:txBody>
      </p:sp>
      <p:sp>
        <p:nvSpPr>
          <p:cNvPr id="7" name="標題 1"/>
          <p:cNvSpPr>
            <a:spLocks noGrp="1"/>
          </p:cNvSpPr>
          <p:nvPr>
            <p:ph type="title"/>
          </p:nvPr>
        </p:nvSpPr>
        <p:spPr>
          <a:xfrm>
            <a:off x="395536" y="260648"/>
            <a:ext cx="7427913" cy="850900"/>
          </a:xfrm>
        </p:spPr>
        <p:txBody>
          <a:bodyPr/>
          <a:lstStyle/>
          <a:p>
            <a:pPr>
              <a:defRPr/>
            </a:pPr>
            <a:r>
              <a:rPr lang="zh-TW" altLang="en-US" dirty="0">
                <a:effectLst>
                  <a:outerShdw blurRad="38100" dist="38100" dir="2700000" algn="tl">
                    <a:srgbClr val="C0C0C0"/>
                  </a:outerShdw>
                </a:effectLst>
              </a:rPr>
              <a:t>各核心業務未來發展</a:t>
            </a:r>
            <a:r>
              <a:rPr lang="zh-TW" altLang="en-US" dirty="0" smtClean="0">
                <a:effectLst>
                  <a:outerShdw blurRad="38100" dist="38100" dir="2700000" algn="tl">
                    <a:srgbClr val="C0C0C0"/>
                  </a:outerShdw>
                </a:effectLst>
              </a:rPr>
              <a:t>計畫</a:t>
            </a:r>
            <a:endParaRPr lang="zh-TW" altLang="en-US" dirty="0">
              <a:solidFill>
                <a:srgbClr val="FF0000"/>
              </a:solidFill>
              <a:effectLst>
                <a:outerShdw blurRad="38100" dist="38100" dir="2700000" algn="tl">
                  <a:srgbClr val="C0C0C0"/>
                </a:outerShdw>
              </a:effectLst>
            </a:endParaRPr>
          </a:p>
        </p:txBody>
      </p:sp>
      <p:graphicFrame>
        <p:nvGraphicFramePr>
          <p:cNvPr id="10" name="內容版面配置區 5"/>
          <p:cNvGraphicFramePr>
            <a:graphicFrameLocks noGrp="1"/>
          </p:cNvGraphicFramePr>
          <p:nvPr>
            <p:extLst>
              <p:ext uri="{D42A27DB-BD31-4B8C-83A1-F6EECF244321}">
                <p14:modId xmlns:p14="http://schemas.microsoft.com/office/powerpoint/2010/main" val="328638273"/>
              </p:ext>
            </p:extLst>
          </p:nvPr>
        </p:nvGraphicFramePr>
        <p:xfrm>
          <a:off x="467544" y="2852936"/>
          <a:ext cx="8462765" cy="936104"/>
        </p:xfrm>
        <a:graphic>
          <a:graphicData uri="http://schemas.openxmlformats.org/drawingml/2006/table">
            <a:tbl>
              <a:tblPr/>
              <a:tblGrid>
                <a:gridCol w="1503447">
                  <a:extLst>
                    <a:ext uri="{9D8B030D-6E8A-4147-A177-3AD203B41FA5}">
                      <a16:colId xmlns="" xmlns:a16="http://schemas.microsoft.com/office/drawing/2014/main" val="20000"/>
                    </a:ext>
                  </a:extLst>
                </a:gridCol>
                <a:gridCol w="3357497">
                  <a:extLst>
                    <a:ext uri="{9D8B030D-6E8A-4147-A177-3AD203B41FA5}">
                      <a16:colId xmlns="" xmlns:a16="http://schemas.microsoft.com/office/drawing/2014/main" val="20001"/>
                    </a:ext>
                  </a:extLst>
                </a:gridCol>
                <a:gridCol w="3601821">
                  <a:extLst>
                    <a:ext uri="{9D8B030D-6E8A-4147-A177-3AD203B41FA5}">
                      <a16:colId xmlns="" xmlns:a16="http://schemas.microsoft.com/office/drawing/2014/main" val="20002"/>
                    </a:ext>
                  </a:extLst>
                </a:gridCol>
              </a:tblGrid>
              <a:tr h="936104">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TW" altLang="en-US" sz="1600" b="1" i="0" u="none" strike="noStrike" kern="1200" cap="none" normalizeH="0" baseline="0" dirty="0" smtClean="0">
                          <a:ln>
                            <a:noFill/>
                          </a:ln>
                          <a:solidFill>
                            <a:srgbClr val="0032C8"/>
                          </a:solidFill>
                          <a:effectLst/>
                          <a:latin typeface="Arial" pitchFamily="34" charset="0"/>
                          <a:ea typeface="微軟正黑體" pitchFamily="34" charset="-120"/>
                          <a:cs typeface="Arial Unicode MS" pitchFamily="34" charset="-120"/>
                        </a:rPr>
                        <a:t>行動網路</a:t>
                      </a:r>
                      <a:endParaRPr kumimoji="0" lang="zh-TW" altLang="en-US" sz="1600" b="1" i="0" u="none" strike="noStrike" kern="1200" cap="none" normalizeH="0" baseline="0" dirty="0">
                        <a:ln>
                          <a:noFill/>
                        </a:ln>
                        <a:solidFill>
                          <a:srgbClr val="0032C8"/>
                        </a:solidFill>
                        <a:effectLst/>
                        <a:latin typeface="Arial" pitchFamily="34" charset="0"/>
                        <a:ea typeface="微軟正黑體" pitchFamily="34" charset="-120"/>
                        <a:cs typeface="Arial Unicode MS" pitchFamily="34" charset="-120"/>
                      </a:endParaRPr>
                    </a:p>
                  </a:txBody>
                  <a:tcPr marL="9443" marR="9443" marT="9525" marB="0" anchor="ctr" horzOverflow="overflow">
                    <a:lnL>
                      <a:noFill/>
                    </a:lnL>
                    <a:lnR>
                      <a:noFill/>
                    </a:lnR>
                    <a:lnT>
                      <a:noFill/>
                    </a:lnT>
                    <a:lnB>
                      <a:noFill/>
                    </a:lnB>
                    <a:lnTlToBr>
                      <a:noFill/>
                    </a:lnTlToBr>
                    <a:lnBlToTr>
                      <a:noFill/>
                    </a:lnBlToTr>
                    <a:solidFill>
                      <a:srgbClr val="FFFF00">
                        <a:alpha val="56862"/>
                      </a:srgbClr>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32C8"/>
                          </a:solidFill>
                          <a:effectLst/>
                          <a:latin typeface="Arial" pitchFamily="34" charset="0"/>
                          <a:ea typeface="微軟正黑體" pitchFamily="34" charset="-120"/>
                        </a:rPr>
                        <a:t>物聯網超高速無線傳輸、</a:t>
                      </a:r>
                      <a:r>
                        <a:rPr kumimoji="0" lang="en-US" altLang="zh-TW" sz="1600" b="1" i="0" u="none" strike="noStrike" cap="none" normalizeH="0" baseline="0" dirty="0" smtClean="0">
                          <a:ln>
                            <a:noFill/>
                          </a:ln>
                          <a:solidFill>
                            <a:srgbClr val="0032C8"/>
                          </a:solidFill>
                          <a:effectLst/>
                          <a:latin typeface="Arial" pitchFamily="34" charset="0"/>
                          <a:ea typeface="微軟正黑體" pitchFamily="34" charset="-120"/>
                        </a:rPr>
                        <a:t>5G</a:t>
                      </a:r>
                      <a:r>
                        <a:rPr kumimoji="0" lang="zh-TW" altLang="en-US" sz="1600" b="1" i="0" u="none" strike="noStrike" cap="none" normalizeH="0" baseline="0" dirty="0" smtClean="0">
                          <a:ln>
                            <a:noFill/>
                          </a:ln>
                          <a:solidFill>
                            <a:srgbClr val="0032C8"/>
                          </a:solidFill>
                          <a:effectLst/>
                          <a:latin typeface="Arial" pitchFamily="34" charset="0"/>
                          <a:ea typeface="微軟正黑體" pitchFamily="34" charset="-120"/>
                        </a:rPr>
                        <a:t>採購未來</a:t>
                      </a:r>
                      <a:r>
                        <a:rPr kumimoji="0" lang="en-US" altLang="zh-TW" sz="1600" b="1" i="0" u="none" strike="noStrike" cap="none" normalizeH="0" baseline="0" dirty="0" smtClean="0">
                          <a:ln>
                            <a:noFill/>
                          </a:ln>
                          <a:solidFill>
                            <a:srgbClr val="0032C8"/>
                          </a:solidFill>
                          <a:effectLst/>
                          <a:latin typeface="Arial" pitchFamily="34" charset="0"/>
                          <a:ea typeface="微軟正黑體" pitchFamily="34" charset="-120"/>
                        </a:rPr>
                        <a:t>3</a:t>
                      </a:r>
                      <a:r>
                        <a:rPr kumimoji="0" lang="zh-TW" altLang="en-US" sz="1600" b="1" i="0" u="none" strike="noStrike" cap="none" normalizeH="0" baseline="0" dirty="0" smtClean="0">
                          <a:ln>
                            <a:noFill/>
                          </a:ln>
                          <a:solidFill>
                            <a:srgbClr val="0032C8"/>
                          </a:solidFill>
                          <a:effectLst/>
                          <a:latin typeface="Arial" pitchFamily="34" charset="0"/>
                          <a:ea typeface="微軟正黑體" pitchFamily="34" charset="-120"/>
                        </a:rPr>
                        <a:t>年內需求會增加 </a:t>
                      </a:r>
                    </a:p>
                  </a:txBody>
                  <a:tcPr marL="9443" marR="180000" marT="9525" marB="0" anchor="ctr" horzOverflow="overflow">
                    <a:lnL>
                      <a:noFill/>
                    </a:lnL>
                    <a:lnR>
                      <a:noFill/>
                    </a:lnR>
                    <a:lnT>
                      <a:noFill/>
                    </a:lnT>
                    <a:lnB>
                      <a:noFill/>
                    </a:lnB>
                    <a:lnTlToBr>
                      <a:noFill/>
                    </a:lnTlToBr>
                    <a:lnBlToTr>
                      <a:noFill/>
                    </a:lnBlToTr>
                    <a:solidFill>
                      <a:srgbClr val="FFFF00">
                        <a:alpha val="54901"/>
                      </a:srgbClr>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r>
                        <a:rPr lang="en-US" altLang="zh-TW" sz="1600" b="1" u="none" strike="noStrike" kern="1200" dirty="0" smtClean="0">
                          <a:solidFill>
                            <a:srgbClr val="FF0000"/>
                          </a:solidFill>
                          <a:effectLst/>
                          <a:latin typeface="+mn-lt"/>
                          <a:ea typeface="+mn-ea"/>
                          <a:cs typeface="+mn-cs"/>
                        </a:rPr>
                        <a:t>5G</a:t>
                      </a:r>
                      <a:r>
                        <a:rPr lang="zh-TW" altLang="en-US" sz="1600" b="1" u="none" strike="noStrike" kern="1200" dirty="0" smtClean="0">
                          <a:solidFill>
                            <a:srgbClr val="FF0000"/>
                          </a:solidFill>
                          <a:effectLst/>
                          <a:latin typeface="+mn-lt"/>
                          <a:ea typeface="+mn-ea"/>
                          <a:cs typeface="+mn-cs"/>
                        </a:rPr>
                        <a:t>基站建置 </a:t>
                      </a:r>
                      <a:endParaRPr lang="en-US" altLang="zh-TW" sz="1600" b="1" u="none" strike="noStrike" kern="1200" dirty="0" smtClean="0">
                        <a:solidFill>
                          <a:srgbClr val="FF0000"/>
                        </a:solidFill>
                        <a:effectLst/>
                        <a:latin typeface="+mn-lt"/>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r>
                        <a:rPr lang="zh-TW" altLang="en-US" sz="1600" b="1" u="none" strike="noStrike" kern="1200" dirty="0" smtClean="0">
                          <a:solidFill>
                            <a:srgbClr val="FF0000"/>
                          </a:solidFill>
                          <a:effectLst/>
                          <a:latin typeface="+mn-lt"/>
                          <a:ea typeface="+mn-ea"/>
                          <a:cs typeface="+mn-cs"/>
                        </a:rPr>
                        <a:t>無線網路優化</a:t>
                      </a:r>
                      <a:endParaRPr lang="en-US" altLang="zh-TW" sz="1600" b="1" u="none" strike="noStrike" kern="1200" dirty="0" smtClean="0">
                        <a:solidFill>
                          <a:srgbClr val="FF0000"/>
                        </a:solidFill>
                        <a:effectLst/>
                        <a:latin typeface="+mn-lt"/>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r>
                        <a:rPr kumimoji="0" lang="en-US" altLang="zh-TW" sz="1600" b="1" i="0" u="none" strike="noStrike" cap="none" normalizeH="0" baseline="0" dirty="0" smtClean="0">
                          <a:ln>
                            <a:noFill/>
                          </a:ln>
                          <a:solidFill>
                            <a:srgbClr val="FF0000"/>
                          </a:solidFill>
                          <a:effectLst/>
                          <a:latin typeface="微軟正黑體" pitchFamily="34" charset="-120"/>
                          <a:ea typeface="微軟正黑體" pitchFamily="34" charset="-120"/>
                        </a:rPr>
                        <a:t>5G</a:t>
                      </a:r>
                      <a:r>
                        <a:rPr kumimoji="0" lang="zh-TW" altLang="en-US" sz="1600" b="1" i="0" u="none" strike="noStrike" cap="none" normalizeH="0" baseline="0" dirty="0" smtClean="0">
                          <a:ln>
                            <a:noFill/>
                          </a:ln>
                          <a:solidFill>
                            <a:srgbClr val="FF0000"/>
                          </a:solidFill>
                          <a:effectLst/>
                          <a:latin typeface="微軟正黑體" pitchFamily="34" charset="-120"/>
                          <a:ea typeface="微軟正黑體" pitchFamily="34" charset="-120"/>
                        </a:rPr>
                        <a:t>共構基站建置</a:t>
                      </a:r>
                      <a:r>
                        <a:rPr kumimoji="0" lang="en-US" altLang="zh-TW" sz="1600" b="1" i="0" u="none" strike="noStrike" cap="none" normalizeH="0" baseline="0" dirty="0" smtClean="0">
                          <a:ln>
                            <a:noFill/>
                          </a:ln>
                          <a:solidFill>
                            <a:srgbClr val="FF0000"/>
                          </a:solidFill>
                          <a:effectLst/>
                          <a:latin typeface="微軟正黑體" pitchFamily="34" charset="-120"/>
                          <a:ea typeface="微軟正黑體" pitchFamily="34" charset="-120"/>
                        </a:rPr>
                        <a:t>(</a:t>
                      </a:r>
                      <a:r>
                        <a:rPr kumimoji="0" lang="zh-TW" altLang="en-US" sz="1600" b="1" i="0" u="none" strike="noStrike" cap="none" normalizeH="0" baseline="0" dirty="0" smtClean="0">
                          <a:ln>
                            <a:noFill/>
                          </a:ln>
                          <a:solidFill>
                            <a:srgbClr val="FF0000"/>
                          </a:solidFill>
                          <a:effectLst/>
                          <a:latin typeface="微軟正黑體" pitchFamily="34" charset="-120"/>
                          <a:ea typeface="微軟正黑體" pitchFamily="34" charset="-120"/>
                        </a:rPr>
                        <a:t>三鐵</a:t>
                      </a:r>
                      <a:r>
                        <a:rPr kumimoji="0" lang="en-US" altLang="zh-TW" sz="1600" b="1" i="0" u="none" strike="noStrike" cap="none" normalizeH="0" baseline="0" dirty="0" smtClean="0">
                          <a:ln>
                            <a:noFill/>
                          </a:ln>
                          <a:solidFill>
                            <a:srgbClr val="FF0000"/>
                          </a:solidFill>
                          <a:effectLst/>
                          <a:latin typeface="微軟正黑體" pitchFamily="34" charset="-120"/>
                          <a:ea typeface="微軟正黑體" pitchFamily="34" charset="-120"/>
                        </a:rPr>
                        <a:t>/</a:t>
                      </a:r>
                      <a:r>
                        <a:rPr kumimoji="0" lang="zh-TW" altLang="en-US" sz="1600" b="1" i="0" u="none" strike="noStrike" cap="none" normalizeH="0" baseline="0" dirty="0" smtClean="0">
                          <a:ln>
                            <a:noFill/>
                          </a:ln>
                          <a:solidFill>
                            <a:srgbClr val="FF0000"/>
                          </a:solidFill>
                          <a:effectLst/>
                          <a:latin typeface="微軟正黑體" pitchFamily="34" charset="-120"/>
                          <a:ea typeface="微軟正黑體" pitchFamily="34" charset="-120"/>
                        </a:rPr>
                        <a:t>重大工程</a:t>
                      </a:r>
                      <a:r>
                        <a:rPr kumimoji="0" lang="en-US" altLang="zh-TW" sz="1600" b="1" i="0" u="none" strike="noStrike" cap="none" normalizeH="0" baseline="0" dirty="0" smtClean="0">
                          <a:ln>
                            <a:noFill/>
                          </a:ln>
                          <a:solidFill>
                            <a:srgbClr val="FF0000"/>
                          </a:solidFill>
                          <a:effectLst/>
                          <a:latin typeface="微軟正黑體" pitchFamily="34" charset="-120"/>
                          <a:ea typeface="微軟正黑體" pitchFamily="34" charset="-120"/>
                        </a:rPr>
                        <a:t>)</a:t>
                      </a:r>
                      <a:endParaRPr lang="en-US" altLang="zh-TW" sz="1600" b="1" u="none" strike="noStrike" kern="1200" dirty="0">
                        <a:solidFill>
                          <a:srgbClr val="FF0000"/>
                        </a:solidFill>
                        <a:effectLst/>
                        <a:latin typeface="+mn-lt"/>
                        <a:ea typeface="+mn-ea"/>
                        <a:cs typeface="+mn-cs"/>
                      </a:endParaRPr>
                    </a:p>
                  </a:txBody>
                  <a:tcPr anchor="ctr" horzOverflow="overflow">
                    <a:lnL>
                      <a:noFill/>
                    </a:lnL>
                    <a:lnR>
                      <a:noFill/>
                    </a:lnR>
                    <a:lnT>
                      <a:noFill/>
                    </a:lnT>
                    <a:lnB>
                      <a:noFill/>
                    </a:lnB>
                    <a:lnTlToBr>
                      <a:noFill/>
                    </a:lnTlToBr>
                    <a:lnBlToTr>
                      <a:noFill/>
                    </a:lnBlToTr>
                    <a:solidFill>
                      <a:srgbClr val="FFFF00">
                        <a:alpha val="61960"/>
                      </a:srgb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18327026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74640"/>
            <a:ext cx="7884488" cy="706088"/>
          </a:xfrm>
        </p:spPr>
        <p:txBody>
          <a:bodyPr/>
          <a:lstStyle/>
          <a:p>
            <a:r>
              <a:rPr lang="en-US" altLang="zh-TW" dirty="0" smtClean="0"/>
              <a:t>4G</a:t>
            </a:r>
            <a:r>
              <a:rPr lang="zh-TW" altLang="en-US" dirty="0" smtClean="0"/>
              <a:t> 到 </a:t>
            </a:r>
            <a:r>
              <a:rPr lang="en-US" altLang="zh-TW" dirty="0" smtClean="0"/>
              <a:t>5G</a:t>
            </a:r>
            <a:r>
              <a:rPr lang="zh-TW" altLang="en-US" dirty="0" smtClean="0"/>
              <a:t> 基站建設需求變化</a:t>
            </a:r>
            <a:endParaRPr lang="zh-TW" altLang="en-US" dirty="0"/>
          </a:p>
        </p:txBody>
      </p:sp>
      <p:sp>
        <p:nvSpPr>
          <p:cNvPr id="6" name="矩形 5"/>
          <p:cNvSpPr/>
          <p:nvPr/>
        </p:nvSpPr>
        <p:spPr>
          <a:xfrm>
            <a:off x="395536" y="1054477"/>
            <a:ext cx="7992888" cy="3416320"/>
          </a:xfrm>
          <a:prstGeom prst="rect">
            <a:avLst/>
          </a:prstGeom>
        </p:spPr>
        <p:txBody>
          <a:bodyPr wrap="square">
            <a:spAutoFit/>
          </a:bodyPr>
          <a:lstStyle/>
          <a:p>
            <a:r>
              <a:rPr lang="zh-TW" altLang="en-US" sz="2400" dirty="0" smtClean="0">
                <a:solidFill>
                  <a:prstClr val="black">
                    <a:lumMod val="85000"/>
                    <a:lumOff val="15000"/>
                  </a:prstClr>
                </a:solidFill>
                <a:latin typeface="微軟正黑體"/>
                <a:ea typeface="微軟正黑體"/>
              </a:rPr>
              <a:t>5</a:t>
            </a:r>
            <a:r>
              <a:rPr lang="zh-TW" altLang="en-US" sz="2400" dirty="0">
                <a:solidFill>
                  <a:prstClr val="black">
                    <a:lumMod val="85000"/>
                    <a:lumOff val="15000"/>
                  </a:prstClr>
                </a:solidFill>
                <a:latin typeface="微軟正黑體"/>
                <a:ea typeface="微軟正黑體"/>
              </a:rPr>
              <a:t>G </a:t>
            </a:r>
            <a:r>
              <a:rPr lang="zh-TW" altLang="en-US" sz="2400" dirty="0" smtClean="0">
                <a:solidFill>
                  <a:prstClr val="black">
                    <a:lumMod val="85000"/>
                    <a:lumOff val="15000"/>
                  </a:prstClr>
                </a:solidFill>
                <a:latin typeface="微軟正黑體"/>
                <a:ea typeface="微軟正黑體"/>
              </a:rPr>
              <a:t>的頻段從 </a:t>
            </a:r>
            <a:r>
              <a:rPr lang="en-US" altLang="zh-TW" sz="2400" dirty="0" smtClean="0">
                <a:solidFill>
                  <a:prstClr val="black">
                    <a:lumMod val="85000"/>
                    <a:lumOff val="15000"/>
                  </a:prstClr>
                </a:solidFill>
                <a:latin typeface="微軟正黑體"/>
                <a:ea typeface="微軟正黑體"/>
              </a:rPr>
              <a:t>4G</a:t>
            </a:r>
            <a:r>
              <a:rPr lang="zh-TW" altLang="en-US" sz="2400" dirty="0" smtClean="0">
                <a:solidFill>
                  <a:prstClr val="black">
                    <a:lumMod val="85000"/>
                    <a:lumOff val="15000"/>
                  </a:prstClr>
                </a:solidFill>
                <a:latin typeface="微軟正黑體"/>
                <a:ea typeface="微軟正黑體"/>
              </a:rPr>
              <a:t> 的 </a:t>
            </a:r>
            <a:r>
              <a:rPr lang="en-US" altLang="zh-TW" sz="2400" dirty="0" smtClean="0">
                <a:solidFill>
                  <a:prstClr val="black">
                    <a:lumMod val="85000"/>
                    <a:lumOff val="15000"/>
                  </a:prstClr>
                </a:solidFill>
                <a:latin typeface="微軟正黑體"/>
                <a:ea typeface="微軟正黑體"/>
              </a:rPr>
              <a:t>700MHz-2600MHz</a:t>
            </a:r>
            <a:r>
              <a:rPr lang="zh-TW" altLang="en-US" sz="2400" dirty="0" smtClean="0">
                <a:solidFill>
                  <a:prstClr val="black">
                    <a:lumMod val="85000"/>
                    <a:lumOff val="15000"/>
                  </a:prstClr>
                </a:solidFill>
                <a:latin typeface="微軟正黑體"/>
                <a:ea typeface="微軟正黑體"/>
              </a:rPr>
              <a:t>上升到 </a:t>
            </a:r>
            <a:r>
              <a:rPr lang="en-US" altLang="zh-TW" sz="2400" dirty="0" smtClean="0">
                <a:solidFill>
                  <a:prstClr val="black">
                    <a:lumMod val="85000"/>
                    <a:lumOff val="15000"/>
                  </a:prstClr>
                </a:solidFill>
                <a:latin typeface="微軟正黑體"/>
                <a:ea typeface="微軟正黑體"/>
              </a:rPr>
              <a:t>3.5/28GHz</a:t>
            </a:r>
            <a:r>
              <a:rPr lang="zh-TW" altLang="en-US" sz="2400" dirty="0">
                <a:solidFill>
                  <a:prstClr val="black">
                    <a:lumMod val="85000"/>
                    <a:lumOff val="15000"/>
                  </a:prstClr>
                </a:solidFill>
                <a:latin typeface="微軟正黑體"/>
                <a:ea typeface="微軟正黑體"/>
              </a:rPr>
              <a:t>造成</a:t>
            </a:r>
            <a:r>
              <a:rPr lang="zh-TW" altLang="en-US" sz="2400" dirty="0" smtClean="0">
                <a:solidFill>
                  <a:prstClr val="black">
                    <a:lumMod val="85000"/>
                    <a:lumOff val="15000"/>
                  </a:prstClr>
                </a:solidFill>
                <a:latin typeface="微軟正黑體"/>
                <a:ea typeface="微軟正黑體"/>
              </a:rPr>
              <a:t>的網路特性與架構的改變</a:t>
            </a:r>
            <a:r>
              <a:rPr lang="en-US" altLang="zh-TW" sz="2400" dirty="0" smtClean="0">
                <a:solidFill>
                  <a:prstClr val="black">
                    <a:lumMod val="85000"/>
                    <a:lumOff val="15000"/>
                  </a:prstClr>
                </a:solidFill>
                <a:latin typeface="微軟正黑體"/>
                <a:ea typeface="微軟正黑體"/>
              </a:rPr>
              <a:t>:</a:t>
            </a:r>
            <a:endParaRPr lang="en-US" altLang="zh-TW" sz="2400" u="sng" dirty="0" smtClean="0">
              <a:solidFill>
                <a:prstClr val="black">
                  <a:lumMod val="85000"/>
                  <a:lumOff val="15000"/>
                </a:prstClr>
              </a:solidFill>
              <a:latin typeface="微軟正黑體"/>
              <a:ea typeface="微軟正黑體"/>
            </a:endParaRPr>
          </a:p>
          <a:p>
            <a:pPr marL="285750" indent="-285750">
              <a:buFont typeface="Arial" panose="020B0604020202020204" pitchFamily="34" charset="0"/>
              <a:buChar char="•"/>
            </a:pPr>
            <a:r>
              <a:rPr lang="zh-TW" altLang="en-US" sz="2400" dirty="0" smtClean="0">
                <a:solidFill>
                  <a:prstClr val="black">
                    <a:lumMod val="85000"/>
                    <a:lumOff val="15000"/>
                  </a:prstClr>
                </a:solidFill>
                <a:latin typeface="微軟正黑體"/>
                <a:ea typeface="微軟正黑體"/>
              </a:rPr>
              <a:t>超</a:t>
            </a:r>
            <a:r>
              <a:rPr lang="zh-TW" altLang="en-US" sz="2400" dirty="0">
                <a:solidFill>
                  <a:prstClr val="black">
                    <a:lumMod val="85000"/>
                    <a:lumOff val="15000"/>
                  </a:prstClr>
                </a:solidFill>
                <a:latin typeface="微軟正黑體"/>
                <a:ea typeface="微軟正黑體"/>
              </a:rPr>
              <a:t>高速通訊</a:t>
            </a:r>
            <a:r>
              <a:rPr lang="zh-TW" altLang="en-US" sz="2400" dirty="0" smtClean="0">
                <a:solidFill>
                  <a:prstClr val="black">
                    <a:lumMod val="85000"/>
                    <a:lumOff val="15000"/>
                  </a:prstClr>
                </a:solidFill>
                <a:latin typeface="微軟正黑體"/>
                <a:ea typeface="微軟正黑體"/>
              </a:rPr>
              <a:t>速率</a:t>
            </a:r>
            <a:endParaRPr lang="en-US" altLang="zh-TW" sz="2400" dirty="0" smtClean="0">
              <a:solidFill>
                <a:prstClr val="black">
                  <a:lumMod val="85000"/>
                  <a:lumOff val="15000"/>
                </a:prstClr>
              </a:solidFill>
              <a:latin typeface="微軟正黑體"/>
              <a:ea typeface="微軟正黑體"/>
            </a:endParaRPr>
          </a:p>
          <a:p>
            <a:pPr marL="285750" indent="-285750">
              <a:buFont typeface="Arial" panose="020B0604020202020204" pitchFamily="34" charset="0"/>
              <a:buChar char="•"/>
            </a:pPr>
            <a:r>
              <a:rPr lang="zh-TW" altLang="en-US" sz="2400" dirty="0" smtClean="0">
                <a:solidFill>
                  <a:prstClr val="black">
                    <a:lumMod val="85000"/>
                    <a:lumOff val="15000"/>
                  </a:prstClr>
                </a:solidFill>
                <a:latin typeface="微軟正黑體"/>
                <a:ea typeface="微軟正黑體"/>
              </a:rPr>
              <a:t>海量連結</a:t>
            </a:r>
            <a:endParaRPr lang="en-US" altLang="zh-TW" sz="2400" dirty="0" smtClean="0">
              <a:solidFill>
                <a:prstClr val="black">
                  <a:lumMod val="85000"/>
                  <a:lumOff val="15000"/>
                </a:prstClr>
              </a:solidFill>
              <a:latin typeface="微軟正黑體"/>
              <a:ea typeface="微軟正黑體"/>
            </a:endParaRPr>
          </a:p>
          <a:p>
            <a:pPr marL="285750" indent="-285750">
              <a:buFont typeface="Arial" panose="020B0604020202020204" pitchFamily="34" charset="0"/>
              <a:buChar char="•"/>
            </a:pPr>
            <a:r>
              <a:rPr lang="zh-TW" altLang="en-US" sz="2400" dirty="0" smtClean="0">
                <a:solidFill>
                  <a:prstClr val="black">
                    <a:lumMod val="85000"/>
                    <a:lumOff val="15000"/>
                  </a:prstClr>
                </a:solidFill>
                <a:latin typeface="微軟正黑體"/>
                <a:ea typeface="微軟正黑體"/>
              </a:rPr>
              <a:t>低</a:t>
            </a:r>
            <a:r>
              <a:rPr lang="zh-TW" altLang="en-US" sz="2400" dirty="0">
                <a:solidFill>
                  <a:prstClr val="black">
                    <a:lumMod val="85000"/>
                    <a:lumOff val="15000"/>
                  </a:prstClr>
                </a:solidFill>
                <a:latin typeface="微軟正黑體"/>
                <a:ea typeface="微軟正黑體"/>
              </a:rPr>
              <a:t>遲延</a:t>
            </a:r>
            <a:r>
              <a:rPr lang="zh-TW" altLang="en-US" sz="2400" dirty="0" smtClean="0">
                <a:solidFill>
                  <a:prstClr val="black">
                    <a:lumMod val="85000"/>
                    <a:lumOff val="15000"/>
                  </a:prstClr>
                </a:solidFill>
                <a:latin typeface="微軟正黑體"/>
                <a:ea typeface="微軟正黑體"/>
              </a:rPr>
              <a:t>時間</a:t>
            </a:r>
            <a:endParaRPr lang="en-US" altLang="zh-TW" sz="2400" dirty="0" smtClean="0">
              <a:solidFill>
                <a:prstClr val="black">
                  <a:lumMod val="85000"/>
                  <a:lumOff val="15000"/>
                </a:prstClr>
              </a:solidFill>
              <a:latin typeface="微軟正黑體"/>
              <a:ea typeface="微軟正黑體"/>
            </a:endParaRPr>
          </a:p>
          <a:p>
            <a:pPr marL="285750" indent="-285750">
              <a:buFont typeface="Arial" panose="020B0604020202020204" pitchFamily="34" charset="0"/>
              <a:buChar char="•"/>
            </a:pPr>
            <a:r>
              <a:rPr lang="zh-TW" altLang="en-US" sz="2400" dirty="0" smtClean="0">
                <a:solidFill>
                  <a:prstClr val="black">
                    <a:lumMod val="85000"/>
                    <a:lumOff val="15000"/>
                  </a:prstClr>
                </a:solidFill>
                <a:latin typeface="微軟正黑體"/>
                <a:ea typeface="微軟正黑體"/>
              </a:rPr>
              <a:t>因高頻覆蓋區域小的物理特性導致基站數量需相對倍數成長</a:t>
            </a:r>
            <a:endParaRPr lang="en-US" altLang="zh-TW" sz="2400" dirty="0" smtClean="0">
              <a:solidFill>
                <a:prstClr val="black">
                  <a:lumMod val="85000"/>
                  <a:lumOff val="15000"/>
                </a:prstClr>
              </a:solidFill>
              <a:latin typeface="微軟正黑體"/>
              <a:ea typeface="微軟正黑體"/>
            </a:endParaRPr>
          </a:p>
          <a:p>
            <a:pPr marL="285750" indent="-285750">
              <a:buFont typeface="Arial" panose="020B0604020202020204" pitchFamily="34" charset="0"/>
              <a:buChar char="•"/>
            </a:pPr>
            <a:endParaRPr lang="en-US" altLang="zh-TW" sz="2400" b="1" dirty="0">
              <a:solidFill>
                <a:srgbClr val="FF0000"/>
              </a:solidFill>
              <a:latin typeface="微軟正黑體"/>
              <a:ea typeface="微軟正黑體"/>
            </a:endParaRPr>
          </a:p>
          <a:p>
            <a:pPr marL="285750" indent="-285750">
              <a:buFont typeface="Arial" panose="020B0604020202020204" pitchFamily="34" charset="0"/>
              <a:buChar char="•"/>
            </a:pPr>
            <a:endParaRPr lang="zh-TW" altLang="en-US" sz="2400" dirty="0">
              <a:solidFill>
                <a:prstClr val="black">
                  <a:lumMod val="85000"/>
                  <a:lumOff val="15000"/>
                </a:prstClr>
              </a:solidFill>
              <a:latin typeface="微軟正黑體"/>
              <a:ea typeface="微軟正黑體"/>
            </a:endParaRPr>
          </a:p>
        </p:txBody>
      </p:sp>
    </p:spTree>
    <p:extLst>
      <p:ext uri="{BB962C8B-B14F-4D97-AF65-F5344CB8AC3E}">
        <p14:creationId xmlns:p14="http://schemas.microsoft.com/office/powerpoint/2010/main" val="1139537690"/>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行動網路</a:t>
            </a:r>
            <a:r>
              <a:rPr lang="zh-TW" altLang="en-US" dirty="0"/>
              <a:t>建設</a:t>
            </a:r>
            <a:r>
              <a:rPr lang="zh-TW" altLang="en-US" dirty="0" smtClean="0"/>
              <a:t>場景</a:t>
            </a:r>
            <a:endParaRPr lang="zh-TW" altLang="en-US" dirty="0"/>
          </a:p>
        </p:txBody>
      </p:sp>
      <p:sp>
        <p:nvSpPr>
          <p:cNvPr id="3" name="投影片編號版面配置區 2"/>
          <p:cNvSpPr>
            <a:spLocks noGrp="1"/>
          </p:cNvSpPr>
          <p:nvPr>
            <p:ph type="sldNum" sz="quarter" idx="10"/>
          </p:nvPr>
        </p:nvSpPr>
        <p:spPr/>
        <p:txBody>
          <a:bodyPr/>
          <a:lstStyle/>
          <a:p>
            <a:pPr>
              <a:defRPr/>
            </a:pPr>
            <a:fld id="{4CD9C73D-1846-4190-BDF6-A85AC4E8A463}" type="slidenum">
              <a:rPr lang="zh-TW" altLang="en-US" smtClean="0">
                <a:solidFill>
                  <a:prstClr val="white"/>
                </a:solidFill>
              </a:rPr>
              <a:pPr>
                <a:defRPr/>
              </a:pPr>
              <a:t>22</a:t>
            </a:fld>
            <a:endParaRPr lang="zh-TW" altLang="en-US" dirty="0">
              <a:solidFill>
                <a:prstClr val="white"/>
              </a:solidFill>
            </a:endParaRPr>
          </a:p>
        </p:txBody>
      </p:sp>
      <p:sp>
        <p:nvSpPr>
          <p:cNvPr id="4" name="日期版面配置區 3"/>
          <p:cNvSpPr>
            <a:spLocks noGrp="1"/>
          </p:cNvSpPr>
          <p:nvPr>
            <p:ph type="dt" sz="half" idx="11"/>
          </p:nvPr>
        </p:nvSpPr>
        <p:spPr/>
        <p:txBody>
          <a:body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6" name="標題 27"/>
          <p:cNvSpPr txBox="1">
            <a:spLocks/>
          </p:cNvSpPr>
          <p:nvPr/>
        </p:nvSpPr>
        <p:spPr bwMode="auto">
          <a:xfrm>
            <a:off x="395536" y="1298100"/>
            <a:ext cx="1512167"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kern="1200">
                <a:solidFill>
                  <a:srgbClr val="002060"/>
                </a:solidFill>
                <a:effectLst>
                  <a:outerShdw blurRad="38100" dist="38100" dir="2700000" algn="tl">
                    <a:srgbClr val="000000">
                      <a:alpha val="43137"/>
                    </a:srgbClr>
                  </a:outerShdw>
                </a:effectLst>
                <a:latin typeface="+mn-ea"/>
                <a:ea typeface="+mn-ea"/>
                <a:cs typeface="Arial Unicode MS" pitchFamily="34" charset="-120"/>
              </a:defRPr>
            </a:lvl1pPr>
            <a:lvl2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2pPr>
            <a:lvl3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3pPr>
            <a:lvl4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4pPr>
            <a:lvl5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5pPr>
            <a:lvl6pPr marL="4572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6pPr>
            <a:lvl7pPr marL="9144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7pPr>
            <a:lvl8pPr marL="13716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8pPr>
            <a:lvl9pPr marL="18288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9pPr>
          </a:lstStyle>
          <a:p>
            <a:r>
              <a:rPr kumimoji="0" lang="zh-TW" altLang="en-US" u="sng" dirty="0" smtClean="0">
                <a:cs typeface="Arial" panose="020B0604020202020204" pitchFamily="34" charset="0"/>
              </a:rPr>
              <a:t>基站</a:t>
            </a:r>
            <a:endParaRPr kumimoji="0" lang="zh-TW" altLang="en-US" dirty="0"/>
          </a:p>
        </p:txBody>
      </p:sp>
      <p:sp>
        <p:nvSpPr>
          <p:cNvPr id="7" name="標題 1"/>
          <p:cNvSpPr txBox="1">
            <a:spLocks/>
          </p:cNvSpPr>
          <p:nvPr/>
        </p:nvSpPr>
        <p:spPr bwMode="auto">
          <a:xfrm>
            <a:off x="2915816" y="1125540"/>
            <a:ext cx="2282082" cy="850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kern="1200">
                <a:solidFill>
                  <a:srgbClr val="002060"/>
                </a:solidFill>
                <a:effectLst>
                  <a:outerShdw blurRad="38100" dist="38100" dir="2700000" algn="tl">
                    <a:srgbClr val="000000">
                      <a:alpha val="43137"/>
                    </a:srgbClr>
                  </a:outerShdw>
                </a:effectLst>
                <a:latin typeface="+mn-ea"/>
                <a:ea typeface="+mn-ea"/>
                <a:cs typeface="Arial Unicode MS" pitchFamily="34" charset="-120"/>
              </a:defRPr>
            </a:lvl1pPr>
            <a:lvl2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2pPr>
            <a:lvl3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3pPr>
            <a:lvl4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4pPr>
            <a:lvl5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5pPr>
            <a:lvl6pPr marL="4572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6pPr>
            <a:lvl7pPr marL="9144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7pPr>
            <a:lvl8pPr marL="13716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8pPr>
            <a:lvl9pPr marL="18288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9pPr>
          </a:lstStyle>
          <a:p>
            <a:r>
              <a:rPr kumimoji="0" lang="zh-TW" altLang="en-US" u="sng" dirty="0" smtClean="0">
                <a:cs typeface="Arial" panose="020B0604020202020204" pitchFamily="34" charset="0"/>
              </a:rPr>
              <a:t>室內涵蓋</a:t>
            </a:r>
            <a:endParaRPr kumimoji="0" lang="zh-TW" altLang="en-US" dirty="0"/>
          </a:p>
        </p:txBody>
      </p:sp>
      <p:sp>
        <p:nvSpPr>
          <p:cNvPr id="9" name="標題 1"/>
          <p:cNvSpPr txBox="1">
            <a:spLocks/>
          </p:cNvSpPr>
          <p:nvPr/>
        </p:nvSpPr>
        <p:spPr bwMode="auto">
          <a:xfrm>
            <a:off x="6502751" y="1124678"/>
            <a:ext cx="2232753" cy="850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kern="1200">
                <a:solidFill>
                  <a:srgbClr val="002060"/>
                </a:solidFill>
                <a:effectLst>
                  <a:outerShdw blurRad="38100" dist="38100" dir="2700000" algn="tl">
                    <a:srgbClr val="000000">
                      <a:alpha val="43137"/>
                    </a:srgbClr>
                  </a:outerShdw>
                </a:effectLst>
                <a:latin typeface="+mn-ea"/>
                <a:ea typeface="+mn-ea"/>
                <a:cs typeface="Arial Unicode MS" pitchFamily="34" charset="-120"/>
              </a:defRPr>
            </a:lvl1pPr>
            <a:lvl2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2pPr>
            <a:lvl3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3pPr>
            <a:lvl4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4pPr>
            <a:lvl5pPr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5pPr>
            <a:lvl6pPr marL="4572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6pPr>
            <a:lvl7pPr marL="9144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7pPr>
            <a:lvl8pPr marL="13716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8pPr>
            <a:lvl9pPr marL="1828800" algn="l" rtl="0" eaLnBrk="1" fontAlgn="base" hangingPunct="1">
              <a:spcBef>
                <a:spcPct val="0"/>
              </a:spcBef>
              <a:spcAft>
                <a:spcPct val="0"/>
              </a:spcAft>
              <a:defRPr sz="4000">
                <a:solidFill>
                  <a:srgbClr val="0000CC"/>
                </a:solidFill>
                <a:latin typeface="Arial Unicode MS" pitchFamily="34" charset="-120"/>
                <a:ea typeface="Arial Unicode MS" pitchFamily="34" charset="-120"/>
                <a:cs typeface="Arial Unicode MS" pitchFamily="34" charset="-120"/>
              </a:defRPr>
            </a:lvl9pPr>
          </a:lstStyle>
          <a:p>
            <a:r>
              <a:rPr kumimoji="0" lang="zh-TW" altLang="en-US" u="sng" dirty="0" smtClean="0">
                <a:cs typeface="Arial" panose="020B0604020202020204" pitchFamily="34" charset="0"/>
              </a:rPr>
              <a:t>隧道涵蓋</a:t>
            </a:r>
            <a:endParaRPr kumimoji="0" lang="zh-TW" altLang="en-US" dirty="0"/>
          </a:p>
        </p:txBody>
      </p:sp>
      <p:grpSp>
        <p:nvGrpSpPr>
          <p:cNvPr id="28" name="群組 27"/>
          <p:cNvGrpSpPr/>
          <p:nvPr/>
        </p:nvGrpSpPr>
        <p:grpSpPr>
          <a:xfrm>
            <a:off x="35496" y="1938546"/>
            <a:ext cx="9196948" cy="4645444"/>
            <a:chOff x="35496" y="1938546"/>
            <a:chExt cx="9196948" cy="4645444"/>
          </a:xfrm>
        </p:grpSpPr>
        <p:pic>
          <p:nvPicPr>
            <p:cNvPr id="5" name="Picture 2" descr="D:\0~IDT 互動國際數位股份有限公司\6_圖形\OUTDOOR BTS SITE.png"/>
            <p:cNvPicPr>
              <a:picLocks noChangeAspect="1" noChangeArrowheads="1"/>
            </p:cNvPicPr>
            <p:nvPr/>
          </p:nvPicPr>
          <p:blipFill rotWithShape="1">
            <a:blip r:embed="rId2">
              <a:extLst>
                <a:ext uri="{28A0092B-C50C-407E-A947-70E740481C1C}">
                  <a14:useLocalDpi xmlns:a14="http://schemas.microsoft.com/office/drawing/2010/main" val="0"/>
                </a:ext>
              </a:extLst>
            </a:blip>
            <a:srcRect l="11291" r="51406"/>
            <a:stretch/>
          </p:blipFill>
          <p:spPr bwMode="auto">
            <a:xfrm>
              <a:off x="35496" y="1938546"/>
              <a:ext cx="2496311" cy="45141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D:\0~IDT 互動國際數位股份有限公司\6_圖形\indoor Repeater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061" y="2111968"/>
              <a:ext cx="3086990" cy="4472022"/>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2411760" y="3049756"/>
              <a:ext cx="612364" cy="451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dirty="0" smtClean="0">
                  <a:solidFill>
                    <a:prstClr val="black"/>
                  </a:solidFill>
                </a:rPr>
                <a:t>BTS site</a:t>
              </a:r>
              <a:endParaRPr lang="zh-TW" altLang="en-US" sz="1200" b="1" dirty="0">
                <a:solidFill>
                  <a:prstClr val="black"/>
                </a:solidFill>
              </a:endParaRPr>
            </a:p>
          </p:txBody>
        </p:sp>
        <p:sp>
          <p:nvSpPr>
            <p:cNvPr id="14" name="矩形 13"/>
            <p:cNvSpPr/>
            <p:nvPr/>
          </p:nvSpPr>
          <p:spPr>
            <a:xfrm>
              <a:off x="3172761" y="5661248"/>
              <a:ext cx="86409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dirty="0" smtClean="0">
                  <a:solidFill>
                    <a:prstClr val="black"/>
                  </a:solidFill>
                </a:rPr>
                <a:t>Repeater site</a:t>
              </a:r>
              <a:endParaRPr lang="zh-TW" altLang="en-US" sz="1200" b="1" dirty="0">
                <a:solidFill>
                  <a:prstClr val="black"/>
                </a:solidFill>
              </a:endParaRPr>
            </a:p>
          </p:txBody>
        </p:sp>
        <p:grpSp>
          <p:nvGrpSpPr>
            <p:cNvPr id="26" name="群組 25"/>
            <p:cNvGrpSpPr/>
            <p:nvPr/>
          </p:nvGrpSpPr>
          <p:grpSpPr>
            <a:xfrm>
              <a:off x="5642429" y="2505615"/>
              <a:ext cx="3492775" cy="3947078"/>
              <a:chOff x="5642429" y="2505615"/>
              <a:chExt cx="3492775" cy="3947078"/>
            </a:xfrm>
          </p:grpSpPr>
          <p:grpSp>
            <p:nvGrpSpPr>
              <p:cNvPr id="23" name="群組 22"/>
              <p:cNvGrpSpPr/>
              <p:nvPr/>
            </p:nvGrpSpPr>
            <p:grpSpPr>
              <a:xfrm>
                <a:off x="5642429" y="2505615"/>
                <a:ext cx="3492775" cy="3947078"/>
                <a:chOff x="5642429" y="2505615"/>
                <a:chExt cx="3492775" cy="3947078"/>
              </a:xfrm>
            </p:grpSpPr>
            <p:grpSp>
              <p:nvGrpSpPr>
                <p:cNvPr id="18" name="群組 17"/>
                <p:cNvGrpSpPr/>
                <p:nvPr/>
              </p:nvGrpSpPr>
              <p:grpSpPr>
                <a:xfrm>
                  <a:off x="5642429" y="2505615"/>
                  <a:ext cx="3492775" cy="3947078"/>
                  <a:chOff x="5642429" y="2505615"/>
                  <a:chExt cx="3492775" cy="3947078"/>
                </a:xfrm>
              </p:grpSpPr>
              <p:pic>
                <p:nvPicPr>
                  <p:cNvPr id="10" name="Picture 3" descr="D:\0~IDT 互動國際數位股份有限公司\6_圖形\隧道ant+fiber repeater涵蓋.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2429" y="2505615"/>
                    <a:ext cx="3482636" cy="3947078"/>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5838108" y="3573016"/>
                    <a:ext cx="63460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dirty="0" smtClean="0">
                        <a:solidFill>
                          <a:prstClr val="black"/>
                        </a:solidFill>
                      </a:rPr>
                      <a:t>BTS site</a:t>
                    </a:r>
                    <a:endParaRPr lang="zh-TW" altLang="en-US" sz="1200" b="1" dirty="0">
                      <a:solidFill>
                        <a:prstClr val="black"/>
                      </a:solidFill>
                    </a:endParaRPr>
                  </a:p>
                </p:txBody>
              </p:sp>
              <p:sp>
                <p:nvSpPr>
                  <p:cNvPr id="15" name="矩形 14"/>
                  <p:cNvSpPr/>
                  <p:nvPr/>
                </p:nvSpPr>
                <p:spPr>
                  <a:xfrm>
                    <a:off x="7220125" y="3979595"/>
                    <a:ext cx="72656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dirty="0" smtClean="0">
                        <a:solidFill>
                          <a:prstClr val="black"/>
                        </a:solidFill>
                      </a:rPr>
                      <a:t>Tunnel</a:t>
                    </a:r>
                    <a:endParaRPr lang="zh-TW" altLang="en-US" sz="1200" b="1" dirty="0">
                      <a:solidFill>
                        <a:prstClr val="black"/>
                      </a:solidFill>
                    </a:endParaRPr>
                  </a:p>
                </p:txBody>
              </p:sp>
              <p:sp>
                <p:nvSpPr>
                  <p:cNvPr id="17" name="矩形 16"/>
                  <p:cNvSpPr/>
                  <p:nvPr/>
                </p:nvSpPr>
                <p:spPr>
                  <a:xfrm>
                    <a:off x="8676456" y="4653136"/>
                    <a:ext cx="458748" cy="305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00" b="1" dirty="0">
                      <a:solidFill>
                        <a:prstClr val="black"/>
                      </a:solidFill>
                    </a:endParaRPr>
                  </a:p>
                </p:txBody>
              </p:sp>
            </p:grpSp>
            <p:sp>
              <p:nvSpPr>
                <p:cNvPr id="20" name="矩形 19"/>
                <p:cNvSpPr/>
                <p:nvPr/>
              </p:nvSpPr>
              <p:spPr>
                <a:xfrm>
                  <a:off x="6144384" y="4688925"/>
                  <a:ext cx="155808" cy="182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800" b="1" dirty="0">
                    <a:solidFill>
                      <a:prstClr val="black"/>
                    </a:solidFill>
                  </a:endParaRPr>
                </a:p>
              </p:txBody>
            </p:sp>
          </p:grpSp>
          <p:sp>
            <p:nvSpPr>
              <p:cNvPr id="24" name="矩形 23"/>
              <p:cNvSpPr/>
              <p:nvPr/>
            </p:nvSpPr>
            <p:spPr>
              <a:xfrm>
                <a:off x="6304545" y="5229200"/>
                <a:ext cx="355687"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b="1" dirty="0">
                  <a:solidFill>
                    <a:prstClr val="black"/>
                  </a:solidFill>
                </a:endParaRPr>
              </a:p>
            </p:txBody>
          </p:sp>
        </p:grpSp>
        <p:sp>
          <p:nvSpPr>
            <p:cNvPr id="16" name="矩形 15"/>
            <p:cNvSpPr/>
            <p:nvPr/>
          </p:nvSpPr>
          <p:spPr>
            <a:xfrm>
              <a:off x="8579216" y="4718783"/>
              <a:ext cx="653228" cy="305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900" b="1" dirty="0" smtClean="0">
                  <a:solidFill>
                    <a:prstClr val="black"/>
                  </a:solidFill>
                </a:rPr>
                <a:t>Antenna</a:t>
              </a:r>
              <a:endParaRPr lang="zh-TW" altLang="en-US" sz="900" b="1" dirty="0">
                <a:solidFill>
                  <a:prstClr val="black"/>
                </a:solidFill>
              </a:endParaRPr>
            </a:p>
          </p:txBody>
        </p:sp>
        <p:sp>
          <p:nvSpPr>
            <p:cNvPr id="19" name="矩形 18"/>
            <p:cNvSpPr/>
            <p:nvPr/>
          </p:nvSpPr>
          <p:spPr>
            <a:xfrm>
              <a:off x="6021464" y="4700246"/>
              <a:ext cx="400213" cy="185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b="1" dirty="0" smtClean="0">
                  <a:solidFill>
                    <a:prstClr val="black"/>
                  </a:solidFill>
                </a:rPr>
                <a:t>MU</a:t>
              </a:r>
              <a:endParaRPr lang="zh-TW" altLang="en-US" sz="800" b="1" dirty="0">
                <a:solidFill>
                  <a:prstClr val="black"/>
                </a:solidFill>
              </a:endParaRPr>
            </a:p>
          </p:txBody>
        </p:sp>
        <p:sp>
          <p:nvSpPr>
            <p:cNvPr id="27" name="矩形 26"/>
            <p:cNvSpPr/>
            <p:nvPr/>
          </p:nvSpPr>
          <p:spPr>
            <a:xfrm>
              <a:off x="6218493" y="5243209"/>
              <a:ext cx="535689" cy="620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750" b="1" dirty="0" smtClean="0">
                  <a:solidFill>
                    <a:prstClr val="black"/>
                  </a:solidFill>
                </a:rPr>
                <a:t>Optical Fiber</a:t>
              </a:r>
              <a:endParaRPr lang="zh-TW" altLang="en-US" sz="750" b="1" dirty="0">
                <a:solidFill>
                  <a:prstClr val="black"/>
                </a:solidFill>
              </a:endParaRPr>
            </a:p>
          </p:txBody>
        </p:sp>
      </p:grpSp>
    </p:spTree>
    <p:extLst>
      <p:ext uri="{BB962C8B-B14F-4D97-AF65-F5344CB8AC3E}">
        <p14:creationId xmlns:p14="http://schemas.microsoft.com/office/powerpoint/2010/main" val="268175372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內容版面配置區 5"/>
          <p:cNvGraphicFramePr>
            <a:graphicFrameLocks/>
          </p:cNvGraphicFramePr>
          <p:nvPr>
            <p:extLst>
              <p:ext uri="{D42A27DB-BD31-4B8C-83A1-F6EECF244321}">
                <p14:modId xmlns:p14="http://schemas.microsoft.com/office/powerpoint/2010/main" val="3343792683"/>
              </p:ext>
            </p:extLst>
          </p:nvPr>
        </p:nvGraphicFramePr>
        <p:xfrm>
          <a:off x="522104" y="979634"/>
          <a:ext cx="8280400" cy="5607720"/>
        </p:xfrm>
        <a:graphic>
          <a:graphicData uri="http://schemas.openxmlformats.org/drawingml/2006/table">
            <a:tbl>
              <a:tblPr/>
              <a:tblGrid>
                <a:gridCol w="1731963">
                  <a:extLst>
                    <a:ext uri="{9D8B030D-6E8A-4147-A177-3AD203B41FA5}">
                      <a16:colId xmlns="" xmlns:a16="http://schemas.microsoft.com/office/drawing/2014/main" val="20000"/>
                    </a:ext>
                  </a:extLst>
                </a:gridCol>
                <a:gridCol w="2893997">
                  <a:extLst>
                    <a:ext uri="{9D8B030D-6E8A-4147-A177-3AD203B41FA5}">
                      <a16:colId xmlns="" xmlns:a16="http://schemas.microsoft.com/office/drawing/2014/main" val="20001"/>
                    </a:ext>
                  </a:extLst>
                </a:gridCol>
                <a:gridCol w="3654440">
                  <a:extLst>
                    <a:ext uri="{9D8B030D-6E8A-4147-A177-3AD203B41FA5}">
                      <a16:colId xmlns="" xmlns:a16="http://schemas.microsoft.com/office/drawing/2014/main" val="20002"/>
                    </a:ext>
                  </a:extLst>
                </a:gridCol>
              </a:tblGrid>
              <a:tr h="329784">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bg1"/>
                          </a:solidFill>
                          <a:effectLst/>
                          <a:latin typeface="+mj-ea"/>
                          <a:ea typeface="+mj-ea"/>
                        </a:rPr>
                        <a:t>產品及服務</a:t>
                      </a:r>
                      <a:endParaRPr kumimoji="0" lang="zh-TW" altLang="en-US" sz="1600" b="0" i="0" u="none" strike="noStrike" cap="none" normalizeH="0" baseline="0" dirty="0">
                        <a:ln>
                          <a:noFill/>
                        </a:ln>
                        <a:solidFill>
                          <a:schemeClr val="bg1"/>
                        </a:solidFill>
                        <a:effectLst/>
                        <a:latin typeface="+mj-ea"/>
                        <a:ea typeface="+mj-ea"/>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a:ln>
                            <a:noFill/>
                          </a:ln>
                          <a:solidFill>
                            <a:schemeClr val="bg1"/>
                          </a:solidFill>
                          <a:effectLst/>
                          <a:latin typeface="+mj-ea"/>
                          <a:ea typeface="+mj-ea"/>
                        </a:rPr>
                        <a:t>市場方向</a:t>
                      </a:r>
                      <a:endParaRPr kumimoji="0" lang="zh-TW" altLang="en-US" sz="1600" b="1" i="0" u="none" strike="noStrike" cap="none" normalizeH="0" baseline="0" dirty="0">
                        <a:ln>
                          <a:noFill/>
                        </a:ln>
                        <a:solidFill>
                          <a:schemeClr val="bg1"/>
                        </a:solidFill>
                        <a:effectLst/>
                        <a:latin typeface="+mj-ea"/>
                        <a:ea typeface="+mj-ea"/>
                      </a:endParaRP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a:ln>
                            <a:noFill/>
                          </a:ln>
                          <a:solidFill>
                            <a:schemeClr val="bg1"/>
                          </a:solidFill>
                          <a:effectLst/>
                          <a:latin typeface="+mj-ea"/>
                          <a:ea typeface="+mj-ea"/>
                        </a:rPr>
                        <a:t>發展重點</a:t>
                      </a:r>
                      <a:endParaRPr kumimoji="0" lang="zh-TW" altLang="en-US" sz="1600" b="1" i="0" u="none" strike="noStrike" cap="none" normalizeH="0" baseline="0" dirty="0">
                        <a:ln>
                          <a:noFill/>
                        </a:ln>
                        <a:solidFill>
                          <a:schemeClr val="bg1"/>
                        </a:solidFill>
                        <a:effectLst/>
                        <a:latin typeface="+mj-ea"/>
                        <a:ea typeface="+mj-ea"/>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1538022">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algn="ctr"/>
                      <a:r>
                        <a:rPr lang="zh-TW" altLang="en-US" sz="1600" b="1" dirty="0">
                          <a:solidFill>
                            <a:schemeClr val="tx1"/>
                          </a:solidFill>
                          <a:latin typeface="+mj-ea"/>
                          <a:ea typeface="+mj-ea"/>
                        </a:rPr>
                        <a:t>電信暨寬頻網路</a:t>
                      </a: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chemeClr val="tx1"/>
                          </a:solidFill>
                          <a:effectLst/>
                          <a:latin typeface="+mj-ea"/>
                          <a:ea typeface="+mj-ea"/>
                        </a:rPr>
                        <a:t>5G</a:t>
                      </a:r>
                      <a:r>
                        <a:rPr kumimoji="0" lang="zh-TW" altLang="en-US" sz="1400" b="0" i="0" u="none" strike="noStrike" cap="none" normalizeH="0" baseline="0" dirty="0" smtClean="0">
                          <a:ln>
                            <a:noFill/>
                          </a:ln>
                          <a:solidFill>
                            <a:schemeClr val="tx1"/>
                          </a:solidFill>
                          <a:effectLst/>
                          <a:latin typeface="+mj-ea"/>
                          <a:ea typeface="+mj-ea"/>
                        </a:rPr>
                        <a:t>時代來臨，高速光纖骨幹網路需求會大增。</a:t>
                      </a:r>
                      <a:endParaRPr kumimoji="0" lang="en-US" altLang="zh-TW" sz="1400" b="0" i="0" u="none" strike="noStrike" cap="none" normalizeH="0" baseline="0" dirty="0" smtClean="0">
                        <a:ln>
                          <a:noFill/>
                        </a:ln>
                        <a:solidFill>
                          <a:schemeClr val="tx1"/>
                        </a:solidFill>
                        <a:effectLst/>
                        <a:latin typeface="+mj-ea"/>
                        <a:ea typeface="+mj-ea"/>
                      </a:endParaRPr>
                    </a:p>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mj-ea"/>
                          <a:ea typeface="+mj-ea"/>
                        </a:rPr>
                        <a:t>國內大型電信業者均為本公司提供設備。</a:t>
                      </a:r>
                      <a:endParaRPr kumimoji="0" lang="zh-TW" altLang="en-US" sz="1400" b="0" i="0" u="none" strike="noStrike" cap="none" normalizeH="0" baseline="0" dirty="0">
                        <a:ln>
                          <a:noFill/>
                        </a:ln>
                        <a:solidFill>
                          <a:schemeClr val="tx1"/>
                        </a:solidFill>
                        <a:effectLst/>
                        <a:latin typeface="+mj-ea"/>
                        <a:ea typeface="+mj-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smtClean="0">
                          <a:ln>
                            <a:noFill/>
                          </a:ln>
                          <a:solidFill>
                            <a:schemeClr val="tx1"/>
                          </a:solidFill>
                          <a:effectLst/>
                          <a:latin typeface="+mj-ea"/>
                          <a:ea typeface="+mj-ea"/>
                          <a:cs typeface="Arial Unicode MS" pitchFamily="34" charset="-120"/>
                        </a:rPr>
                        <a:t>IP Transport / SDN / NFV</a:t>
                      </a:r>
                      <a:r>
                        <a:rPr kumimoji="0" lang="zh-TW" altLang="en-US" sz="1200" b="0" i="0" u="none" strike="noStrike" kern="1200" cap="none" normalizeH="0" baseline="0" dirty="0" smtClean="0">
                          <a:ln>
                            <a:noFill/>
                          </a:ln>
                          <a:solidFill>
                            <a:schemeClr val="tx1"/>
                          </a:solidFill>
                          <a:effectLst/>
                          <a:latin typeface="+mj-ea"/>
                          <a:ea typeface="+mj-ea"/>
                          <a:cs typeface="Arial Unicode MS" pitchFamily="34" charset="-120"/>
                        </a:rPr>
                        <a:t>虛擬化網路</a:t>
                      </a:r>
                      <a:r>
                        <a:rPr kumimoji="0" lang="en-US" altLang="zh-TW" sz="1200" b="0" i="0" u="none" strike="noStrike" kern="1200" cap="none" normalizeH="0" baseline="0" dirty="0" smtClean="0">
                          <a:ln>
                            <a:noFill/>
                          </a:ln>
                          <a:solidFill>
                            <a:schemeClr val="tx1"/>
                          </a:solidFill>
                          <a:effectLst/>
                          <a:latin typeface="+mj-ea"/>
                          <a:ea typeface="+mj-ea"/>
                          <a:cs typeface="Arial Unicode MS" pitchFamily="34" charset="-120"/>
                        </a:rPr>
                        <a:t>/</a:t>
                      </a:r>
                      <a:r>
                        <a:rPr kumimoji="0" lang="zh-TW" altLang="en-US" sz="1200" b="0" i="0" u="none" strike="noStrike" kern="1200" cap="none" normalizeH="0" baseline="0" dirty="0" smtClean="0">
                          <a:ln>
                            <a:noFill/>
                          </a:ln>
                          <a:solidFill>
                            <a:schemeClr val="tx1"/>
                          </a:solidFill>
                          <a:effectLst/>
                          <a:latin typeface="+mj-ea"/>
                          <a:ea typeface="+mj-ea"/>
                          <a:cs typeface="Arial Unicode MS" pitchFamily="34" charset="-120"/>
                        </a:rPr>
                        <a:t>電信雲</a:t>
                      </a:r>
                      <a:r>
                        <a:rPr kumimoji="0" lang="en-US" altLang="zh-TW" sz="1200" b="0" i="0" u="none" strike="noStrike" kern="1200" cap="none" normalizeH="0" baseline="0" dirty="0" smtClean="0">
                          <a:ln>
                            <a:noFill/>
                          </a:ln>
                          <a:solidFill>
                            <a:schemeClr val="tx1"/>
                          </a:solidFill>
                          <a:effectLst/>
                          <a:latin typeface="+mj-ea"/>
                          <a:ea typeface="+mj-ea"/>
                          <a:cs typeface="Arial Unicode MS" pitchFamily="34" charset="-120"/>
                        </a:rPr>
                        <a:t>/ </a:t>
                      </a:r>
                      <a:r>
                        <a:rPr kumimoji="0" lang="en-US" altLang="zh-TW" sz="1200" b="0" i="0" u="none" strike="noStrike" kern="1200" cap="none" normalizeH="0" baseline="0" dirty="0" err="1" smtClean="0">
                          <a:ln>
                            <a:noFill/>
                          </a:ln>
                          <a:solidFill>
                            <a:schemeClr val="tx1"/>
                          </a:solidFill>
                          <a:effectLst/>
                          <a:latin typeface="+mj-ea"/>
                          <a:ea typeface="+mj-ea"/>
                          <a:cs typeface="Arial Unicode MS" pitchFamily="34" charset="-120"/>
                        </a:rPr>
                        <a:t>AIoT</a:t>
                      </a:r>
                      <a:r>
                        <a:rPr kumimoji="0" lang="en-US" altLang="zh-TW" sz="1200" b="0" i="0" u="none" strike="noStrike" kern="1200" cap="none" normalizeH="0" baseline="0" dirty="0" smtClean="0">
                          <a:ln>
                            <a:noFill/>
                          </a:ln>
                          <a:solidFill>
                            <a:schemeClr val="tx1"/>
                          </a:solidFill>
                          <a:effectLst/>
                          <a:latin typeface="+mj-ea"/>
                          <a:ea typeface="+mj-ea"/>
                          <a:cs typeface="Arial Unicode MS" pitchFamily="34" charset="-120"/>
                        </a:rPr>
                        <a:t> </a:t>
                      </a:r>
                      <a:r>
                        <a:rPr kumimoji="0" lang="zh-TW" altLang="en-US" sz="1200" b="0" i="0" u="none" strike="noStrike" kern="1200" cap="none" normalizeH="0" baseline="0" dirty="0" smtClean="0">
                          <a:ln>
                            <a:noFill/>
                          </a:ln>
                          <a:solidFill>
                            <a:schemeClr val="tx1"/>
                          </a:solidFill>
                          <a:effectLst/>
                          <a:latin typeface="+mj-ea"/>
                          <a:ea typeface="+mj-ea"/>
                          <a:cs typeface="Arial Unicode MS" pitchFamily="34" charset="-120"/>
                        </a:rPr>
                        <a:t>物聯網</a:t>
                      </a:r>
                      <a:r>
                        <a:rPr kumimoji="0" lang="en-US" altLang="zh-TW" sz="1200" b="0" i="0" u="none" strike="noStrike" kern="1200" cap="none" normalizeH="0" baseline="0" dirty="0" smtClean="0">
                          <a:ln>
                            <a:noFill/>
                          </a:ln>
                          <a:solidFill>
                            <a:schemeClr val="tx1"/>
                          </a:solidFill>
                          <a:effectLst/>
                          <a:latin typeface="+mj-ea"/>
                          <a:ea typeface="+mj-ea"/>
                          <a:cs typeface="Arial Unicode MS" pitchFamily="34" charset="-120"/>
                        </a:rPr>
                        <a:t>/ </a:t>
                      </a:r>
                      <a:r>
                        <a:rPr kumimoji="0" lang="en-US" altLang="zh-TW" sz="1200" b="0" i="0" u="none" strike="noStrike" kern="1200" cap="none" normalizeH="0" baseline="0" dirty="0" smtClean="0">
                          <a:ln>
                            <a:noFill/>
                          </a:ln>
                          <a:solidFill>
                            <a:schemeClr val="tx1"/>
                          </a:solidFill>
                          <a:effectLst/>
                          <a:latin typeface="+mj-ea"/>
                          <a:ea typeface="+mj-ea"/>
                          <a:cs typeface="Arial Unicode MS" pitchFamily="34" charset="-120"/>
                        </a:rPr>
                        <a:t>Big Data Analytics/ OSS/BSS</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smtClean="0">
                          <a:ln>
                            <a:noFill/>
                          </a:ln>
                          <a:solidFill>
                            <a:schemeClr val="tx1"/>
                          </a:solidFill>
                          <a:effectLst/>
                          <a:latin typeface="+mj-ea"/>
                          <a:ea typeface="+mj-ea"/>
                          <a:cs typeface="Arial Unicode MS" pitchFamily="34" charset="-120"/>
                        </a:rPr>
                        <a:t>5G Transport /OTN / ROADM </a:t>
                      </a:r>
                      <a:r>
                        <a:rPr kumimoji="0" lang="zh-TW" altLang="en-US" sz="1200" b="0" i="0" u="none" strike="noStrike" kern="1200" cap="none" normalizeH="0" baseline="0" dirty="0" smtClean="0">
                          <a:ln>
                            <a:noFill/>
                          </a:ln>
                          <a:solidFill>
                            <a:schemeClr val="tx1"/>
                          </a:solidFill>
                          <a:effectLst/>
                          <a:latin typeface="+mj-ea"/>
                          <a:ea typeface="+mj-ea"/>
                          <a:cs typeface="Arial Unicode MS" pitchFamily="34" charset="-120"/>
                        </a:rPr>
                        <a:t>光纖網路</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err="1" smtClean="0">
                          <a:ln>
                            <a:noFill/>
                          </a:ln>
                          <a:solidFill>
                            <a:schemeClr val="tx1"/>
                          </a:solidFill>
                          <a:effectLst/>
                          <a:latin typeface="+mj-ea"/>
                          <a:ea typeface="+mj-ea"/>
                          <a:cs typeface="Arial Unicode MS" pitchFamily="34" charset="-120"/>
                        </a:rPr>
                        <a:t>ePRTC</a:t>
                      </a:r>
                      <a:r>
                        <a:rPr kumimoji="0" lang="en-US" altLang="zh-TW" sz="1200" b="0" i="0" u="none" strike="noStrike" kern="1200" cap="none" normalizeH="0" baseline="0" dirty="0" smtClean="0">
                          <a:ln>
                            <a:noFill/>
                          </a:ln>
                          <a:solidFill>
                            <a:schemeClr val="tx1"/>
                          </a:solidFill>
                          <a:effectLst/>
                          <a:latin typeface="+mj-ea"/>
                          <a:ea typeface="+mj-ea"/>
                          <a:cs typeface="Arial Unicode MS" pitchFamily="34" charset="-120"/>
                        </a:rPr>
                        <a:t>/PRTC</a:t>
                      </a:r>
                      <a:r>
                        <a:rPr kumimoji="0" lang="zh-TW" altLang="en-US" sz="1200" b="0" i="0" u="none" strike="noStrike" kern="1200" cap="none" normalizeH="0" baseline="0" dirty="0" smtClean="0">
                          <a:ln>
                            <a:noFill/>
                          </a:ln>
                          <a:solidFill>
                            <a:schemeClr val="tx1"/>
                          </a:solidFill>
                          <a:effectLst/>
                          <a:latin typeface="+mj-ea"/>
                          <a:ea typeface="+mj-ea"/>
                          <a:cs typeface="Arial Unicode MS" pitchFamily="34" charset="-120"/>
                        </a:rPr>
                        <a:t>同步網路</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200" b="0" i="0" u="none" strike="noStrike" kern="1200" cap="none" normalizeH="0" baseline="0" dirty="0" smtClean="0">
                          <a:ln>
                            <a:noFill/>
                          </a:ln>
                          <a:solidFill>
                            <a:schemeClr val="tx1"/>
                          </a:solidFill>
                          <a:effectLst/>
                          <a:latin typeface="+mj-ea"/>
                          <a:ea typeface="+mj-ea"/>
                          <a:cs typeface="Arial Unicode MS" pitchFamily="34" charset="-120"/>
                        </a:rPr>
                        <a:t>固網</a:t>
                      </a:r>
                      <a:r>
                        <a:rPr kumimoji="0" lang="en-US" altLang="zh-TW" sz="1200" b="0" i="0" u="none" strike="noStrike" kern="1200" cap="none" normalizeH="0" baseline="0" dirty="0" smtClean="0">
                          <a:ln>
                            <a:noFill/>
                          </a:ln>
                          <a:solidFill>
                            <a:schemeClr val="tx1"/>
                          </a:solidFill>
                          <a:effectLst/>
                          <a:latin typeface="+mj-ea"/>
                          <a:ea typeface="+mj-ea"/>
                          <a:cs typeface="Arial Unicode MS" pitchFamily="34" charset="-120"/>
                        </a:rPr>
                        <a:t>NGN/IMS</a:t>
                      </a:r>
                      <a:r>
                        <a:rPr kumimoji="0" lang="zh-TW" altLang="en-US" sz="1200" b="0" i="0" u="none" strike="noStrike" kern="1200" cap="none" normalizeH="0" baseline="0" dirty="0" smtClean="0">
                          <a:ln>
                            <a:noFill/>
                          </a:ln>
                          <a:solidFill>
                            <a:schemeClr val="tx1"/>
                          </a:solidFill>
                          <a:effectLst/>
                          <a:latin typeface="+mj-ea"/>
                          <a:ea typeface="+mj-ea"/>
                          <a:cs typeface="Arial Unicode MS" pitchFamily="34" charset="-120"/>
                        </a:rPr>
                        <a:t>與無線網路</a:t>
                      </a:r>
                      <a:r>
                        <a:rPr kumimoji="0" lang="en-US" altLang="zh-TW" sz="1200" b="0" i="0" u="none" strike="noStrike" kern="1200" cap="none" normalizeH="0" baseline="0" dirty="0" err="1" smtClean="0">
                          <a:ln>
                            <a:noFill/>
                          </a:ln>
                          <a:solidFill>
                            <a:schemeClr val="tx1"/>
                          </a:solidFill>
                          <a:effectLst/>
                          <a:latin typeface="+mj-ea"/>
                          <a:ea typeface="+mj-ea"/>
                          <a:cs typeface="Arial Unicode MS" pitchFamily="34" charset="-120"/>
                        </a:rPr>
                        <a:t>VoLTE</a:t>
                      </a:r>
                      <a:r>
                        <a:rPr kumimoji="0" lang="zh-TW" altLang="en-US" sz="1200" b="0" i="0" u="none" strike="noStrike" kern="1200" cap="none" normalizeH="0" baseline="0" dirty="0" smtClean="0">
                          <a:ln>
                            <a:noFill/>
                          </a:ln>
                          <a:solidFill>
                            <a:schemeClr val="tx1"/>
                          </a:solidFill>
                          <a:effectLst/>
                          <a:latin typeface="+mj-ea"/>
                          <a:ea typeface="+mj-ea"/>
                          <a:cs typeface="Arial Unicode MS" pitchFamily="34" charset="-120"/>
                        </a:rPr>
                        <a:t>多媒體行固服務整合</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smtClean="0">
                          <a:ln>
                            <a:noFill/>
                          </a:ln>
                          <a:solidFill>
                            <a:schemeClr val="tx1"/>
                          </a:solidFill>
                          <a:effectLst/>
                          <a:latin typeface="+mj-ea"/>
                          <a:ea typeface="+mj-ea"/>
                          <a:cs typeface="Arial Unicode MS" pitchFamily="34" charset="-120"/>
                        </a:rPr>
                        <a:t>DOCSIS 3.1 CMTS /RPHY/CIN</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1"/>
                  </a:ext>
                </a:extLst>
              </a:tr>
              <a:tr h="509666">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b="1" dirty="0" smtClean="0">
                          <a:solidFill>
                            <a:schemeClr val="tx1"/>
                          </a:solidFill>
                          <a:latin typeface="+mj-ea"/>
                          <a:ea typeface="+mj-ea"/>
                        </a:rPr>
                        <a:t>行動網路</a:t>
                      </a:r>
                      <a:endParaRPr lang="zh-TW" altLang="en-US" sz="1600" b="1" dirty="0">
                        <a:solidFill>
                          <a:schemeClr val="tx1"/>
                        </a:solidFill>
                        <a:latin typeface="+mj-ea"/>
                        <a:ea typeface="+mj-ea"/>
                      </a:endParaRP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a:ln>
                            <a:noFill/>
                          </a:ln>
                          <a:solidFill>
                            <a:schemeClr val="tx1"/>
                          </a:solidFill>
                          <a:effectLst/>
                          <a:latin typeface="+mj-ea"/>
                          <a:ea typeface="+mj-ea"/>
                        </a:rPr>
                        <a:t>物聯網超高速無線傳輸、</a:t>
                      </a:r>
                      <a:r>
                        <a:rPr kumimoji="0" lang="en-US" altLang="zh-TW" sz="1400" b="0" i="0" u="none" strike="noStrike" kern="1200" cap="none" normalizeH="0" baseline="0" dirty="0" smtClean="0">
                          <a:ln>
                            <a:noFill/>
                          </a:ln>
                          <a:solidFill>
                            <a:schemeClr val="tx1"/>
                          </a:solidFill>
                          <a:effectLst/>
                          <a:latin typeface="+mj-ea"/>
                          <a:ea typeface="+mj-ea"/>
                          <a:cs typeface="Arial Unicode MS" pitchFamily="34" charset="-120"/>
                        </a:rPr>
                        <a:t>5G</a:t>
                      </a:r>
                      <a:r>
                        <a:rPr kumimoji="0" lang="zh-TW" altLang="en-US" sz="1400" b="0" i="0" u="none" strike="noStrike" kern="1200" cap="none" normalizeH="0" baseline="0" dirty="0" smtClean="0">
                          <a:ln>
                            <a:noFill/>
                          </a:ln>
                          <a:solidFill>
                            <a:schemeClr val="tx1"/>
                          </a:solidFill>
                          <a:effectLst/>
                          <a:latin typeface="+mj-ea"/>
                          <a:ea typeface="+mj-ea"/>
                          <a:cs typeface="Arial Unicode MS" pitchFamily="34" charset="-120"/>
                        </a:rPr>
                        <a:t>採購未來</a:t>
                      </a:r>
                      <a:r>
                        <a:rPr kumimoji="0" lang="en-US" altLang="zh-TW" sz="1400" b="0" i="0" u="none" strike="noStrike" kern="1200" cap="none" normalizeH="0" baseline="0" dirty="0" smtClean="0">
                          <a:ln>
                            <a:noFill/>
                          </a:ln>
                          <a:solidFill>
                            <a:schemeClr val="tx1"/>
                          </a:solidFill>
                          <a:effectLst/>
                          <a:latin typeface="+mj-ea"/>
                          <a:ea typeface="+mj-ea"/>
                          <a:cs typeface="Arial Unicode MS" pitchFamily="34" charset="-120"/>
                        </a:rPr>
                        <a:t>3</a:t>
                      </a:r>
                      <a:r>
                        <a:rPr kumimoji="0" lang="zh-TW" altLang="en-US" sz="1400" b="0" i="0" u="none" strike="noStrike" kern="1200" cap="none" normalizeH="0" baseline="0" dirty="0" smtClean="0">
                          <a:ln>
                            <a:noFill/>
                          </a:ln>
                          <a:solidFill>
                            <a:schemeClr val="tx1"/>
                          </a:solidFill>
                          <a:effectLst/>
                          <a:latin typeface="+mj-ea"/>
                          <a:ea typeface="+mj-ea"/>
                          <a:cs typeface="Arial Unicode MS" pitchFamily="34" charset="-120"/>
                        </a:rPr>
                        <a:t>年內需求會增加</a:t>
                      </a:r>
                      <a:r>
                        <a:rPr kumimoji="0" lang="zh-TW" altLang="en-US" sz="1400" b="0" i="0" u="none" strike="noStrike" cap="none" normalizeH="0" baseline="0" dirty="0" smtClean="0">
                          <a:ln>
                            <a:noFill/>
                          </a:ln>
                          <a:solidFill>
                            <a:schemeClr val="tx1"/>
                          </a:solidFill>
                          <a:effectLst/>
                          <a:latin typeface="+mj-ea"/>
                          <a:ea typeface="+mj-ea"/>
                        </a:rPr>
                        <a:t> </a:t>
                      </a:r>
                      <a:endParaRPr kumimoji="0" lang="zh-TW" altLang="en-US" sz="1400" b="0" i="0" u="none" strike="noStrike" cap="none" normalizeH="0" baseline="0" dirty="0">
                        <a:ln>
                          <a:noFill/>
                        </a:ln>
                        <a:solidFill>
                          <a:schemeClr val="tx1"/>
                        </a:solidFill>
                        <a:effectLst/>
                        <a:latin typeface="+mj-ea"/>
                        <a:ea typeface="+mj-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400" b="0" i="0" u="none" strike="noStrike" cap="none" normalizeH="0" baseline="0" dirty="0" smtClean="0">
                          <a:ln>
                            <a:noFill/>
                          </a:ln>
                          <a:solidFill>
                            <a:schemeClr val="tx1"/>
                          </a:solidFill>
                          <a:effectLst/>
                          <a:latin typeface="+mj-ea"/>
                          <a:ea typeface="+mj-ea"/>
                        </a:rPr>
                        <a:t>5G</a:t>
                      </a:r>
                      <a:r>
                        <a:rPr kumimoji="0" lang="zh-TW" altLang="en-US" sz="1400" b="0" i="0" u="none" strike="noStrike" cap="none" normalizeH="0" baseline="0" dirty="0" smtClean="0">
                          <a:ln>
                            <a:noFill/>
                          </a:ln>
                          <a:solidFill>
                            <a:schemeClr val="tx1"/>
                          </a:solidFill>
                          <a:effectLst/>
                          <a:latin typeface="+mj-ea"/>
                          <a:ea typeface="+mj-ea"/>
                        </a:rPr>
                        <a:t>基站建置 </a:t>
                      </a:r>
                      <a:endParaRPr kumimoji="0" lang="en-US" altLang="zh-TW" sz="1400" b="0" i="0" u="none" strike="noStrike" cap="none" normalizeH="0" baseline="0" dirty="0" smtClean="0">
                        <a:ln>
                          <a:noFill/>
                        </a:ln>
                        <a:solidFill>
                          <a:schemeClr val="tx1"/>
                        </a:solidFill>
                        <a:effectLst/>
                        <a:latin typeface="+mj-ea"/>
                        <a:ea typeface="+mj-ea"/>
                      </a:endParaRP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400" b="0" i="0" u="none" strike="noStrike" cap="none" normalizeH="0" baseline="0" dirty="0" smtClean="0">
                          <a:ln>
                            <a:noFill/>
                          </a:ln>
                          <a:solidFill>
                            <a:schemeClr val="tx1"/>
                          </a:solidFill>
                          <a:effectLst/>
                          <a:latin typeface="+mj-ea"/>
                          <a:ea typeface="+mj-ea"/>
                        </a:rPr>
                        <a:t>無線</a:t>
                      </a:r>
                      <a:r>
                        <a:rPr kumimoji="0" lang="zh-TW" altLang="en-US" sz="1400" b="0" i="0" u="none" strike="noStrike" cap="none" normalizeH="0" baseline="0" dirty="0">
                          <a:ln>
                            <a:noFill/>
                          </a:ln>
                          <a:solidFill>
                            <a:schemeClr val="tx1"/>
                          </a:solidFill>
                          <a:effectLst/>
                          <a:latin typeface="+mj-ea"/>
                          <a:ea typeface="+mj-ea"/>
                        </a:rPr>
                        <a:t>網路優</a:t>
                      </a:r>
                      <a:r>
                        <a:rPr kumimoji="0" lang="zh-TW" altLang="en-US" sz="1400" b="0" i="0" u="none" strike="noStrike" cap="none" normalizeH="0" baseline="0" dirty="0" smtClean="0">
                          <a:ln>
                            <a:noFill/>
                          </a:ln>
                          <a:solidFill>
                            <a:schemeClr val="tx1"/>
                          </a:solidFill>
                          <a:effectLst/>
                          <a:latin typeface="+mj-ea"/>
                          <a:ea typeface="+mj-ea"/>
                        </a:rPr>
                        <a:t>化</a:t>
                      </a:r>
                      <a:endParaRPr kumimoji="0" lang="en-US" altLang="zh-TW" sz="1400" b="0" i="0" u="none" strike="noStrike" cap="none" normalizeH="0" baseline="0" dirty="0" smtClean="0">
                        <a:ln>
                          <a:noFill/>
                        </a:ln>
                        <a:solidFill>
                          <a:schemeClr val="tx1"/>
                        </a:solidFill>
                        <a:effectLst/>
                        <a:latin typeface="+mj-ea"/>
                        <a:ea typeface="+mj-ea"/>
                      </a:endParaRP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400" b="0" i="0" u="none" strike="noStrike" cap="none" normalizeH="0" baseline="0" dirty="0" smtClean="0">
                          <a:ln>
                            <a:noFill/>
                          </a:ln>
                          <a:solidFill>
                            <a:schemeClr val="tx1"/>
                          </a:solidFill>
                          <a:effectLst/>
                          <a:latin typeface="+mj-ea"/>
                          <a:ea typeface="+mj-ea"/>
                        </a:rPr>
                        <a:t>5G</a:t>
                      </a:r>
                      <a:r>
                        <a:rPr kumimoji="0" lang="zh-TW" altLang="en-US" sz="1400" b="0" i="0" u="none" strike="noStrike" cap="none" normalizeH="0" baseline="0" dirty="0" smtClean="0">
                          <a:ln>
                            <a:noFill/>
                          </a:ln>
                          <a:solidFill>
                            <a:schemeClr val="tx1"/>
                          </a:solidFill>
                          <a:effectLst/>
                          <a:latin typeface="+mj-ea"/>
                          <a:ea typeface="+mj-ea"/>
                        </a:rPr>
                        <a:t>共構工程</a:t>
                      </a:r>
                      <a:r>
                        <a:rPr kumimoji="0" lang="en-US" altLang="zh-TW" sz="1400" b="0" i="0" u="none" strike="noStrike" cap="none" normalizeH="0" baseline="0" dirty="0" smtClean="0">
                          <a:ln>
                            <a:noFill/>
                          </a:ln>
                          <a:solidFill>
                            <a:schemeClr val="tx1"/>
                          </a:solidFill>
                          <a:effectLst/>
                          <a:latin typeface="+mj-ea"/>
                          <a:ea typeface="+mj-ea"/>
                        </a:rPr>
                        <a:t>(</a:t>
                      </a:r>
                      <a:r>
                        <a:rPr kumimoji="0" lang="zh-TW" altLang="en-US" sz="1400" b="0" i="0" u="none" strike="noStrike" cap="none" normalizeH="0" baseline="0" dirty="0" smtClean="0">
                          <a:ln>
                            <a:noFill/>
                          </a:ln>
                          <a:solidFill>
                            <a:schemeClr val="tx1"/>
                          </a:solidFill>
                          <a:effectLst/>
                          <a:latin typeface="+mj-ea"/>
                          <a:ea typeface="+mj-ea"/>
                        </a:rPr>
                        <a:t>三鐵</a:t>
                      </a:r>
                      <a:r>
                        <a:rPr kumimoji="0" lang="en-US" altLang="zh-TW" sz="1400" b="0" i="0" u="none" strike="noStrike" cap="none" normalizeH="0" baseline="0" dirty="0" smtClean="0">
                          <a:ln>
                            <a:noFill/>
                          </a:ln>
                          <a:solidFill>
                            <a:schemeClr val="tx1"/>
                          </a:solidFill>
                          <a:effectLst/>
                          <a:latin typeface="+mj-ea"/>
                          <a:ea typeface="+mj-ea"/>
                        </a:rPr>
                        <a:t>/</a:t>
                      </a:r>
                      <a:r>
                        <a:rPr kumimoji="0" lang="zh-TW" altLang="en-US" sz="1400" b="0" i="0" u="none" strike="noStrike" cap="none" normalizeH="0" baseline="0" dirty="0" smtClean="0">
                          <a:ln>
                            <a:noFill/>
                          </a:ln>
                          <a:solidFill>
                            <a:schemeClr val="tx1"/>
                          </a:solidFill>
                          <a:effectLst/>
                          <a:latin typeface="+mj-ea"/>
                          <a:ea typeface="+mj-ea"/>
                        </a:rPr>
                        <a:t>重大工程</a:t>
                      </a:r>
                      <a:r>
                        <a:rPr kumimoji="0" lang="en-US" altLang="zh-TW" sz="1400" b="0" i="0" u="none" strike="noStrike" cap="none" normalizeH="0" baseline="0" dirty="0" smtClean="0">
                          <a:ln>
                            <a:noFill/>
                          </a:ln>
                          <a:solidFill>
                            <a:schemeClr val="tx1"/>
                          </a:solidFill>
                          <a:effectLst/>
                          <a:latin typeface="+mj-ea"/>
                          <a:ea typeface="+mj-ea"/>
                        </a:rPr>
                        <a:t>)</a:t>
                      </a:r>
                      <a:r>
                        <a:rPr kumimoji="0" lang="zh-TW" altLang="en-US" sz="1400" b="0" i="0" u="none" strike="noStrike" cap="none" normalizeH="0" baseline="0" dirty="0" smtClean="0">
                          <a:ln>
                            <a:noFill/>
                          </a:ln>
                          <a:solidFill>
                            <a:schemeClr val="tx1"/>
                          </a:solidFill>
                          <a:effectLst/>
                          <a:latin typeface="+mj-ea"/>
                          <a:ea typeface="+mj-ea"/>
                        </a:rPr>
                        <a:t> </a:t>
                      </a:r>
                      <a:endParaRPr kumimoji="0" lang="en-US" altLang="zh-TW" sz="1400" b="0" i="0" u="none" strike="noStrike" cap="none" normalizeH="0" baseline="0" dirty="0">
                        <a:ln>
                          <a:noFill/>
                        </a:ln>
                        <a:solidFill>
                          <a:schemeClr val="tx1"/>
                        </a:solidFill>
                        <a:effectLst/>
                        <a:latin typeface="+mj-ea"/>
                        <a:ea typeface="+mj-ea"/>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212696">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endParaRPr lang="zh-TW" altLang="en-US" sz="1600" b="1" dirty="0">
                        <a:solidFill>
                          <a:schemeClr val="tx1"/>
                        </a:solidFill>
                        <a:latin typeface="+mj-ea"/>
                        <a:ea typeface="+mj-ea"/>
                      </a:endParaRP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dirty="0">
                        <a:ln>
                          <a:noFill/>
                        </a:ln>
                        <a:solidFill>
                          <a:schemeClr val="tx1"/>
                        </a:solidFill>
                        <a:effectLst/>
                        <a:latin typeface="+mj-ea"/>
                        <a:ea typeface="+mj-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zh-TW" altLang="en-US" sz="1400" b="0" i="0" u="none" strike="noStrike" cap="none" normalizeH="0" baseline="0" dirty="0">
                        <a:ln>
                          <a:noFill/>
                        </a:ln>
                        <a:solidFill>
                          <a:schemeClr val="tx1"/>
                        </a:solidFill>
                        <a:effectLst/>
                        <a:latin typeface="+mj-ea"/>
                        <a:ea typeface="+mj-ea"/>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3"/>
                  </a:ext>
                </a:extLst>
              </a:tr>
              <a:tr h="1058682">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b="1" dirty="0">
                          <a:solidFill>
                            <a:schemeClr val="tx1"/>
                          </a:solidFill>
                          <a:latin typeface="+mj-ea"/>
                          <a:ea typeface="+mj-ea"/>
                        </a:rPr>
                        <a:t>資訊雲端</a:t>
                      </a: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mj-ea"/>
                          <a:ea typeface="+mj-ea"/>
                        </a:rPr>
                        <a:t>因應</a:t>
                      </a:r>
                      <a:r>
                        <a:rPr kumimoji="0" lang="en-US" altLang="zh-TW" sz="1400" b="0" i="0" u="none" strike="noStrike" cap="none" normalizeH="0" baseline="0" dirty="0" smtClean="0">
                          <a:ln>
                            <a:noFill/>
                          </a:ln>
                          <a:solidFill>
                            <a:schemeClr val="tx1"/>
                          </a:solidFill>
                          <a:effectLst/>
                          <a:latin typeface="+mj-ea"/>
                          <a:ea typeface="+mj-ea"/>
                        </a:rPr>
                        <a:t>AI</a:t>
                      </a:r>
                      <a:r>
                        <a:rPr kumimoji="0" lang="zh-TW" altLang="en-US" sz="1400" b="0" i="0" u="none" strike="noStrike" cap="none" normalizeH="0" baseline="0" dirty="0" smtClean="0">
                          <a:ln>
                            <a:noFill/>
                          </a:ln>
                          <a:solidFill>
                            <a:schemeClr val="tx1"/>
                          </a:solidFill>
                          <a:effectLst/>
                          <a:latin typeface="+mj-ea"/>
                          <a:ea typeface="+mj-ea"/>
                        </a:rPr>
                        <a:t>及</a:t>
                      </a:r>
                      <a:r>
                        <a:rPr kumimoji="0" lang="en-US" altLang="zh-TW" sz="1400" b="0" i="0" u="none" strike="noStrike" cap="none" normalizeH="0" baseline="0" dirty="0" smtClean="0">
                          <a:ln>
                            <a:noFill/>
                          </a:ln>
                          <a:solidFill>
                            <a:schemeClr val="tx1"/>
                          </a:solidFill>
                          <a:effectLst/>
                          <a:latin typeface="+mj-ea"/>
                          <a:ea typeface="+mj-ea"/>
                        </a:rPr>
                        <a:t>IOT(</a:t>
                      </a:r>
                      <a:r>
                        <a:rPr kumimoji="0" lang="zh-TW" altLang="en-US" sz="1400" b="0" i="0" u="none" strike="noStrike" cap="none" normalizeH="0" baseline="0" dirty="0" smtClean="0">
                          <a:ln>
                            <a:noFill/>
                          </a:ln>
                          <a:solidFill>
                            <a:schemeClr val="tx1"/>
                          </a:solidFill>
                          <a:effectLst/>
                          <a:latin typeface="+mj-ea"/>
                          <a:ea typeface="+mj-ea"/>
                        </a:rPr>
                        <a:t>互聯網</a:t>
                      </a:r>
                      <a:r>
                        <a:rPr kumimoji="0" lang="en-US" altLang="zh-TW" sz="1400" b="0" i="0" u="none" strike="noStrike" cap="none" normalizeH="0" baseline="0" dirty="0" smtClean="0">
                          <a:ln>
                            <a:noFill/>
                          </a:ln>
                          <a:solidFill>
                            <a:schemeClr val="tx1"/>
                          </a:solidFill>
                          <a:effectLst/>
                          <a:latin typeface="+mj-ea"/>
                          <a:ea typeface="+mj-ea"/>
                        </a:rPr>
                        <a:t>)</a:t>
                      </a:r>
                      <a:r>
                        <a:rPr kumimoji="0" lang="zh-TW" altLang="en-US" sz="1400" b="0" i="0" u="none" strike="noStrike" cap="none" normalizeH="0" baseline="0" dirty="0" smtClean="0">
                          <a:ln>
                            <a:noFill/>
                          </a:ln>
                          <a:solidFill>
                            <a:schemeClr val="tx1"/>
                          </a:solidFill>
                          <a:effectLst/>
                          <a:latin typeface="+mj-ea"/>
                          <a:ea typeface="+mj-ea"/>
                        </a:rPr>
                        <a:t>企業網路更重視雲端</a:t>
                      </a:r>
                      <a:r>
                        <a:rPr kumimoji="0" lang="zh-TW" altLang="en-US" sz="1400" b="0" i="0" u="none" strike="noStrike" cap="none" normalizeH="0" baseline="0" dirty="0">
                          <a:ln>
                            <a:noFill/>
                          </a:ln>
                          <a:solidFill>
                            <a:schemeClr val="tx1"/>
                          </a:solidFill>
                          <a:effectLst/>
                          <a:latin typeface="+mj-ea"/>
                          <a:ea typeface="+mj-ea"/>
                        </a:rPr>
                        <a:t>運算管理及優化工程、大數據資料收集</a:t>
                      </a:r>
                      <a:r>
                        <a:rPr kumimoji="0" lang="zh-TW" altLang="en-US" sz="1400" b="0" i="0" u="none" strike="noStrike" cap="none" normalizeH="0" baseline="0" dirty="0" smtClean="0">
                          <a:ln>
                            <a:noFill/>
                          </a:ln>
                          <a:solidFill>
                            <a:schemeClr val="tx1"/>
                          </a:solidFill>
                          <a:effectLst/>
                          <a:latin typeface="+mj-ea"/>
                          <a:ea typeface="+mj-ea"/>
                        </a:rPr>
                        <a:t>分析，國內各大企業需求增加</a:t>
                      </a:r>
                      <a:endParaRPr kumimoji="0" lang="zh-TW" altLang="en-US" sz="1400" b="0" i="0" u="none" strike="noStrike" cap="none" normalizeH="0" baseline="0" dirty="0">
                        <a:ln>
                          <a:noFill/>
                        </a:ln>
                        <a:solidFill>
                          <a:schemeClr val="tx1"/>
                        </a:solidFill>
                        <a:effectLst/>
                        <a:latin typeface="+mj-ea"/>
                        <a:ea typeface="+mj-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400" b="0" i="0" u="none" strike="noStrike" cap="none" normalizeH="0" baseline="0" dirty="0">
                          <a:ln>
                            <a:noFill/>
                          </a:ln>
                          <a:solidFill>
                            <a:schemeClr val="tx1"/>
                          </a:solidFill>
                          <a:effectLst/>
                          <a:latin typeface="+mj-ea"/>
                          <a:ea typeface="+mj-ea"/>
                        </a:rPr>
                        <a:t>雲端資訊網路安全</a:t>
                      </a:r>
                      <a:endParaRPr kumimoji="0" lang="en-US" altLang="zh-TW" sz="1400" b="0" i="0" u="none" strike="noStrike" cap="none" normalizeH="0" baseline="0" dirty="0">
                        <a:ln>
                          <a:noFill/>
                        </a:ln>
                        <a:solidFill>
                          <a:schemeClr val="tx1"/>
                        </a:solidFill>
                        <a:effectLst/>
                        <a:latin typeface="+mj-ea"/>
                        <a:ea typeface="+mj-ea"/>
                      </a:endParaRP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400" b="0" i="0" u="none" strike="noStrike" cap="none" normalizeH="0" baseline="0" dirty="0" smtClean="0">
                          <a:ln>
                            <a:noFill/>
                          </a:ln>
                          <a:solidFill>
                            <a:schemeClr val="tx1"/>
                          </a:solidFill>
                          <a:effectLst/>
                          <a:latin typeface="+mj-ea"/>
                          <a:ea typeface="+mj-ea"/>
                        </a:rPr>
                        <a:t>AI </a:t>
                      </a:r>
                      <a:r>
                        <a:rPr kumimoji="0" lang="zh-TW" altLang="en-US" sz="1400" b="0" i="0" u="none" strike="noStrike" kern="1200" cap="none" normalizeH="0" baseline="0" dirty="0" smtClean="0">
                          <a:ln>
                            <a:noFill/>
                          </a:ln>
                          <a:solidFill>
                            <a:schemeClr val="tx1"/>
                          </a:solidFill>
                          <a:effectLst/>
                          <a:latin typeface="+mj-ea"/>
                          <a:ea typeface="+mj-ea"/>
                          <a:cs typeface="Arial Unicode MS" pitchFamily="34" charset="-120"/>
                        </a:rPr>
                        <a:t> </a:t>
                      </a:r>
                      <a:r>
                        <a:rPr kumimoji="0" lang="en-US" altLang="zh-TW" sz="1400" b="0" i="0" u="none" strike="noStrike" kern="1200" cap="none" normalizeH="0" baseline="0" dirty="0">
                          <a:ln>
                            <a:noFill/>
                          </a:ln>
                          <a:solidFill>
                            <a:schemeClr val="tx1"/>
                          </a:solidFill>
                          <a:effectLst/>
                          <a:latin typeface="+mj-ea"/>
                          <a:ea typeface="+mj-ea"/>
                          <a:cs typeface="Arial Unicode MS" pitchFamily="34" charset="-120"/>
                        </a:rPr>
                        <a:t>IOT</a:t>
                      </a:r>
                      <a:r>
                        <a:rPr kumimoji="0" lang="zh-TW" altLang="en-US" sz="1400" b="0" i="0" u="none" strike="noStrike" kern="1200" cap="none" normalizeH="0" baseline="0" dirty="0">
                          <a:ln>
                            <a:noFill/>
                          </a:ln>
                          <a:solidFill>
                            <a:schemeClr val="tx1"/>
                          </a:solidFill>
                          <a:effectLst/>
                          <a:latin typeface="+mj-ea"/>
                          <a:ea typeface="+mj-ea"/>
                          <a:cs typeface="Arial Unicode MS" pitchFamily="34" charset="-120"/>
                        </a:rPr>
                        <a:t> </a:t>
                      </a:r>
                      <a:r>
                        <a:rPr kumimoji="0" lang="zh-TW" altLang="en-US" sz="1400" b="0" i="0" u="none" strike="noStrike" cap="none" normalizeH="0" baseline="0" dirty="0">
                          <a:ln>
                            <a:noFill/>
                          </a:ln>
                          <a:solidFill>
                            <a:schemeClr val="tx1"/>
                          </a:solidFill>
                          <a:effectLst/>
                          <a:latin typeface="+mj-ea"/>
                          <a:ea typeface="+mj-ea"/>
                        </a:rPr>
                        <a:t>整合方案</a:t>
                      </a:r>
                      <a:r>
                        <a:rPr kumimoji="0" lang="en-US" altLang="zh-TW" sz="1400" b="0" i="0" u="none" strike="noStrike" kern="1200" cap="none" normalizeH="0" baseline="0" dirty="0">
                          <a:ln>
                            <a:noFill/>
                          </a:ln>
                          <a:solidFill>
                            <a:schemeClr val="tx1"/>
                          </a:solidFill>
                          <a:effectLst/>
                          <a:latin typeface="+mj-ea"/>
                          <a:ea typeface="+mj-ea"/>
                          <a:cs typeface="Arial Unicode MS" pitchFamily="34" charset="-120"/>
                        </a:rPr>
                        <a:t>(</a:t>
                      </a:r>
                      <a:r>
                        <a:rPr kumimoji="0" lang="zh-TW" altLang="en-US" sz="1400" b="0" i="0" u="none" strike="noStrike" cap="none" normalizeH="0" baseline="0" dirty="0">
                          <a:ln>
                            <a:noFill/>
                          </a:ln>
                          <a:solidFill>
                            <a:schemeClr val="tx1"/>
                          </a:solidFill>
                          <a:effectLst/>
                          <a:latin typeface="+mj-ea"/>
                          <a:ea typeface="+mj-ea"/>
                        </a:rPr>
                        <a:t>與電信</a:t>
                      </a:r>
                      <a:r>
                        <a:rPr kumimoji="0" lang="zh-TW" altLang="en-US" sz="1400" b="0" i="0" u="none" strike="noStrike" cap="none" normalizeH="0" baseline="0" dirty="0" smtClean="0">
                          <a:ln>
                            <a:noFill/>
                          </a:ln>
                          <a:solidFill>
                            <a:schemeClr val="tx1"/>
                          </a:solidFill>
                          <a:effectLst/>
                          <a:latin typeface="+mj-ea"/>
                          <a:ea typeface="+mj-ea"/>
                        </a:rPr>
                        <a:t>業者</a:t>
                      </a:r>
                      <a:r>
                        <a:rPr kumimoji="0" lang="en-US" altLang="zh-TW" sz="1400" b="0" i="0" u="none" strike="noStrike" cap="none" normalizeH="0" baseline="0" dirty="0" smtClean="0">
                          <a:ln>
                            <a:noFill/>
                          </a:ln>
                          <a:solidFill>
                            <a:schemeClr val="tx1"/>
                          </a:solidFill>
                          <a:effectLst/>
                          <a:latin typeface="+mj-ea"/>
                          <a:ea typeface="+mj-ea"/>
                        </a:rPr>
                        <a:t>5G</a:t>
                      </a:r>
                      <a:r>
                        <a:rPr kumimoji="0" lang="zh-TW" altLang="en-US" sz="1400" b="0" i="0" u="none" strike="noStrike" cap="none" normalizeH="0" baseline="0" dirty="0" smtClean="0">
                          <a:ln>
                            <a:noFill/>
                          </a:ln>
                          <a:solidFill>
                            <a:schemeClr val="tx1"/>
                          </a:solidFill>
                          <a:effectLst/>
                          <a:latin typeface="+mj-ea"/>
                          <a:ea typeface="+mj-ea"/>
                        </a:rPr>
                        <a:t>之整合</a:t>
                      </a:r>
                      <a:r>
                        <a:rPr kumimoji="0" lang="en-US" altLang="zh-TW" sz="1400" b="0" i="0" u="none" strike="noStrike" kern="1200" cap="none" normalizeH="0" baseline="0" dirty="0" smtClean="0">
                          <a:ln>
                            <a:noFill/>
                          </a:ln>
                          <a:solidFill>
                            <a:schemeClr val="tx1"/>
                          </a:solidFill>
                          <a:effectLst/>
                          <a:latin typeface="+mj-ea"/>
                          <a:ea typeface="+mj-ea"/>
                          <a:cs typeface="Arial Unicode MS" pitchFamily="34" charset="-120"/>
                        </a:rPr>
                        <a:t>)</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400" b="0" i="0" u="none" strike="noStrike" kern="1200" cap="none" normalizeH="0" baseline="0" dirty="0" smtClean="0">
                          <a:ln>
                            <a:noFill/>
                          </a:ln>
                          <a:solidFill>
                            <a:schemeClr val="tx1"/>
                          </a:solidFill>
                          <a:effectLst/>
                          <a:latin typeface="+mj-ea"/>
                          <a:ea typeface="+mj-ea"/>
                          <a:cs typeface="Arial Unicode MS" pitchFamily="34" charset="-120"/>
                        </a:rPr>
                        <a:t>SD-WAN </a:t>
                      </a:r>
                      <a:r>
                        <a:rPr kumimoji="0" lang="zh-TW" altLang="en-US" sz="1400" b="0" i="0" u="none" strike="noStrike" kern="1200" cap="none" normalizeH="0" baseline="0" dirty="0" smtClean="0">
                          <a:ln>
                            <a:noFill/>
                          </a:ln>
                          <a:solidFill>
                            <a:schemeClr val="tx1"/>
                          </a:solidFill>
                          <a:effectLst/>
                          <a:latin typeface="+mj-ea"/>
                          <a:ea typeface="+mj-ea"/>
                          <a:cs typeface="Arial Unicode MS" pitchFamily="34" charset="-120"/>
                        </a:rPr>
                        <a:t>企業網路數位轉型</a:t>
                      </a:r>
                      <a:endParaRPr kumimoji="0" lang="zh-TW" altLang="en-US" sz="1400" b="0" i="0" u="none" strike="noStrike" kern="1200" cap="none" normalizeH="0" baseline="0" dirty="0">
                        <a:ln>
                          <a:noFill/>
                        </a:ln>
                        <a:solidFill>
                          <a:schemeClr val="tx1"/>
                        </a:solidFill>
                        <a:effectLst/>
                        <a:latin typeface="+mj-ea"/>
                        <a:ea typeface="+mj-ea"/>
                        <a:cs typeface="Arial Unicode MS" pitchFamily="34" charset="-120"/>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719529">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b="1" dirty="0">
                          <a:solidFill>
                            <a:schemeClr val="tx1"/>
                          </a:solidFill>
                          <a:latin typeface="+mj-ea"/>
                          <a:ea typeface="+mj-ea"/>
                        </a:rPr>
                        <a:t>地理資訊</a:t>
                      </a: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400" b="0" i="0" u="none" strike="noStrike" cap="none" normalizeH="0" baseline="0" dirty="0">
                          <a:ln>
                            <a:noFill/>
                          </a:ln>
                          <a:solidFill>
                            <a:schemeClr val="tx1"/>
                          </a:solidFill>
                          <a:effectLst/>
                          <a:latin typeface="+mj-ea"/>
                          <a:ea typeface="+mj-ea"/>
                        </a:rPr>
                        <a:t>大數據資料與地理資訊整合</a:t>
                      </a:r>
                      <a:r>
                        <a:rPr kumimoji="0" lang="zh-TW" altLang="en-US" sz="1400" b="0" i="0" u="none" strike="noStrike" cap="none" normalizeH="0" baseline="0" dirty="0" smtClean="0">
                          <a:ln>
                            <a:noFill/>
                          </a:ln>
                          <a:solidFill>
                            <a:schemeClr val="tx1"/>
                          </a:solidFill>
                          <a:effectLst/>
                          <a:latin typeface="+mj-ea"/>
                          <a:ea typeface="+mj-ea"/>
                        </a:rPr>
                        <a:t>呈現</a:t>
                      </a:r>
                      <a:endParaRPr kumimoji="0" lang="zh-TW" altLang="en-US" sz="1400" b="0" i="0" u="none" strike="noStrike" cap="none" normalizeH="0" baseline="0" dirty="0">
                        <a:ln>
                          <a:noFill/>
                        </a:ln>
                        <a:solidFill>
                          <a:schemeClr val="tx1"/>
                        </a:solidFill>
                        <a:effectLst/>
                        <a:latin typeface="+mj-ea"/>
                        <a:ea typeface="+mj-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400" b="0" i="0" u="none" strike="noStrike" kern="1200" cap="none" normalizeH="0" baseline="0" dirty="0" smtClean="0">
                          <a:ln>
                            <a:noFill/>
                          </a:ln>
                          <a:solidFill>
                            <a:srgbClr val="000000"/>
                          </a:solidFill>
                          <a:effectLst/>
                          <a:latin typeface="+mj-ea"/>
                          <a:ea typeface="+mj-ea"/>
                          <a:cs typeface="Arial Unicode MS" pitchFamily="34" charset="-120"/>
                        </a:rPr>
                        <a:t>3D</a:t>
                      </a:r>
                      <a:r>
                        <a:rPr kumimoji="0" lang="zh-TW" altLang="en-US" sz="1400" b="0" i="0" u="none" strike="noStrike" kern="1200" cap="none" normalizeH="0" baseline="0" dirty="0" smtClean="0">
                          <a:ln>
                            <a:noFill/>
                          </a:ln>
                          <a:solidFill>
                            <a:srgbClr val="000000"/>
                          </a:solidFill>
                          <a:effectLst/>
                          <a:latin typeface="+mj-ea"/>
                          <a:ea typeface="+mj-ea"/>
                          <a:cs typeface="Arial Unicode MS" pitchFamily="34" charset="-120"/>
                        </a:rPr>
                        <a:t>應用</a:t>
                      </a:r>
                      <a:r>
                        <a:rPr kumimoji="0" lang="en-US" altLang="zh-TW" sz="1400" b="0" i="0" u="none" strike="noStrike" kern="1200" cap="none" normalizeH="0" baseline="0" dirty="0" smtClean="0">
                          <a:ln>
                            <a:noFill/>
                          </a:ln>
                          <a:solidFill>
                            <a:srgbClr val="000000"/>
                          </a:solidFill>
                          <a:effectLst/>
                          <a:latin typeface="+mj-ea"/>
                          <a:ea typeface="+mj-ea"/>
                          <a:cs typeface="Arial Unicode MS" pitchFamily="34" charset="-120"/>
                        </a:rPr>
                        <a:t>(GIS+BIM, 5G</a:t>
                      </a:r>
                      <a:r>
                        <a:rPr kumimoji="0" lang="zh-TW" altLang="en-US" sz="1400" b="0" i="0" u="none" strike="noStrike" kern="1200" cap="none" normalizeH="0" baseline="0" dirty="0" smtClean="0">
                          <a:ln>
                            <a:noFill/>
                          </a:ln>
                          <a:solidFill>
                            <a:srgbClr val="000000"/>
                          </a:solidFill>
                          <a:effectLst/>
                          <a:latin typeface="+mj-ea"/>
                          <a:ea typeface="+mj-ea"/>
                          <a:cs typeface="Arial Unicode MS" pitchFamily="34" charset="-120"/>
                        </a:rPr>
                        <a:t>基站分析</a:t>
                      </a:r>
                      <a:r>
                        <a:rPr kumimoji="0" lang="en-US" altLang="zh-TW" sz="1400" b="0" i="0" u="none" strike="noStrike" kern="1200" cap="none" normalizeH="0" baseline="0" dirty="0" smtClean="0">
                          <a:ln>
                            <a:noFill/>
                          </a:ln>
                          <a:solidFill>
                            <a:srgbClr val="000000"/>
                          </a:solidFill>
                          <a:effectLst/>
                          <a:latin typeface="+mj-ea"/>
                          <a:ea typeface="+mj-ea"/>
                          <a:cs typeface="Arial Unicode MS" pitchFamily="34" charset="-120"/>
                        </a:rPr>
                        <a:t>)</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400" b="0" i="0" u="none" strike="noStrike" kern="1200" cap="none" normalizeH="0" baseline="0" dirty="0" smtClean="0">
                          <a:ln>
                            <a:noFill/>
                          </a:ln>
                          <a:solidFill>
                            <a:srgbClr val="000000"/>
                          </a:solidFill>
                          <a:effectLst/>
                          <a:latin typeface="+mj-ea"/>
                          <a:ea typeface="+mj-ea"/>
                          <a:cs typeface="Arial Unicode MS" pitchFamily="34" charset="-120"/>
                        </a:rPr>
                        <a:t>應用深度學習</a:t>
                      </a:r>
                      <a:r>
                        <a:rPr kumimoji="0" lang="en-US" altLang="zh-TW" sz="1400" b="0" i="0" u="none" strike="noStrike" kern="1200" cap="none" normalizeH="0" baseline="0" dirty="0" smtClean="0">
                          <a:ln>
                            <a:noFill/>
                          </a:ln>
                          <a:solidFill>
                            <a:srgbClr val="000000"/>
                          </a:solidFill>
                          <a:effectLst/>
                          <a:latin typeface="+mj-ea"/>
                          <a:ea typeface="+mj-ea"/>
                          <a:cs typeface="Arial Unicode MS" pitchFamily="34" charset="-120"/>
                        </a:rPr>
                        <a:t>/</a:t>
                      </a:r>
                      <a:r>
                        <a:rPr kumimoji="0" lang="zh-TW" altLang="en-US" sz="1400" b="0" i="0" u="none" strike="noStrike" kern="1200" cap="none" normalizeH="0" baseline="0" dirty="0" smtClean="0">
                          <a:ln>
                            <a:noFill/>
                          </a:ln>
                          <a:solidFill>
                            <a:srgbClr val="000000"/>
                          </a:solidFill>
                          <a:effectLst/>
                          <a:latin typeface="+mj-ea"/>
                          <a:ea typeface="+mj-ea"/>
                          <a:cs typeface="Arial Unicode MS" pitchFamily="34" charset="-120"/>
                        </a:rPr>
                        <a:t>機器學習於地理資訊方向</a:t>
                      </a:r>
                      <a:endParaRPr kumimoji="0" lang="en-US" altLang="zh-TW" sz="1400" b="0" i="0" u="none" strike="noStrike" kern="1200" cap="none" normalizeH="0" baseline="0" dirty="0" smtClean="0">
                        <a:ln>
                          <a:noFill/>
                        </a:ln>
                        <a:solidFill>
                          <a:srgbClr val="000000"/>
                        </a:solidFill>
                        <a:effectLst/>
                        <a:latin typeface="+mj-ea"/>
                        <a:ea typeface="+mj-ea"/>
                        <a:cs typeface="Arial Unicode MS" pitchFamily="34" charset="-120"/>
                      </a:endParaRP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400" b="0" i="0" u="none" strike="noStrike" kern="1200" cap="none" normalizeH="0" baseline="0" dirty="0" smtClean="0">
                          <a:ln>
                            <a:noFill/>
                          </a:ln>
                          <a:solidFill>
                            <a:srgbClr val="000000"/>
                          </a:solidFill>
                          <a:effectLst/>
                          <a:latin typeface="+mj-ea"/>
                          <a:ea typeface="+mj-ea"/>
                          <a:cs typeface="Arial Unicode MS" pitchFamily="34" charset="-120"/>
                        </a:rPr>
                        <a:t>空間巨量資料科學與決策支援</a:t>
                      </a:r>
                      <a:endParaRPr kumimoji="0" lang="en-US" altLang="zh-TW" sz="1400" b="0" i="0" u="none" strike="noStrike" kern="1200" cap="none" normalizeH="0" baseline="0" dirty="0" smtClean="0">
                        <a:ln>
                          <a:noFill/>
                        </a:ln>
                        <a:solidFill>
                          <a:srgbClr val="000000"/>
                        </a:solidFill>
                        <a:effectLst/>
                        <a:latin typeface="+mj-ea"/>
                        <a:ea typeface="+mj-ea"/>
                        <a:cs typeface="Arial Unicode MS" pitchFamily="34" charset="-120"/>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5"/>
                  </a:ext>
                </a:extLst>
              </a:tr>
            </a:tbl>
          </a:graphicData>
        </a:graphic>
      </p:graphicFrame>
      <p:sp>
        <p:nvSpPr>
          <p:cNvPr id="55298"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itchFamily="34" charset="0"/>
                <a:ea typeface="新細明體" pitchFamily="18" charset="-120"/>
              </a:defRPr>
            </a:lvl1pPr>
            <a:lvl2pPr marL="742950" indent="-285750">
              <a:defRPr kumimoji="1" sz="2400">
                <a:solidFill>
                  <a:schemeClr val="tx1"/>
                </a:solidFill>
                <a:latin typeface="Calibri" pitchFamily="34" charset="0"/>
                <a:ea typeface="新細明體" pitchFamily="18" charset="-120"/>
              </a:defRPr>
            </a:lvl2pPr>
            <a:lvl3pPr marL="1143000" indent="-228600">
              <a:defRPr kumimoji="1" sz="2400">
                <a:solidFill>
                  <a:schemeClr val="tx1"/>
                </a:solidFill>
                <a:latin typeface="Calibri" pitchFamily="34" charset="0"/>
                <a:ea typeface="新細明體" pitchFamily="18" charset="-120"/>
              </a:defRPr>
            </a:lvl3pPr>
            <a:lvl4pPr marL="1600200" indent="-228600">
              <a:defRPr kumimoji="1" sz="2400">
                <a:solidFill>
                  <a:schemeClr val="tx1"/>
                </a:solidFill>
                <a:latin typeface="Calibri" pitchFamily="34" charset="0"/>
                <a:ea typeface="新細明體" pitchFamily="18" charset="-120"/>
              </a:defRPr>
            </a:lvl4pPr>
            <a:lvl5pPr marL="2057400" indent="-228600">
              <a:defRPr kumimoji="1" sz="2400">
                <a:solidFill>
                  <a:schemeClr val="tx1"/>
                </a:solidFill>
                <a:latin typeface="Calibri" pitchFamily="34" charset="0"/>
                <a:ea typeface="新細明體" pitchFamily="18" charset="-120"/>
              </a:defRPr>
            </a:lvl5pPr>
            <a:lvl6pPr marL="2514600" indent="-228600" fontAlgn="base">
              <a:spcBef>
                <a:spcPct val="0"/>
              </a:spcBef>
              <a:spcAft>
                <a:spcPct val="0"/>
              </a:spcAft>
              <a:defRPr kumimoji="1" sz="2400">
                <a:solidFill>
                  <a:schemeClr val="tx1"/>
                </a:solidFill>
                <a:latin typeface="Calibri" pitchFamily="34" charset="0"/>
                <a:ea typeface="新細明體" pitchFamily="18" charset="-120"/>
              </a:defRPr>
            </a:lvl6pPr>
            <a:lvl7pPr marL="2971800" indent="-228600" fontAlgn="base">
              <a:spcBef>
                <a:spcPct val="0"/>
              </a:spcBef>
              <a:spcAft>
                <a:spcPct val="0"/>
              </a:spcAft>
              <a:defRPr kumimoji="1" sz="2400">
                <a:solidFill>
                  <a:schemeClr val="tx1"/>
                </a:solidFill>
                <a:latin typeface="Calibri" pitchFamily="34" charset="0"/>
                <a:ea typeface="新細明體" pitchFamily="18" charset="-120"/>
              </a:defRPr>
            </a:lvl7pPr>
            <a:lvl8pPr marL="3429000" indent="-228600" fontAlgn="base">
              <a:spcBef>
                <a:spcPct val="0"/>
              </a:spcBef>
              <a:spcAft>
                <a:spcPct val="0"/>
              </a:spcAft>
              <a:defRPr kumimoji="1" sz="2400">
                <a:solidFill>
                  <a:schemeClr val="tx1"/>
                </a:solidFill>
                <a:latin typeface="Calibri" pitchFamily="34" charset="0"/>
                <a:ea typeface="新細明體" pitchFamily="18" charset="-120"/>
              </a:defRPr>
            </a:lvl8pPr>
            <a:lvl9pPr marL="3886200" indent="-228600" fontAlgn="base">
              <a:spcBef>
                <a:spcPct val="0"/>
              </a:spcBef>
              <a:spcAft>
                <a:spcPct val="0"/>
              </a:spcAft>
              <a:defRPr kumimoji="1" sz="2400">
                <a:solidFill>
                  <a:schemeClr val="tx1"/>
                </a:solidFill>
                <a:latin typeface="Calibri" pitchFamily="34" charset="0"/>
                <a:ea typeface="新細明體" pitchFamily="18" charset="-120"/>
              </a:defRPr>
            </a:lvl9pPr>
          </a:lstStyle>
          <a:p>
            <a:fld id="{769745DC-F7CC-49CD-B369-3FA86A66E98F}" type="slidenum">
              <a:rPr kumimoji="0" lang="zh-TW" altLang="en-US" sz="900">
                <a:solidFill>
                  <a:prstClr val="white"/>
                </a:solidFill>
                <a:latin typeface="Arial Unicode MS" pitchFamily="34" charset="-120"/>
                <a:ea typeface="Arial Unicode MS" pitchFamily="34" charset="-120"/>
              </a:rPr>
              <a:pPr/>
              <a:t>23</a:t>
            </a:fld>
            <a:endParaRPr kumimoji="0" lang="zh-TW" altLang="en-US" sz="900">
              <a:solidFill>
                <a:prstClr val="white"/>
              </a:solidFill>
              <a:latin typeface="Arial Unicode MS" pitchFamily="34" charset="-120"/>
              <a:ea typeface="Arial Unicode MS" pitchFamily="34" charset="-120"/>
            </a:endParaRPr>
          </a:p>
        </p:txBody>
      </p:sp>
      <p:sp>
        <p:nvSpPr>
          <p:cNvPr id="7" name="標題 1"/>
          <p:cNvSpPr>
            <a:spLocks noGrp="1"/>
          </p:cNvSpPr>
          <p:nvPr>
            <p:ph type="title"/>
          </p:nvPr>
        </p:nvSpPr>
        <p:spPr>
          <a:xfrm>
            <a:off x="539552" y="116632"/>
            <a:ext cx="7427913" cy="576064"/>
          </a:xfrm>
        </p:spPr>
        <p:txBody>
          <a:bodyPr/>
          <a:lstStyle/>
          <a:p>
            <a:pPr>
              <a:defRPr/>
            </a:pPr>
            <a:r>
              <a:rPr lang="zh-TW" altLang="en-US" dirty="0">
                <a:effectLst>
                  <a:outerShdw blurRad="38100" dist="38100" dir="2700000" algn="tl">
                    <a:srgbClr val="C0C0C0"/>
                  </a:outerShdw>
                </a:effectLst>
              </a:rPr>
              <a:t>各核心業務未來發展</a:t>
            </a:r>
            <a:r>
              <a:rPr lang="zh-TW" altLang="en-US" dirty="0" smtClean="0">
                <a:effectLst>
                  <a:outerShdw blurRad="38100" dist="38100" dir="2700000" algn="tl">
                    <a:srgbClr val="C0C0C0"/>
                  </a:outerShdw>
                </a:effectLst>
              </a:rPr>
              <a:t>計畫</a:t>
            </a:r>
            <a:endParaRPr lang="zh-TW" altLang="en-US" dirty="0">
              <a:solidFill>
                <a:srgbClr val="FF0000"/>
              </a:solidFill>
              <a:effectLst>
                <a:outerShdw blurRad="38100" dist="38100" dir="2700000" algn="tl">
                  <a:srgbClr val="C0C0C0"/>
                </a:outerShdw>
              </a:effectLst>
            </a:endParaRPr>
          </a:p>
        </p:txBody>
      </p:sp>
      <p:graphicFrame>
        <p:nvGraphicFramePr>
          <p:cNvPr id="10" name="內容版面配置區 5"/>
          <p:cNvGraphicFramePr>
            <a:graphicFrameLocks noGrp="1"/>
          </p:cNvGraphicFramePr>
          <p:nvPr>
            <p:extLst>
              <p:ext uri="{D42A27DB-BD31-4B8C-83A1-F6EECF244321}">
                <p14:modId xmlns:p14="http://schemas.microsoft.com/office/powerpoint/2010/main" val="3725356376"/>
              </p:ext>
            </p:extLst>
          </p:nvPr>
        </p:nvGraphicFramePr>
        <p:xfrm>
          <a:off x="539552" y="3573016"/>
          <a:ext cx="8280920" cy="1249680"/>
        </p:xfrm>
        <a:graphic>
          <a:graphicData uri="http://schemas.openxmlformats.org/drawingml/2006/table">
            <a:tbl>
              <a:tblPr/>
              <a:tblGrid>
                <a:gridCol w="1461500">
                  <a:extLst>
                    <a:ext uri="{9D8B030D-6E8A-4147-A177-3AD203B41FA5}">
                      <a16:colId xmlns="" xmlns:a16="http://schemas.microsoft.com/office/drawing/2014/main" val="20000"/>
                    </a:ext>
                  </a:extLst>
                </a:gridCol>
                <a:gridCol w="3410170">
                  <a:extLst>
                    <a:ext uri="{9D8B030D-6E8A-4147-A177-3AD203B41FA5}">
                      <a16:colId xmlns="" xmlns:a16="http://schemas.microsoft.com/office/drawing/2014/main" val="20001"/>
                    </a:ext>
                  </a:extLst>
                </a:gridCol>
                <a:gridCol w="3409250">
                  <a:extLst>
                    <a:ext uri="{9D8B030D-6E8A-4147-A177-3AD203B41FA5}">
                      <a16:colId xmlns="" xmlns:a16="http://schemas.microsoft.com/office/drawing/2014/main" val="20002"/>
                    </a:ext>
                  </a:extLst>
                </a:gridCol>
              </a:tblGrid>
              <a:tr h="1086232">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TW" altLang="en-US" sz="1600" b="1" i="0" u="none" strike="noStrike" kern="1200" cap="none" normalizeH="0" baseline="0" dirty="0" smtClean="0">
                          <a:ln>
                            <a:noFill/>
                          </a:ln>
                          <a:solidFill>
                            <a:srgbClr val="0032C8"/>
                          </a:solidFill>
                          <a:effectLst/>
                          <a:latin typeface="Arial" pitchFamily="34" charset="0"/>
                          <a:ea typeface="微軟正黑體" pitchFamily="34" charset="-120"/>
                          <a:cs typeface="Arial Unicode MS" pitchFamily="34" charset="-120"/>
                        </a:rPr>
                        <a:t>數位媒體</a:t>
                      </a:r>
                    </a:p>
                  </a:txBody>
                  <a:tcPr marL="9443" marR="9443" marT="9525" marB="0" anchor="ctr" horzOverflow="overflow">
                    <a:lnL>
                      <a:noFill/>
                    </a:lnL>
                    <a:lnR>
                      <a:noFill/>
                    </a:lnR>
                    <a:lnT>
                      <a:noFill/>
                    </a:lnT>
                    <a:lnB>
                      <a:noFill/>
                    </a:lnB>
                    <a:lnTlToBr>
                      <a:noFill/>
                    </a:lnTlToBr>
                    <a:lnBlToTr>
                      <a:noFill/>
                    </a:lnBlToTr>
                    <a:solidFill>
                      <a:srgbClr val="FFFF00">
                        <a:alpha val="56862"/>
                      </a:srgbClr>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32C8"/>
                          </a:solidFill>
                          <a:effectLst/>
                          <a:latin typeface="Arial" pitchFamily="34" charset="0"/>
                          <a:ea typeface="微軟正黑體" pitchFamily="34" charset="-120"/>
                        </a:rPr>
                        <a:t>電視台、有線電視業者及中華電訊</a:t>
                      </a:r>
                      <a:r>
                        <a:rPr kumimoji="0" lang="en-US" altLang="zh-TW" sz="1600" b="1" i="0" u="none" strike="noStrike" cap="none" normalizeH="0" baseline="0" dirty="0" smtClean="0">
                          <a:ln>
                            <a:noFill/>
                          </a:ln>
                          <a:solidFill>
                            <a:srgbClr val="0032C8"/>
                          </a:solidFill>
                          <a:effectLst/>
                          <a:latin typeface="Arial" pitchFamily="34" charset="0"/>
                          <a:ea typeface="微軟正黑體" pitchFamily="34" charset="-120"/>
                        </a:rPr>
                        <a:t>MOD</a:t>
                      </a:r>
                      <a:r>
                        <a:rPr kumimoji="0" lang="zh-TW" altLang="en-US" sz="1600" b="1" i="0" u="none" strike="noStrike" cap="none" normalizeH="0" baseline="0" dirty="0" smtClean="0">
                          <a:ln>
                            <a:noFill/>
                          </a:ln>
                          <a:solidFill>
                            <a:srgbClr val="0032C8"/>
                          </a:solidFill>
                          <a:effectLst/>
                          <a:latin typeface="Arial" pitchFamily="34" charset="0"/>
                          <a:ea typeface="微軟正黑體" pitchFamily="34" charset="-120"/>
                        </a:rPr>
                        <a:t>會有升級</a:t>
                      </a:r>
                      <a:r>
                        <a:rPr kumimoji="0" lang="en-US" altLang="zh-TW" sz="1600" b="1" i="0" u="none" strike="noStrike" cap="none" normalizeH="0" baseline="0" dirty="0" smtClean="0">
                          <a:ln>
                            <a:noFill/>
                          </a:ln>
                          <a:solidFill>
                            <a:srgbClr val="0032C8"/>
                          </a:solidFill>
                          <a:effectLst/>
                          <a:latin typeface="Arial" pitchFamily="34" charset="0"/>
                          <a:ea typeface="微軟正黑體" pitchFamily="34" charset="-120"/>
                        </a:rPr>
                        <a:t>UHD</a:t>
                      </a:r>
                      <a:r>
                        <a:rPr kumimoji="0" lang="zh-TW" altLang="en-US" sz="1600" b="1" i="0" u="none" strike="noStrike" cap="none" normalizeH="0" baseline="0" dirty="0" smtClean="0">
                          <a:ln>
                            <a:noFill/>
                          </a:ln>
                          <a:solidFill>
                            <a:srgbClr val="0032C8"/>
                          </a:solidFill>
                          <a:effectLst/>
                          <a:latin typeface="Arial" pitchFamily="34" charset="0"/>
                          <a:ea typeface="微軟正黑體" pitchFamily="34" charset="-120"/>
                        </a:rPr>
                        <a:t>設備需求。</a:t>
                      </a:r>
                      <a:endParaRPr kumimoji="0" lang="en-US" altLang="zh-TW" sz="1600" b="1" i="0" u="none" strike="noStrike" cap="none" normalizeH="0" baseline="0" dirty="0" smtClean="0">
                        <a:ln>
                          <a:noFill/>
                        </a:ln>
                        <a:solidFill>
                          <a:srgbClr val="0032C8"/>
                        </a:solidFill>
                        <a:effectLst/>
                        <a:latin typeface="Arial" pitchFamily="34" charset="0"/>
                        <a:ea typeface="微軟正黑體" pitchFamily="34" charset="-120"/>
                      </a:endParaRPr>
                    </a:p>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32C8"/>
                          </a:solidFill>
                          <a:effectLst/>
                          <a:latin typeface="Arial" pitchFamily="34" charset="0"/>
                          <a:ea typeface="微軟正黑體" pitchFamily="34" charset="-120"/>
                        </a:rPr>
                        <a:t>部份電視台業者有新大樓建置計劃，均考慮以</a:t>
                      </a:r>
                      <a:r>
                        <a:rPr kumimoji="0" lang="en-US" altLang="zh-TW" sz="1600" b="1" i="0" u="none" strike="noStrike" cap="none" normalizeH="0" baseline="0" dirty="0" smtClean="0">
                          <a:ln>
                            <a:noFill/>
                          </a:ln>
                          <a:solidFill>
                            <a:srgbClr val="0032C8"/>
                          </a:solidFill>
                          <a:effectLst/>
                          <a:latin typeface="Arial" pitchFamily="34" charset="0"/>
                          <a:ea typeface="微軟正黑體" pitchFamily="34" charset="-120"/>
                        </a:rPr>
                        <a:t>IP</a:t>
                      </a:r>
                      <a:r>
                        <a:rPr kumimoji="0" lang="zh-TW" altLang="en-US" sz="1600" b="1" i="0" u="none" strike="noStrike" cap="none" normalizeH="0" baseline="0" dirty="0" smtClean="0">
                          <a:ln>
                            <a:noFill/>
                          </a:ln>
                          <a:solidFill>
                            <a:srgbClr val="0032C8"/>
                          </a:solidFill>
                          <a:effectLst/>
                          <a:latin typeface="Arial" pitchFamily="34" charset="0"/>
                          <a:ea typeface="微軟正黑體" pitchFamily="34" charset="-120"/>
                        </a:rPr>
                        <a:t>為</a:t>
                      </a:r>
                      <a:r>
                        <a:rPr kumimoji="0" lang="zh-TW" altLang="en-US" sz="1600" b="1" i="0" u="none" strike="noStrike" cap="none" normalizeH="0" baseline="0" dirty="0" smtClean="0">
                          <a:ln>
                            <a:noFill/>
                          </a:ln>
                          <a:solidFill>
                            <a:srgbClr val="0032C8"/>
                          </a:solidFill>
                          <a:effectLst/>
                          <a:latin typeface="Arial" pitchFamily="34" charset="0"/>
                          <a:ea typeface="微軟正黑體" pitchFamily="34" charset="-120"/>
                        </a:rPr>
                        <a:t>基礎、加速訊號中心</a:t>
                      </a:r>
                      <a:r>
                        <a:rPr kumimoji="0" lang="en-US" altLang="zh-TW" sz="1600" b="1" i="0" u="none" strike="noStrike" cap="none" normalizeH="0" baseline="0" dirty="0" smtClean="0">
                          <a:ln>
                            <a:noFill/>
                          </a:ln>
                          <a:solidFill>
                            <a:srgbClr val="0032C8"/>
                          </a:solidFill>
                          <a:effectLst/>
                          <a:latin typeface="Arial" pitchFamily="34" charset="0"/>
                          <a:ea typeface="微軟正黑體" pitchFamily="34" charset="-120"/>
                        </a:rPr>
                        <a:t>IP</a:t>
                      </a:r>
                      <a:r>
                        <a:rPr kumimoji="0" lang="zh-TW" altLang="en-US" sz="1600" b="1" i="0" u="none" strike="noStrike" cap="none" normalizeH="0" baseline="0" dirty="0" smtClean="0">
                          <a:ln>
                            <a:noFill/>
                          </a:ln>
                          <a:solidFill>
                            <a:srgbClr val="0032C8"/>
                          </a:solidFill>
                          <a:effectLst/>
                          <a:latin typeface="Arial" pitchFamily="34" charset="0"/>
                          <a:ea typeface="微軟正黑體" pitchFamily="34" charset="-120"/>
                        </a:rPr>
                        <a:t>化的實現。</a:t>
                      </a:r>
                    </a:p>
                  </a:txBody>
                  <a:tcPr marL="9443" marR="180000" marT="9525" marB="0" anchor="ctr" horzOverflow="overflow">
                    <a:lnL>
                      <a:noFill/>
                    </a:lnL>
                    <a:lnR>
                      <a:noFill/>
                    </a:lnR>
                    <a:lnT>
                      <a:noFill/>
                    </a:lnT>
                    <a:lnB>
                      <a:noFill/>
                    </a:lnB>
                    <a:lnTlToBr>
                      <a:noFill/>
                    </a:lnTlToBr>
                    <a:lnBlToTr>
                      <a:noFill/>
                    </a:lnBlToTr>
                    <a:solidFill>
                      <a:srgbClr val="FFFF00">
                        <a:alpha val="54901"/>
                      </a:srgbClr>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r>
                        <a:rPr lang="en-US" altLang="zh-TW" sz="1600" b="1" u="none" strike="noStrike" kern="1200" dirty="0" smtClean="0">
                          <a:solidFill>
                            <a:srgbClr val="FF0000"/>
                          </a:solidFill>
                          <a:effectLst/>
                          <a:latin typeface="+mn-lt"/>
                          <a:ea typeface="+mn-ea"/>
                          <a:cs typeface="+mn-cs"/>
                        </a:rPr>
                        <a:t>4K / UHD / </a:t>
                      </a:r>
                      <a:r>
                        <a:rPr lang="zh-TW" altLang="en-US" sz="1600" b="1" u="none" strike="noStrike" kern="1200" dirty="0" smtClean="0">
                          <a:solidFill>
                            <a:srgbClr val="FF0000"/>
                          </a:solidFill>
                          <a:effectLst/>
                          <a:latin typeface="+mn-lt"/>
                          <a:ea typeface="+mn-ea"/>
                          <a:cs typeface="+mn-cs"/>
                        </a:rPr>
                        <a:t>媒體訊號中心</a:t>
                      </a:r>
                      <a:r>
                        <a:rPr lang="en-US" altLang="zh-TW" sz="1600" b="1" u="none" strike="noStrike" kern="1200" dirty="0" smtClean="0">
                          <a:solidFill>
                            <a:srgbClr val="FF0000"/>
                          </a:solidFill>
                          <a:effectLst/>
                          <a:latin typeface="+mn-lt"/>
                          <a:ea typeface="+mn-ea"/>
                          <a:cs typeface="+mn-cs"/>
                        </a:rPr>
                        <a:t>IP</a:t>
                      </a:r>
                      <a:r>
                        <a:rPr lang="zh-TW" altLang="en-US" sz="1600" b="1" u="none" strike="noStrike" kern="1200" dirty="0" smtClean="0">
                          <a:solidFill>
                            <a:srgbClr val="FF0000"/>
                          </a:solidFill>
                          <a:effectLst/>
                          <a:latin typeface="+mn-lt"/>
                          <a:ea typeface="+mn-ea"/>
                          <a:cs typeface="+mn-cs"/>
                        </a:rPr>
                        <a:t>化</a:t>
                      </a:r>
                    </a:p>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r>
                        <a:rPr lang="en-US" altLang="zh-TW" sz="1600" b="1" u="none" strike="noStrike" kern="1200" dirty="0" smtClean="0">
                          <a:solidFill>
                            <a:srgbClr val="FF0000"/>
                          </a:solidFill>
                          <a:effectLst/>
                          <a:latin typeface="+mn-lt"/>
                          <a:ea typeface="+mn-ea"/>
                          <a:cs typeface="+mn-cs"/>
                        </a:rPr>
                        <a:t>OTT</a:t>
                      </a:r>
                      <a:r>
                        <a:rPr lang="zh-TW" altLang="en-US" sz="1600" b="1" u="none" strike="noStrike" kern="1200" dirty="0" smtClean="0">
                          <a:solidFill>
                            <a:srgbClr val="FF0000"/>
                          </a:solidFill>
                          <a:effectLst/>
                          <a:latin typeface="+mn-lt"/>
                          <a:ea typeface="+mn-ea"/>
                          <a:cs typeface="+mn-cs"/>
                        </a:rPr>
                        <a:t>多媒體應用</a:t>
                      </a:r>
                      <a:endParaRPr lang="en-US" altLang="zh-TW" sz="1600" b="1" u="none" strike="noStrike" kern="1200" dirty="0" smtClean="0">
                        <a:solidFill>
                          <a:srgbClr val="FF0000"/>
                        </a:solidFill>
                        <a:effectLst/>
                        <a:latin typeface="+mn-lt"/>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r>
                        <a:rPr lang="en-US" altLang="zh-TW" sz="1600" b="1" dirty="0" smtClean="0">
                          <a:solidFill>
                            <a:srgbClr val="FF0000"/>
                          </a:solidFill>
                        </a:rPr>
                        <a:t>AI </a:t>
                      </a:r>
                      <a:r>
                        <a:rPr lang="zh-TW" altLang="en-US" sz="1600" b="1" dirty="0" smtClean="0">
                          <a:solidFill>
                            <a:srgbClr val="FF0000"/>
                          </a:solidFill>
                        </a:rPr>
                        <a:t>技術在媒體產業的應用</a:t>
                      </a:r>
                      <a:endParaRPr kumimoji="0" lang="zh-TW" altLang="en-US" sz="1600" b="1" i="0" u="none" strike="noStrike" kern="1200" cap="none" normalizeH="0" baseline="0" dirty="0" smtClean="0">
                        <a:ln>
                          <a:noFill/>
                        </a:ln>
                        <a:solidFill>
                          <a:srgbClr val="FF0000"/>
                        </a:solidFill>
                        <a:effectLst/>
                        <a:latin typeface="+mj-ea"/>
                        <a:ea typeface="Arial Unicode MS" pitchFamily="34" charset="-120"/>
                        <a:cs typeface="Arial Unicode MS" pitchFamily="34" charset="-120"/>
                      </a:endParaRPr>
                    </a:p>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endParaRPr lang="en-US" altLang="zh-TW" sz="1400" b="1" u="none" strike="noStrike" kern="1200" dirty="0" smtClean="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zh-TW" altLang="en-US" sz="1400" b="1" u="none" strike="noStrike" kern="1200" dirty="0" smtClean="0">
                        <a:solidFill>
                          <a:srgbClr val="FF0000"/>
                        </a:solidFill>
                        <a:effectLst/>
                        <a:latin typeface="+mn-lt"/>
                        <a:ea typeface="+mn-ea"/>
                        <a:cs typeface="+mn-cs"/>
                      </a:endParaRPr>
                    </a:p>
                  </a:txBody>
                  <a:tcPr anchor="ctr" horzOverflow="overflow">
                    <a:lnL>
                      <a:noFill/>
                    </a:lnL>
                    <a:lnR>
                      <a:noFill/>
                    </a:lnR>
                    <a:lnT>
                      <a:noFill/>
                    </a:lnT>
                    <a:lnB>
                      <a:noFill/>
                    </a:lnB>
                    <a:lnTlToBr>
                      <a:noFill/>
                    </a:lnTlToBr>
                    <a:lnBlToTr>
                      <a:noFill/>
                    </a:lnBlToTr>
                    <a:solidFill>
                      <a:srgbClr val="FFFF00">
                        <a:alpha val="61960"/>
                      </a:srgb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00099206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fld id="{4CD9C73D-1846-4190-BDF6-A85AC4E8A463}" type="slidenum">
              <a:rPr lang="zh-TW" altLang="en-US" smtClean="0">
                <a:solidFill>
                  <a:prstClr val="white"/>
                </a:solidFill>
              </a:rPr>
              <a:pPr>
                <a:defRPr/>
              </a:pPr>
              <a:t>24</a:t>
            </a:fld>
            <a:endParaRPr lang="zh-TW" altLang="en-US" dirty="0">
              <a:solidFill>
                <a:prstClr val="white"/>
              </a:solidFill>
            </a:endParaRPr>
          </a:p>
        </p:txBody>
      </p:sp>
      <p:sp>
        <p:nvSpPr>
          <p:cNvPr id="5" name="日期版面配置區 4"/>
          <p:cNvSpPr>
            <a:spLocks noGrp="1"/>
          </p:cNvSpPr>
          <p:nvPr>
            <p:ph type="dt" sz="half" idx="11"/>
          </p:nvPr>
        </p:nvSpPr>
        <p:spPr/>
        <p:txBody>
          <a:body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2" name="標題 1"/>
          <p:cNvSpPr>
            <a:spLocks noGrp="1"/>
          </p:cNvSpPr>
          <p:nvPr>
            <p:ph type="title"/>
          </p:nvPr>
        </p:nvSpPr>
        <p:spPr/>
        <p:txBody>
          <a:bodyPr/>
          <a:lstStyle/>
          <a:p>
            <a:r>
              <a:rPr lang="en-US" altLang="zh-TW" dirty="0" smtClean="0"/>
              <a:t>UHD </a:t>
            </a:r>
            <a:r>
              <a:rPr lang="zh-TW" altLang="en-US" dirty="0" smtClean="0"/>
              <a:t>轉播需求之設備</a:t>
            </a:r>
            <a:r>
              <a:rPr lang="zh-TW" altLang="en-US" dirty="0"/>
              <a:t>採購</a:t>
            </a:r>
          </a:p>
        </p:txBody>
      </p:sp>
      <p:sp>
        <p:nvSpPr>
          <p:cNvPr id="3" name="內容版面配置區 2"/>
          <p:cNvSpPr>
            <a:spLocks noGrp="1"/>
          </p:cNvSpPr>
          <p:nvPr>
            <p:ph idx="4294967295"/>
          </p:nvPr>
        </p:nvSpPr>
        <p:spPr>
          <a:xfrm>
            <a:off x="323528" y="1187743"/>
            <a:ext cx="8280400" cy="5040313"/>
          </a:xfrm>
        </p:spPr>
        <p:txBody>
          <a:bodyPr/>
          <a:lstStyle/>
          <a:p>
            <a:r>
              <a:rPr lang="zh-TW" altLang="en-US" sz="2400" b="0" dirty="0" smtClean="0">
                <a:solidFill>
                  <a:schemeClr val="tx1"/>
                </a:solidFill>
                <a:latin typeface="Arial" pitchFamily="34" charset="0"/>
                <a:ea typeface="微軟正黑體" pitchFamily="34" charset="-120"/>
              </a:rPr>
              <a:t>電視台</a:t>
            </a:r>
            <a:r>
              <a:rPr lang="zh-TW" altLang="en-US" sz="2400" b="0" dirty="0">
                <a:solidFill>
                  <a:schemeClr val="tx1"/>
                </a:solidFill>
                <a:latin typeface="Arial" pitchFamily="34" charset="0"/>
                <a:ea typeface="微軟正黑體" pitchFamily="34" charset="-120"/>
              </a:rPr>
              <a:t>、有線電視業者及中華電訊</a:t>
            </a:r>
            <a:r>
              <a:rPr lang="en-US" altLang="zh-TW" sz="2400" b="0" dirty="0" smtClean="0">
                <a:solidFill>
                  <a:schemeClr val="tx1"/>
                </a:solidFill>
                <a:latin typeface="Arial" pitchFamily="34" charset="0"/>
                <a:ea typeface="微軟正黑體" pitchFamily="34" charset="-120"/>
              </a:rPr>
              <a:t>MOD</a:t>
            </a:r>
            <a:r>
              <a:rPr lang="zh-TW" altLang="en-US" sz="2400" b="0" dirty="0" smtClean="0">
                <a:solidFill>
                  <a:schemeClr val="tx1"/>
                </a:solidFill>
                <a:latin typeface="Arial" pitchFamily="34" charset="0"/>
                <a:ea typeface="微軟正黑體" pitchFamily="34" charset="-120"/>
              </a:rPr>
              <a:t>將全面以</a:t>
            </a:r>
            <a:r>
              <a:rPr lang="zh-TW" altLang="en-US" sz="2400" b="0" dirty="0">
                <a:solidFill>
                  <a:schemeClr val="tx1"/>
                </a:solidFill>
              </a:rPr>
              <a:t>以</a:t>
            </a:r>
            <a:r>
              <a:rPr lang="en-US" altLang="zh-TW" sz="2400" b="0" dirty="0">
                <a:solidFill>
                  <a:schemeClr val="tx1"/>
                </a:solidFill>
              </a:rPr>
              <a:t>UHD</a:t>
            </a:r>
            <a:r>
              <a:rPr lang="zh-TW" altLang="en-US" sz="2400" b="0" dirty="0">
                <a:solidFill>
                  <a:schemeClr val="tx1"/>
                </a:solidFill>
              </a:rPr>
              <a:t>格式提供節目</a:t>
            </a:r>
            <a:r>
              <a:rPr lang="zh-TW" altLang="en-US" sz="2400" b="0" dirty="0" smtClean="0">
                <a:solidFill>
                  <a:schemeClr val="tx1"/>
                </a:solidFill>
              </a:rPr>
              <a:t>訊號，屆時</a:t>
            </a:r>
            <a:r>
              <a:rPr lang="zh-TW" altLang="en-US" sz="2400" b="0" dirty="0">
                <a:solidFill>
                  <a:schemeClr val="tx1"/>
                </a:solidFill>
              </a:rPr>
              <a:t>需升級轉播設備</a:t>
            </a:r>
            <a:r>
              <a:rPr lang="zh-TW" altLang="en-US" sz="2400" b="0" dirty="0"/>
              <a:t>以支援</a:t>
            </a:r>
            <a:r>
              <a:rPr lang="en-US" altLang="zh-TW" sz="2400" b="0" dirty="0" smtClean="0"/>
              <a:t>UHD</a:t>
            </a:r>
            <a:r>
              <a:rPr lang="zh-TW" altLang="en-US" sz="2400" b="0" dirty="0" smtClean="0"/>
              <a:t>節目。例如</a:t>
            </a:r>
            <a:r>
              <a:rPr lang="en-US" altLang="zh-TW" sz="2400" b="0" dirty="0" smtClean="0"/>
              <a:t>:2020</a:t>
            </a:r>
            <a:r>
              <a:rPr lang="zh-TW" altLang="en-US" sz="2400" b="0" dirty="0" smtClean="0"/>
              <a:t>東京奧運轉播。</a:t>
            </a:r>
            <a:endParaRPr lang="en-US" altLang="zh-TW" sz="2400" b="0" dirty="0"/>
          </a:p>
          <a:p>
            <a:r>
              <a:rPr lang="zh-TW" altLang="en-US" sz="2400" b="0" dirty="0" smtClean="0"/>
              <a:t>需升級的設備包括視訊壓縮</a:t>
            </a:r>
            <a:r>
              <a:rPr lang="en-US" altLang="zh-TW" sz="2400" b="0" dirty="0" smtClean="0"/>
              <a:t>/</a:t>
            </a:r>
            <a:r>
              <a:rPr lang="zh-TW" altLang="en-US" sz="2400" b="0" dirty="0" smtClean="0"/>
              <a:t>解壓縮設備、基頻傳輸設備、側錄及播出伺服器等設備。</a:t>
            </a:r>
            <a:endParaRPr lang="zh-TW" altLang="en-US" sz="2400" b="0" dirty="0"/>
          </a:p>
        </p:txBody>
      </p:sp>
      <p:pic>
        <p:nvPicPr>
          <p:cNvPr id="6" name="圖片 5"/>
          <p:cNvPicPr>
            <a:picLocks noChangeAspect="1"/>
          </p:cNvPicPr>
          <p:nvPr/>
        </p:nvPicPr>
        <p:blipFill>
          <a:blip r:embed="rId2"/>
          <a:stretch>
            <a:fillRect/>
          </a:stretch>
        </p:blipFill>
        <p:spPr>
          <a:xfrm>
            <a:off x="1619672" y="3356992"/>
            <a:ext cx="5940200" cy="2970100"/>
          </a:xfrm>
          <a:prstGeom prst="rect">
            <a:avLst/>
          </a:prstGeom>
        </p:spPr>
      </p:pic>
    </p:spTree>
    <p:extLst>
      <p:ext uri="{BB962C8B-B14F-4D97-AF65-F5344CB8AC3E}">
        <p14:creationId xmlns:p14="http://schemas.microsoft.com/office/powerpoint/2010/main" val="1037275760"/>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媒體新技術應用趨勢</a:t>
            </a:r>
            <a:endParaRPr lang="zh-TW" altLang="en-US" dirty="0"/>
          </a:p>
        </p:txBody>
      </p:sp>
      <p:sp>
        <p:nvSpPr>
          <p:cNvPr id="3" name="內容版面配置區 2"/>
          <p:cNvSpPr>
            <a:spLocks noGrp="1"/>
          </p:cNvSpPr>
          <p:nvPr>
            <p:ph idx="1"/>
          </p:nvPr>
        </p:nvSpPr>
        <p:spPr/>
        <p:txBody>
          <a:bodyPr/>
          <a:lstStyle/>
          <a:p>
            <a:r>
              <a:rPr lang="zh-TW" altLang="en-US" sz="2800" dirty="0" smtClean="0"/>
              <a:t>媒體近年二大新技術： </a:t>
            </a:r>
            <a:endParaRPr lang="en-US" altLang="zh-TW" sz="2800" dirty="0" smtClean="0"/>
          </a:p>
          <a:p>
            <a:pPr marL="874350" lvl="1" indent="-514350">
              <a:buFont typeface="+mj-lt"/>
              <a:buAutoNum type="arabicPeriod"/>
            </a:pPr>
            <a:r>
              <a:rPr lang="en-US" altLang="zh-TW" dirty="0" smtClean="0"/>
              <a:t>UHD,UHD </a:t>
            </a:r>
            <a:r>
              <a:rPr lang="zh-TW" altLang="en-US" dirty="0"/>
              <a:t>已因東奧轉播會加速實現</a:t>
            </a:r>
            <a:endParaRPr lang="en-US" altLang="zh-TW" dirty="0" smtClean="0"/>
          </a:p>
          <a:p>
            <a:pPr marL="874350" lvl="1" indent="-514350">
              <a:buFont typeface="+mj-lt"/>
              <a:buAutoNum type="arabicPeriod"/>
            </a:pPr>
            <a:r>
              <a:rPr lang="zh-TW" altLang="en-US" dirty="0" smtClean="0"/>
              <a:t>基頻設備</a:t>
            </a:r>
            <a:r>
              <a:rPr lang="en-US" altLang="zh-TW" dirty="0" smtClean="0"/>
              <a:t>IP</a:t>
            </a:r>
            <a:r>
              <a:rPr lang="zh-TW" altLang="en-US" dirty="0" smtClean="0"/>
              <a:t>化</a:t>
            </a:r>
            <a:r>
              <a:rPr lang="zh-TW" altLang="en-US" dirty="0"/>
              <a:t>將</a:t>
            </a:r>
            <a:r>
              <a:rPr lang="zh-TW" altLang="en-US" dirty="0" smtClean="0"/>
              <a:t>因電視台新大樓計劃帶動需求。</a:t>
            </a:r>
            <a:endParaRPr lang="en-US" altLang="zh-TW" dirty="0" smtClean="0"/>
          </a:p>
          <a:p>
            <a:r>
              <a:rPr lang="en-US" altLang="zh-TW" sz="2800" dirty="0" smtClean="0"/>
              <a:t>AI</a:t>
            </a:r>
            <a:r>
              <a:rPr lang="zh-TW" altLang="en-US" sz="2800" dirty="0" smtClean="0"/>
              <a:t>透過圖形、人臉以及聲音辦識產生以時間碼為基準的元數據；讓製作人員以文字搜尋可以快速找到需要的素材，大幅提高媒體節目的製作效率</a:t>
            </a:r>
            <a:r>
              <a:rPr lang="zh-TW" altLang="en-US" dirty="0" smtClean="0"/>
              <a:t>。</a:t>
            </a:r>
            <a:endParaRPr lang="zh-TW" altLang="en-US" dirty="0"/>
          </a:p>
        </p:txBody>
      </p:sp>
      <p:sp>
        <p:nvSpPr>
          <p:cNvPr id="4" name="投影片編號版面配置區 3"/>
          <p:cNvSpPr>
            <a:spLocks noGrp="1"/>
          </p:cNvSpPr>
          <p:nvPr>
            <p:ph type="sldNum" sz="quarter" idx="4"/>
          </p:nvPr>
        </p:nvSpPr>
        <p:spPr/>
        <p:txBody>
          <a:bodyPr/>
          <a:lstStyle/>
          <a:p>
            <a:pPr>
              <a:defRPr/>
            </a:pPr>
            <a:fld id="{4CD9C73D-1846-4190-BDF6-A85AC4E8A463}" type="slidenum">
              <a:rPr lang="zh-TW" altLang="en-US" smtClean="0">
                <a:solidFill>
                  <a:prstClr val="white"/>
                </a:solidFill>
              </a:rPr>
              <a:pPr>
                <a:defRPr/>
              </a:pPr>
              <a:t>25</a:t>
            </a:fld>
            <a:endParaRPr lang="zh-TW" altLang="en-US" dirty="0">
              <a:solidFill>
                <a:prstClr val="white"/>
              </a:solidFill>
            </a:endParaRPr>
          </a:p>
        </p:txBody>
      </p:sp>
      <p:sp>
        <p:nvSpPr>
          <p:cNvPr id="5" name="日期版面配置區 4"/>
          <p:cNvSpPr>
            <a:spLocks noGrp="1"/>
          </p:cNvSpPr>
          <p:nvPr>
            <p:ph type="dt" sz="half" idx="2"/>
          </p:nvPr>
        </p:nvSpPr>
        <p:spPr/>
        <p:txBody>
          <a:body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317898662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內容版面配置區 5"/>
          <p:cNvGraphicFramePr>
            <a:graphicFrameLocks/>
          </p:cNvGraphicFramePr>
          <p:nvPr>
            <p:extLst>
              <p:ext uri="{D42A27DB-BD31-4B8C-83A1-F6EECF244321}">
                <p14:modId xmlns:p14="http://schemas.microsoft.com/office/powerpoint/2010/main" val="3650895082"/>
              </p:ext>
            </p:extLst>
          </p:nvPr>
        </p:nvGraphicFramePr>
        <p:xfrm>
          <a:off x="449312" y="1052736"/>
          <a:ext cx="8280400" cy="5328592"/>
        </p:xfrm>
        <a:graphic>
          <a:graphicData uri="http://schemas.openxmlformats.org/drawingml/2006/table">
            <a:tbl>
              <a:tblPr/>
              <a:tblGrid>
                <a:gridCol w="1731963">
                  <a:extLst>
                    <a:ext uri="{9D8B030D-6E8A-4147-A177-3AD203B41FA5}">
                      <a16:colId xmlns="" xmlns:a16="http://schemas.microsoft.com/office/drawing/2014/main" val="20000"/>
                    </a:ext>
                  </a:extLst>
                </a:gridCol>
                <a:gridCol w="2966005">
                  <a:extLst>
                    <a:ext uri="{9D8B030D-6E8A-4147-A177-3AD203B41FA5}">
                      <a16:colId xmlns="" xmlns:a16="http://schemas.microsoft.com/office/drawing/2014/main" val="20001"/>
                    </a:ext>
                  </a:extLst>
                </a:gridCol>
                <a:gridCol w="3582432">
                  <a:extLst>
                    <a:ext uri="{9D8B030D-6E8A-4147-A177-3AD203B41FA5}">
                      <a16:colId xmlns="" xmlns:a16="http://schemas.microsoft.com/office/drawing/2014/main" val="20002"/>
                    </a:ext>
                  </a:extLst>
                </a:gridCol>
              </a:tblGrid>
              <a:tr h="367211">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bg1"/>
                          </a:solidFill>
                          <a:effectLst/>
                          <a:latin typeface="+mn-ea"/>
                          <a:ea typeface="+mn-ea"/>
                        </a:rPr>
                        <a:t>產品及服務</a:t>
                      </a:r>
                      <a:endParaRPr kumimoji="0" lang="zh-TW" altLang="en-US" sz="1600" b="0" i="0" u="none" strike="noStrike" cap="none" normalizeH="0" baseline="0" dirty="0">
                        <a:ln>
                          <a:noFill/>
                        </a:ln>
                        <a:solidFill>
                          <a:schemeClr val="bg1"/>
                        </a:solidFill>
                        <a:effectLst/>
                        <a:latin typeface="+mn-ea"/>
                        <a:ea typeface="+mn-ea"/>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a:ln>
                            <a:noFill/>
                          </a:ln>
                          <a:solidFill>
                            <a:schemeClr val="bg1"/>
                          </a:solidFill>
                          <a:effectLst/>
                          <a:latin typeface="+mn-ea"/>
                          <a:ea typeface="+mn-ea"/>
                        </a:rPr>
                        <a:t>市場方向</a:t>
                      </a:r>
                      <a:endParaRPr kumimoji="0" lang="zh-TW" altLang="en-US" sz="1600" b="1" i="0" u="none" strike="noStrike" cap="none" normalizeH="0" baseline="0" dirty="0">
                        <a:ln>
                          <a:noFill/>
                        </a:ln>
                        <a:solidFill>
                          <a:schemeClr val="bg1"/>
                        </a:solidFill>
                        <a:effectLst/>
                        <a:latin typeface="+mn-ea"/>
                        <a:ea typeface="+mn-ea"/>
                      </a:endParaRP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a:ln>
                            <a:noFill/>
                          </a:ln>
                          <a:solidFill>
                            <a:schemeClr val="bg1"/>
                          </a:solidFill>
                          <a:effectLst/>
                          <a:latin typeface="+mn-ea"/>
                          <a:ea typeface="+mn-ea"/>
                        </a:rPr>
                        <a:t>發展重點</a:t>
                      </a:r>
                      <a:endParaRPr kumimoji="0" lang="zh-TW" altLang="en-US" sz="1600" b="1" i="0" u="none" strike="noStrike" cap="none" normalizeH="0" baseline="0" dirty="0">
                        <a:ln>
                          <a:noFill/>
                        </a:ln>
                        <a:solidFill>
                          <a:schemeClr val="bg1"/>
                        </a:solidFill>
                        <a:effectLst/>
                        <a:latin typeface="+mn-ea"/>
                        <a:ea typeface="+mn-ea"/>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1468844">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algn="ctr"/>
                      <a:r>
                        <a:rPr lang="zh-TW" altLang="en-US" sz="1600" b="1" dirty="0">
                          <a:solidFill>
                            <a:schemeClr val="tx1"/>
                          </a:solidFill>
                          <a:latin typeface="+mn-ea"/>
                          <a:ea typeface="+mn-ea"/>
                        </a:rPr>
                        <a:t>電信暨寬頻網路</a:t>
                      </a: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mn-ea"/>
                          <a:ea typeface="+mn-ea"/>
                        </a:rPr>
                        <a:t>5G</a:t>
                      </a:r>
                      <a:r>
                        <a:rPr kumimoji="0" lang="zh-TW" altLang="en-US" sz="1200" b="0" i="0" u="none" strike="noStrike" cap="none" normalizeH="0" baseline="0" dirty="0" smtClean="0">
                          <a:ln>
                            <a:noFill/>
                          </a:ln>
                          <a:solidFill>
                            <a:schemeClr val="tx1"/>
                          </a:solidFill>
                          <a:effectLst/>
                          <a:latin typeface="+mn-ea"/>
                          <a:ea typeface="+mn-ea"/>
                        </a:rPr>
                        <a:t>時代來臨，高速光纖骨幹網路需求會大增。</a:t>
                      </a:r>
                      <a:endParaRPr kumimoji="0" lang="en-US" altLang="zh-TW" sz="1200" b="0" i="0" u="none" strike="noStrike" cap="none" normalizeH="0" baseline="0" dirty="0" smtClean="0">
                        <a:ln>
                          <a:noFill/>
                        </a:ln>
                        <a:solidFill>
                          <a:schemeClr val="tx1"/>
                        </a:solidFill>
                        <a:effectLst/>
                        <a:latin typeface="+mn-ea"/>
                        <a:ea typeface="+mn-ea"/>
                      </a:endParaRPr>
                    </a:p>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smtClean="0">
                          <a:ln>
                            <a:noFill/>
                          </a:ln>
                          <a:solidFill>
                            <a:schemeClr val="tx1"/>
                          </a:solidFill>
                          <a:effectLst/>
                          <a:latin typeface="+mn-ea"/>
                          <a:ea typeface="+mn-ea"/>
                        </a:rPr>
                        <a:t>國內大型電信業者均為本公司提供設備。</a:t>
                      </a:r>
                      <a:endParaRPr kumimoji="0" lang="zh-TW" altLang="en-US" sz="1200" b="0" i="0" u="none" strike="noStrike" cap="none" normalizeH="0" baseline="0" dirty="0">
                        <a:ln>
                          <a:noFill/>
                        </a:ln>
                        <a:solidFill>
                          <a:schemeClr val="tx1"/>
                        </a:solidFill>
                        <a:effectLst/>
                        <a:latin typeface="+mn-ea"/>
                        <a:ea typeface="+mn-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IP Transport / SDN / NFV</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虛擬化網路</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電信雲</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 </a:t>
                      </a:r>
                      <a:r>
                        <a:rPr kumimoji="0" lang="en-US" altLang="zh-TW" sz="1200" b="0" i="0" u="none" strike="noStrike" kern="1200" cap="none" normalizeH="0" baseline="0" dirty="0" err="1" smtClean="0">
                          <a:ln>
                            <a:noFill/>
                          </a:ln>
                          <a:solidFill>
                            <a:schemeClr val="tx1"/>
                          </a:solidFill>
                          <a:effectLst/>
                          <a:latin typeface="+mn-ea"/>
                          <a:ea typeface="+mn-ea"/>
                          <a:cs typeface="Arial Unicode MS" pitchFamily="34" charset="-120"/>
                        </a:rPr>
                        <a:t>AIoT</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 </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物聯網</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  </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 </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Big Data Analytics/ OSS/BSS</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5G Transport /OTN / ROADM </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光纖網路</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err="1" smtClean="0">
                          <a:ln>
                            <a:noFill/>
                          </a:ln>
                          <a:solidFill>
                            <a:schemeClr val="tx1"/>
                          </a:solidFill>
                          <a:effectLst/>
                          <a:latin typeface="+mn-ea"/>
                          <a:ea typeface="+mn-ea"/>
                          <a:cs typeface="Arial Unicode MS" pitchFamily="34" charset="-120"/>
                        </a:rPr>
                        <a:t>ePRTC</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/PRTC</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同步網路</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固網</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NGN/IMS</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與無線網路</a:t>
                      </a:r>
                      <a:r>
                        <a:rPr kumimoji="0" lang="en-US" altLang="zh-TW" sz="1200" b="0" i="0" u="none" strike="noStrike" kern="1200" cap="none" normalizeH="0" baseline="0" dirty="0" err="1" smtClean="0">
                          <a:ln>
                            <a:noFill/>
                          </a:ln>
                          <a:solidFill>
                            <a:schemeClr val="tx1"/>
                          </a:solidFill>
                          <a:effectLst/>
                          <a:latin typeface="+mn-ea"/>
                          <a:ea typeface="+mn-ea"/>
                          <a:cs typeface="Arial Unicode MS" pitchFamily="34" charset="-120"/>
                        </a:rPr>
                        <a:t>VoLTE</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多媒體行固服務整合</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DOCSIS 3.1 CMTS /RPHY/CIN</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1"/>
                  </a:ext>
                </a:extLst>
              </a:tr>
              <a:tr h="734422">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b="1" dirty="0" smtClean="0">
                          <a:solidFill>
                            <a:schemeClr val="tx1"/>
                          </a:solidFill>
                          <a:latin typeface="+mn-ea"/>
                          <a:ea typeface="+mn-ea"/>
                        </a:rPr>
                        <a:t>行動網路</a:t>
                      </a:r>
                      <a:endParaRPr lang="zh-TW" altLang="en-US" sz="1600" b="1" dirty="0">
                        <a:solidFill>
                          <a:schemeClr val="tx1"/>
                        </a:solidFill>
                        <a:latin typeface="+mn-ea"/>
                        <a:ea typeface="+mn-ea"/>
                      </a:endParaRP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a:ln>
                            <a:noFill/>
                          </a:ln>
                          <a:solidFill>
                            <a:schemeClr val="tx1"/>
                          </a:solidFill>
                          <a:effectLst/>
                          <a:latin typeface="+mn-ea"/>
                          <a:ea typeface="+mn-ea"/>
                        </a:rPr>
                        <a:t>物聯網超高速無線傳輸、</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5G</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採購未來</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3</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年內需求會增加</a:t>
                      </a:r>
                      <a:r>
                        <a:rPr kumimoji="0" lang="zh-TW" altLang="en-US" sz="1200" b="0" i="0" u="none" strike="noStrike" cap="none" normalizeH="0" baseline="0" dirty="0" smtClean="0">
                          <a:ln>
                            <a:noFill/>
                          </a:ln>
                          <a:solidFill>
                            <a:schemeClr val="tx1"/>
                          </a:solidFill>
                          <a:effectLst/>
                          <a:latin typeface="+mn-ea"/>
                          <a:ea typeface="+mn-ea"/>
                        </a:rPr>
                        <a:t> </a:t>
                      </a:r>
                      <a:endParaRPr kumimoji="0" lang="zh-TW" altLang="en-US" sz="1200" b="0" i="0" u="none" strike="noStrike" cap="none" normalizeH="0" baseline="0" dirty="0">
                        <a:ln>
                          <a:noFill/>
                        </a:ln>
                        <a:solidFill>
                          <a:schemeClr val="tx1"/>
                        </a:solidFill>
                        <a:effectLst/>
                        <a:latin typeface="+mn-ea"/>
                        <a:ea typeface="+mn-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cap="none" normalizeH="0" baseline="0" dirty="0" smtClean="0">
                          <a:ln>
                            <a:noFill/>
                          </a:ln>
                          <a:solidFill>
                            <a:schemeClr val="tx1"/>
                          </a:solidFill>
                          <a:effectLst/>
                          <a:latin typeface="+mn-ea"/>
                          <a:ea typeface="+mn-ea"/>
                        </a:rPr>
                        <a:t>5G</a:t>
                      </a:r>
                      <a:r>
                        <a:rPr kumimoji="0" lang="zh-TW" altLang="en-US" sz="1200" b="0" i="0" u="none" strike="noStrike" cap="none" normalizeH="0" baseline="0" dirty="0" smtClean="0">
                          <a:ln>
                            <a:noFill/>
                          </a:ln>
                          <a:solidFill>
                            <a:schemeClr val="tx1"/>
                          </a:solidFill>
                          <a:effectLst/>
                          <a:latin typeface="+mn-ea"/>
                          <a:ea typeface="+mn-ea"/>
                        </a:rPr>
                        <a:t>基站建置 </a:t>
                      </a:r>
                      <a:endParaRPr kumimoji="0" lang="en-US" altLang="zh-TW" sz="1200" b="0" i="0" u="none" strike="noStrike" cap="none" normalizeH="0" baseline="0" dirty="0" smtClean="0">
                        <a:ln>
                          <a:noFill/>
                        </a:ln>
                        <a:solidFill>
                          <a:schemeClr val="tx1"/>
                        </a:solidFill>
                        <a:effectLst/>
                        <a:latin typeface="+mn-ea"/>
                        <a:ea typeface="+mn-ea"/>
                      </a:endParaRP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defRPr/>
                      </a:pPr>
                      <a:r>
                        <a:rPr kumimoji="0" lang="zh-TW" altLang="en-US" sz="1200" b="0" i="0" u="none" strike="noStrike" cap="none" normalizeH="0" baseline="0" dirty="0" smtClean="0">
                          <a:ln>
                            <a:noFill/>
                          </a:ln>
                          <a:solidFill>
                            <a:schemeClr val="tx1"/>
                          </a:solidFill>
                          <a:effectLst/>
                          <a:latin typeface="+mn-ea"/>
                          <a:ea typeface="+mn-ea"/>
                        </a:rPr>
                        <a:t>無線</a:t>
                      </a:r>
                      <a:r>
                        <a:rPr kumimoji="0" lang="zh-TW" altLang="en-US" sz="1200" b="0" i="0" u="none" strike="noStrike" cap="none" normalizeH="0" baseline="0" dirty="0">
                          <a:ln>
                            <a:noFill/>
                          </a:ln>
                          <a:solidFill>
                            <a:schemeClr val="tx1"/>
                          </a:solidFill>
                          <a:effectLst/>
                          <a:latin typeface="+mn-ea"/>
                          <a:ea typeface="+mn-ea"/>
                        </a:rPr>
                        <a:t>網路優</a:t>
                      </a:r>
                      <a:r>
                        <a:rPr kumimoji="0" lang="zh-TW" altLang="en-US" sz="1200" b="0" i="0" u="none" strike="noStrike" cap="none" normalizeH="0" baseline="0" dirty="0" smtClean="0">
                          <a:ln>
                            <a:noFill/>
                          </a:ln>
                          <a:solidFill>
                            <a:schemeClr val="tx1"/>
                          </a:solidFill>
                          <a:effectLst/>
                          <a:latin typeface="+mn-ea"/>
                          <a:ea typeface="+mn-ea"/>
                        </a:rPr>
                        <a:t>化</a:t>
                      </a:r>
                      <a:endParaRPr kumimoji="0" lang="en-US" altLang="zh-TW" sz="1200" b="0" i="0" u="none" strike="noStrike" cap="none" normalizeH="0" baseline="0" dirty="0" smtClean="0">
                        <a:ln>
                          <a:noFill/>
                        </a:ln>
                        <a:solidFill>
                          <a:schemeClr val="tx1"/>
                        </a:solidFill>
                        <a:effectLst/>
                        <a:latin typeface="+mn-ea"/>
                        <a:ea typeface="+mn-ea"/>
                      </a:endParaRP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altLang="zh-TW" sz="1200" b="0" i="0" u="none" strike="noStrike" cap="none" normalizeH="0" baseline="0" dirty="0" smtClean="0">
                          <a:ln>
                            <a:noFill/>
                          </a:ln>
                          <a:solidFill>
                            <a:schemeClr val="tx1"/>
                          </a:solidFill>
                          <a:effectLst/>
                          <a:latin typeface="+mn-ea"/>
                          <a:ea typeface="+mn-ea"/>
                        </a:rPr>
                        <a:t>5G</a:t>
                      </a:r>
                      <a:r>
                        <a:rPr kumimoji="0" lang="zh-TW" altLang="en-US" sz="1200" b="0" i="0" u="none" strike="noStrike" cap="none" normalizeH="0" baseline="0" dirty="0" smtClean="0">
                          <a:ln>
                            <a:noFill/>
                          </a:ln>
                          <a:solidFill>
                            <a:schemeClr val="tx1"/>
                          </a:solidFill>
                          <a:effectLst/>
                          <a:latin typeface="+mn-ea"/>
                          <a:ea typeface="+mn-ea"/>
                        </a:rPr>
                        <a:t>共構基站建置</a:t>
                      </a:r>
                      <a:r>
                        <a:rPr kumimoji="0" lang="en-US" altLang="zh-TW" sz="1200" b="0" i="0" u="none" strike="noStrike" cap="none" normalizeH="0" baseline="0" dirty="0" smtClean="0">
                          <a:ln>
                            <a:noFill/>
                          </a:ln>
                          <a:solidFill>
                            <a:schemeClr val="tx1"/>
                          </a:solidFill>
                          <a:effectLst/>
                          <a:latin typeface="+mn-ea"/>
                          <a:ea typeface="+mn-ea"/>
                        </a:rPr>
                        <a:t>(</a:t>
                      </a:r>
                      <a:r>
                        <a:rPr kumimoji="0" lang="zh-TW" altLang="en-US" sz="1200" b="0" i="0" u="none" strike="noStrike" cap="none" normalizeH="0" baseline="0" dirty="0" smtClean="0">
                          <a:ln>
                            <a:noFill/>
                          </a:ln>
                          <a:solidFill>
                            <a:schemeClr val="tx1"/>
                          </a:solidFill>
                          <a:effectLst/>
                          <a:latin typeface="+mn-ea"/>
                          <a:ea typeface="+mn-ea"/>
                        </a:rPr>
                        <a:t>三鐵</a:t>
                      </a:r>
                      <a:r>
                        <a:rPr kumimoji="0" lang="en-US" altLang="zh-TW" sz="1200" b="0" i="0" u="none" strike="noStrike" cap="none" normalizeH="0" baseline="0" dirty="0" smtClean="0">
                          <a:ln>
                            <a:noFill/>
                          </a:ln>
                          <a:solidFill>
                            <a:schemeClr val="tx1"/>
                          </a:solidFill>
                          <a:effectLst/>
                          <a:latin typeface="+mn-ea"/>
                          <a:ea typeface="+mn-ea"/>
                        </a:rPr>
                        <a:t>/</a:t>
                      </a:r>
                      <a:r>
                        <a:rPr kumimoji="0" lang="zh-TW" altLang="en-US" sz="1200" b="0" i="0" u="none" strike="noStrike" cap="none" normalizeH="0" baseline="0" dirty="0" smtClean="0">
                          <a:ln>
                            <a:noFill/>
                          </a:ln>
                          <a:solidFill>
                            <a:schemeClr val="tx1"/>
                          </a:solidFill>
                          <a:effectLst/>
                          <a:latin typeface="+mn-ea"/>
                          <a:ea typeface="+mn-ea"/>
                        </a:rPr>
                        <a:t>重大工程</a:t>
                      </a:r>
                      <a:r>
                        <a:rPr kumimoji="0" lang="en-US" altLang="zh-TW" sz="1200" b="0" i="0" u="none" strike="noStrike" cap="none" normalizeH="0" baseline="0" dirty="0" smtClean="0">
                          <a:ln>
                            <a:noFill/>
                          </a:ln>
                          <a:solidFill>
                            <a:schemeClr val="tx1"/>
                          </a:solidFill>
                          <a:effectLst/>
                          <a:latin typeface="+mn-ea"/>
                          <a:ea typeface="+mn-ea"/>
                        </a:rPr>
                        <a:t>)</a:t>
                      </a:r>
                      <a:endParaRPr kumimoji="0" lang="en-US" altLang="zh-TW" sz="1200" b="0" i="0" u="none" strike="noStrike" cap="none" normalizeH="0" baseline="0" dirty="0">
                        <a:ln>
                          <a:noFill/>
                        </a:ln>
                        <a:solidFill>
                          <a:schemeClr val="tx1"/>
                        </a:solidFill>
                        <a:effectLst/>
                        <a:latin typeface="+mn-ea"/>
                        <a:ea typeface="+mn-ea"/>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993187">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b="1" dirty="0">
                          <a:solidFill>
                            <a:schemeClr val="tx1"/>
                          </a:solidFill>
                          <a:latin typeface="+mn-ea"/>
                          <a:ea typeface="+mn-ea"/>
                        </a:rPr>
                        <a:t>數位媒體</a:t>
                      </a: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smtClean="0">
                          <a:ln>
                            <a:noFill/>
                          </a:ln>
                          <a:solidFill>
                            <a:schemeClr val="tx1"/>
                          </a:solidFill>
                          <a:effectLst/>
                          <a:latin typeface="+mn-ea"/>
                          <a:ea typeface="+mn-ea"/>
                        </a:rPr>
                        <a:t>電視台、有線電視業者及中華電訊</a:t>
                      </a:r>
                      <a:r>
                        <a:rPr kumimoji="0" lang="en-US" altLang="zh-TW" sz="1200" b="0" i="0" u="none" strike="noStrike" cap="none" normalizeH="0" baseline="0" dirty="0" smtClean="0">
                          <a:ln>
                            <a:noFill/>
                          </a:ln>
                          <a:solidFill>
                            <a:schemeClr val="tx1"/>
                          </a:solidFill>
                          <a:effectLst/>
                          <a:latin typeface="+mn-ea"/>
                          <a:ea typeface="+mn-ea"/>
                        </a:rPr>
                        <a:t>MOD</a:t>
                      </a:r>
                      <a:r>
                        <a:rPr kumimoji="0" lang="zh-TW" altLang="en-US" sz="1200" b="0" i="0" u="none" strike="noStrike" cap="none" normalizeH="0" baseline="0" dirty="0" smtClean="0">
                          <a:ln>
                            <a:noFill/>
                          </a:ln>
                          <a:solidFill>
                            <a:schemeClr val="tx1"/>
                          </a:solidFill>
                          <a:effectLst/>
                          <a:latin typeface="+mn-ea"/>
                          <a:ea typeface="+mn-ea"/>
                        </a:rPr>
                        <a:t>會有升級</a:t>
                      </a:r>
                      <a:r>
                        <a:rPr kumimoji="0" lang="en-US" altLang="zh-TW" sz="1200" b="0" i="0" u="none" strike="noStrike" cap="none" normalizeH="0" baseline="0" dirty="0" smtClean="0">
                          <a:ln>
                            <a:noFill/>
                          </a:ln>
                          <a:solidFill>
                            <a:schemeClr val="tx1"/>
                          </a:solidFill>
                          <a:effectLst/>
                          <a:latin typeface="+mn-ea"/>
                          <a:ea typeface="+mn-ea"/>
                        </a:rPr>
                        <a:t>UHD</a:t>
                      </a:r>
                      <a:r>
                        <a:rPr kumimoji="0" lang="zh-TW" altLang="en-US" sz="1200" b="0" i="0" u="none" strike="noStrike" cap="none" normalizeH="0" baseline="0" dirty="0" smtClean="0">
                          <a:ln>
                            <a:noFill/>
                          </a:ln>
                          <a:solidFill>
                            <a:schemeClr val="tx1"/>
                          </a:solidFill>
                          <a:effectLst/>
                          <a:latin typeface="+mn-ea"/>
                          <a:ea typeface="+mn-ea"/>
                        </a:rPr>
                        <a:t>設備需求。</a:t>
                      </a:r>
                    </a:p>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smtClean="0">
                          <a:ln>
                            <a:noFill/>
                          </a:ln>
                          <a:solidFill>
                            <a:schemeClr val="tx1"/>
                          </a:solidFill>
                          <a:effectLst/>
                          <a:latin typeface="+mn-ea"/>
                          <a:ea typeface="+mn-ea"/>
                        </a:rPr>
                        <a:t>部份電視台業者有新大樓建置計劃，均考慮以</a:t>
                      </a:r>
                      <a:r>
                        <a:rPr kumimoji="0" lang="en-US" altLang="zh-TW" sz="1200" b="0" i="0" u="none" strike="noStrike" cap="none" normalizeH="0" baseline="0" dirty="0" smtClean="0">
                          <a:ln>
                            <a:noFill/>
                          </a:ln>
                          <a:solidFill>
                            <a:schemeClr val="tx1"/>
                          </a:solidFill>
                          <a:effectLst/>
                          <a:latin typeface="+mn-ea"/>
                          <a:ea typeface="+mn-ea"/>
                        </a:rPr>
                        <a:t>IP </a:t>
                      </a:r>
                      <a:r>
                        <a:rPr kumimoji="0" lang="zh-TW" altLang="en-US" sz="1200" b="0" i="0" u="none" strike="noStrike" cap="none" normalizeH="0" baseline="0" dirty="0" smtClean="0">
                          <a:ln>
                            <a:noFill/>
                          </a:ln>
                          <a:solidFill>
                            <a:schemeClr val="tx1"/>
                          </a:solidFill>
                          <a:effectLst/>
                          <a:latin typeface="+mn-ea"/>
                          <a:ea typeface="+mn-ea"/>
                        </a:rPr>
                        <a:t>為基礎建設、加速訊號中心</a:t>
                      </a:r>
                      <a:r>
                        <a:rPr kumimoji="0" lang="en-US" altLang="zh-TW" sz="1200" b="0" i="0" u="none" strike="noStrike" cap="none" normalizeH="0" baseline="0" dirty="0" smtClean="0">
                          <a:ln>
                            <a:noFill/>
                          </a:ln>
                          <a:solidFill>
                            <a:schemeClr val="tx1"/>
                          </a:solidFill>
                          <a:effectLst/>
                          <a:latin typeface="+mn-ea"/>
                          <a:ea typeface="+mn-ea"/>
                        </a:rPr>
                        <a:t>IP</a:t>
                      </a:r>
                      <a:r>
                        <a:rPr kumimoji="0" lang="zh-TW" altLang="en-US" sz="1200" b="0" i="0" u="none" strike="noStrike" cap="none" normalizeH="0" baseline="0" dirty="0" smtClean="0">
                          <a:ln>
                            <a:noFill/>
                          </a:ln>
                          <a:solidFill>
                            <a:schemeClr val="tx1"/>
                          </a:solidFill>
                          <a:effectLst/>
                          <a:latin typeface="+mn-ea"/>
                          <a:ea typeface="+mn-ea"/>
                        </a:rPr>
                        <a:t>化的實現。</a:t>
                      </a: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a:ln>
                            <a:noFill/>
                          </a:ln>
                          <a:solidFill>
                            <a:schemeClr val="tx1"/>
                          </a:solidFill>
                          <a:effectLst/>
                          <a:latin typeface="+mn-ea"/>
                          <a:ea typeface="+mn-ea"/>
                          <a:cs typeface="Arial Unicode MS" pitchFamily="34" charset="-120"/>
                        </a:rPr>
                        <a:t>4K / UHD / </a:t>
                      </a:r>
                      <a:r>
                        <a:rPr kumimoji="0" lang="zh-TW" altLang="en-US" sz="1200" b="0" i="0" u="none" strike="noStrike" cap="none" normalizeH="0" baseline="0" dirty="0">
                          <a:ln>
                            <a:noFill/>
                          </a:ln>
                          <a:solidFill>
                            <a:schemeClr val="tx1"/>
                          </a:solidFill>
                          <a:effectLst/>
                          <a:latin typeface="+mn-ea"/>
                          <a:ea typeface="+mn-ea"/>
                        </a:rPr>
                        <a:t>媒體訊號中心</a:t>
                      </a:r>
                      <a:r>
                        <a:rPr kumimoji="0" lang="en-US" altLang="zh-TW" sz="1200" b="0" i="0" u="none" strike="noStrike" kern="1200" cap="none" normalizeH="0" baseline="0" dirty="0">
                          <a:ln>
                            <a:noFill/>
                          </a:ln>
                          <a:solidFill>
                            <a:schemeClr val="tx1"/>
                          </a:solidFill>
                          <a:effectLst/>
                          <a:latin typeface="+mn-ea"/>
                          <a:ea typeface="+mn-ea"/>
                          <a:cs typeface="Arial Unicode MS" pitchFamily="34" charset="-120"/>
                        </a:rPr>
                        <a:t>IP</a:t>
                      </a:r>
                      <a:r>
                        <a:rPr kumimoji="0" lang="zh-TW" altLang="en-US" sz="1200" b="0" i="0" u="none" strike="noStrike" cap="none" normalizeH="0" baseline="0" dirty="0">
                          <a:ln>
                            <a:noFill/>
                          </a:ln>
                          <a:solidFill>
                            <a:schemeClr val="tx1"/>
                          </a:solidFill>
                          <a:effectLst/>
                          <a:latin typeface="+mn-ea"/>
                          <a:ea typeface="+mn-ea"/>
                        </a:rPr>
                        <a:t>化</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a:ln>
                            <a:noFill/>
                          </a:ln>
                          <a:solidFill>
                            <a:schemeClr val="tx1"/>
                          </a:solidFill>
                          <a:effectLst/>
                          <a:latin typeface="+mn-ea"/>
                          <a:ea typeface="+mn-ea"/>
                          <a:cs typeface="Arial Unicode MS" pitchFamily="34" charset="-120"/>
                        </a:rPr>
                        <a:t>IOT</a:t>
                      </a:r>
                      <a:r>
                        <a:rPr kumimoji="0" lang="zh-TW" altLang="en-US" sz="1200" b="0" i="0" u="none" strike="noStrike" cap="none" normalizeH="0" baseline="0" dirty="0">
                          <a:ln>
                            <a:noFill/>
                          </a:ln>
                          <a:solidFill>
                            <a:schemeClr val="tx1"/>
                          </a:solidFill>
                          <a:effectLst/>
                          <a:latin typeface="+mn-ea"/>
                          <a:ea typeface="+mn-ea"/>
                        </a:rPr>
                        <a:t>及</a:t>
                      </a:r>
                      <a:r>
                        <a:rPr kumimoji="0" lang="en-US" altLang="zh-TW" sz="1200" b="0" i="0" u="none" strike="noStrike" kern="1200" cap="none" normalizeH="0" baseline="0" dirty="0">
                          <a:ln>
                            <a:noFill/>
                          </a:ln>
                          <a:solidFill>
                            <a:schemeClr val="tx1"/>
                          </a:solidFill>
                          <a:effectLst/>
                          <a:latin typeface="+mn-ea"/>
                          <a:ea typeface="+mn-ea"/>
                          <a:cs typeface="Arial Unicode MS" pitchFamily="34" charset="-120"/>
                        </a:rPr>
                        <a:t>OTT</a:t>
                      </a:r>
                      <a:r>
                        <a:rPr kumimoji="0" lang="zh-TW" altLang="en-US" sz="1200" b="0" i="0" u="none" strike="noStrike" cap="none" normalizeH="0" baseline="0" dirty="0">
                          <a:ln>
                            <a:noFill/>
                          </a:ln>
                          <a:solidFill>
                            <a:schemeClr val="tx1"/>
                          </a:solidFill>
                          <a:effectLst/>
                          <a:latin typeface="+mn-ea"/>
                          <a:ea typeface="+mn-ea"/>
                        </a:rPr>
                        <a:t>多媒體</a:t>
                      </a:r>
                      <a:r>
                        <a:rPr kumimoji="0" lang="zh-TW" altLang="en-US" sz="1200" b="0" i="0" u="none" strike="noStrike" cap="none" normalizeH="0" baseline="0" dirty="0" smtClean="0">
                          <a:ln>
                            <a:noFill/>
                          </a:ln>
                          <a:solidFill>
                            <a:schemeClr val="tx1"/>
                          </a:solidFill>
                          <a:effectLst/>
                          <a:latin typeface="+mn-ea"/>
                          <a:ea typeface="+mn-ea"/>
                        </a:rPr>
                        <a:t>應用</a:t>
                      </a:r>
                      <a:endParaRPr kumimoji="0" lang="en-US" altLang="zh-TW" sz="1200" b="0" i="0" u="none" strike="noStrike" cap="none" normalizeH="0" baseline="0" dirty="0" smtClean="0">
                        <a:ln>
                          <a:noFill/>
                        </a:ln>
                        <a:solidFill>
                          <a:schemeClr val="tx1"/>
                        </a:solidFill>
                        <a:effectLst/>
                        <a:latin typeface="+mn-ea"/>
                        <a:ea typeface="+mn-ea"/>
                      </a:endParaRP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lang="en-US" altLang="zh-TW" sz="1200" b="0" dirty="0" smtClean="0">
                          <a:latin typeface="+mn-ea"/>
                          <a:ea typeface="+mn-ea"/>
                        </a:rPr>
                        <a:t>AI </a:t>
                      </a:r>
                      <a:r>
                        <a:rPr lang="zh-TW" altLang="en-US" sz="1200" b="0" dirty="0" smtClean="0">
                          <a:latin typeface="+mn-ea"/>
                          <a:ea typeface="+mn-ea"/>
                        </a:rPr>
                        <a:t>技術在媒體產業的應用</a:t>
                      </a:r>
                      <a:endParaRPr kumimoji="0" lang="zh-TW" altLang="en-US" sz="1200" b="0" i="0" u="none" strike="noStrike" cap="none" normalizeH="0" baseline="0" dirty="0">
                        <a:ln>
                          <a:noFill/>
                        </a:ln>
                        <a:solidFill>
                          <a:schemeClr val="tx1"/>
                        </a:solidFill>
                        <a:effectLst/>
                        <a:latin typeface="+mn-ea"/>
                        <a:ea typeface="+mn-ea"/>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3"/>
                  </a:ext>
                </a:extLst>
              </a:tr>
              <a:tr h="1112099">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endParaRPr lang="zh-TW" altLang="en-US" sz="1600" b="1" dirty="0">
                        <a:solidFill>
                          <a:schemeClr val="tx1"/>
                        </a:solidFill>
                        <a:latin typeface="+mn-ea"/>
                        <a:ea typeface="+mn-ea"/>
                      </a:endParaRP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dirty="0">
                        <a:ln>
                          <a:noFill/>
                        </a:ln>
                        <a:solidFill>
                          <a:schemeClr val="tx1"/>
                        </a:solidFill>
                        <a:effectLst/>
                        <a:latin typeface="+mn-ea"/>
                        <a:ea typeface="+mn-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zh-TW" altLang="en-US" sz="1400" b="0" i="0" u="none" strike="noStrike" kern="1200" cap="none" normalizeH="0" baseline="0" dirty="0">
                        <a:ln>
                          <a:noFill/>
                        </a:ln>
                        <a:solidFill>
                          <a:schemeClr val="tx1"/>
                        </a:solidFill>
                        <a:effectLst/>
                        <a:latin typeface="+mn-ea"/>
                        <a:ea typeface="+mn-ea"/>
                        <a:cs typeface="Arial Unicode MS" pitchFamily="34" charset="-120"/>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652829">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b="1" dirty="0">
                          <a:solidFill>
                            <a:schemeClr val="tx1"/>
                          </a:solidFill>
                          <a:latin typeface="+mn-ea"/>
                          <a:ea typeface="+mn-ea"/>
                        </a:rPr>
                        <a:t>地理資訊</a:t>
                      </a: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a:ln>
                            <a:noFill/>
                          </a:ln>
                          <a:solidFill>
                            <a:schemeClr val="tx1"/>
                          </a:solidFill>
                          <a:effectLst/>
                          <a:latin typeface="+mn-ea"/>
                          <a:ea typeface="+mn-ea"/>
                        </a:rPr>
                        <a:t>大數據資料與地理資訊整合</a:t>
                      </a:r>
                      <a:r>
                        <a:rPr kumimoji="0" lang="zh-TW" altLang="en-US" sz="1200" b="0" i="0" u="none" strike="noStrike" cap="none" normalizeH="0" baseline="0" dirty="0" smtClean="0">
                          <a:ln>
                            <a:noFill/>
                          </a:ln>
                          <a:solidFill>
                            <a:schemeClr val="tx1"/>
                          </a:solidFill>
                          <a:effectLst/>
                          <a:latin typeface="+mn-ea"/>
                          <a:ea typeface="+mn-ea"/>
                        </a:rPr>
                        <a:t>呈現</a:t>
                      </a:r>
                      <a:endParaRPr kumimoji="0" lang="zh-TW" altLang="en-US" sz="1200" b="0" i="0" u="none" strike="noStrike" cap="none" normalizeH="0" baseline="0" dirty="0">
                        <a:ln>
                          <a:noFill/>
                        </a:ln>
                        <a:solidFill>
                          <a:schemeClr val="tx1"/>
                        </a:solidFill>
                        <a:effectLst/>
                        <a:latin typeface="+mn-ea"/>
                        <a:ea typeface="+mn-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smtClean="0">
                          <a:ln>
                            <a:noFill/>
                          </a:ln>
                          <a:solidFill>
                            <a:srgbClr val="000000"/>
                          </a:solidFill>
                          <a:effectLst/>
                          <a:latin typeface="+mn-ea"/>
                          <a:ea typeface="+mn-ea"/>
                          <a:cs typeface="Arial Unicode MS" pitchFamily="34" charset="-120"/>
                        </a:rPr>
                        <a:t>3D</a:t>
                      </a:r>
                      <a:r>
                        <a:rPr kumimoji="0" lang="zh-TW" altLang="en-US" sz="1200" b="0" i="0" u="none" strike="noStrike" kern="1200" cap="none" normalizeH="0" baseline="0" dirty="0" smtClean="0">
                          <a:ln>
                            <a:noFill/>
                          </a:ln>
                          <a:solidFill>
                            <a:srgbClr val="000000"/>
                          </a:solidFill>
                          <a:effectLst/>
                          <a:latin typeface="+mn-ea"/>
                          <a:ea typeface="+mn-ea"/>
                          <a:cs typeface="Arial Unicode MS" pitchFamily="34" charset="-120"/>
                        </a:rPr>
                        <a:t>應用</a:t>
                      </a:r>
                      <a:r>
                        <a:rPr kumimoji="0" lang="en-US" altLang="zh-TW" sz="1200" b="0" i="0" u="none" strike="noStrike" kern="1200" cap="none" normalizeH="0" baseline="0" dirty="0" smtClean="0">
                          <a:ln>
                            <a:noFill/>
                          </a:ln>
                          <a:solidFill>
                            <a:srgbClr val="000000"/>
                          </a:solidFill>
                          <a:effectLst/>
                          <a:latin typeface="+mn-ea"/>
                          <a:ea typeface="+mn-ea"/>
                          <a:cs typeface="Arial Unicode MS" pitchFamily="34" charset="-120"/>
                        </a:rPr>
                        <a:t>(GIS+BIM, 5G</a:t>
                      </a:r>
                      <a:r>
                        <a:rPr kumimoji="0" lang="zh-TW" altLang="en-US" sz="1200" b="0" i="0" u="none" strike="noStrike" kern="1200" cap="none" normalizeH="0" baseline="0" dirty="0" smtClean="0">
                          <a:ln>
                            <a:noFill/>
                          </a:ln>
                          <a:solidFill>
                            <a:srgbClr val="000000"/>
                          </a:solidFill>
                          <a:effectLst/>
                          <a:latin typeface="+mn-ea"/>
                          <a:ea typeface="+mn-ea"/>
                          <a:cs typeface="Arial Unicode MS" pitchFamily="34" charset="-120"/>
                        </a:rPr>
                        <a:t>基站分析</a:t>
                      </a:r>
                      <a:r>
                        <a:rPr kumimoji="0" lang="en-US" altLang="zh-TW" sz="1200" b="0" i="0" u="none" strike="noStrike" kern="1200" cap="none" normalizeH="0" baseline="0" dirty="0" smtClean="0">
                          <a:ln>
                            <a:noFill/>
                          </a:ln>
                          <a:solidFill>
                            <a:srgbClr val="000000"/>
                          </a:solidFill>
                          <a:effectLst/>
                          <a:latin typeface="+mn-ea"/>
                          <a:ea typeface="+mn-ea"/>
                          <a:cs typeface="Arial Unicode MS" pitchFamily="34" charset="-120"/>
                        </a:rPr>
                        <a:t>)</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200" b="0" i="0" u="none" strike="noStrike" kern="1200" cap="none" normalizeH="0" baseline="0" dirty="0" smtClean="0">
                          <a:ln>
                            <a:noFill/>
                          </a:ln>
                          <a:solidFill>
                            <a:srgbClr val="000000"/>
                          </a:solidFill>
                          <a:effectLst/>
                          <a:latin typeface="+mn-ea"/>
                          <a:ea typeface="+mn-ea"/>
                          <a:cs typeface="Arial Unicode MS" pitchFamily="34" charset="-120"/>
                        </a:rPr>
                        <a:t>應用深度學習</a:t>
                      </a:r>
                      <a:r>
                        <a:rPr kumimoji="0" lang="en-US" altLang="zh-TW" sz="1200" b="0" i="0" u="none" strike="noStrike" kern="1200" cap="none" normalizeH="0" baseline="0" dirty="0" smtClean="0">
                          <a:ln>
                            <a:noFill/>
                          </a:ln>
                          <a:solidFill>
                            <a:srgbClr val="000000"/>
                          </a:solidFill>
                          <a:effectLst/>
                          <a:latin typeface="+mn-ea"/>
                          <a:ea typeface="+mn-ea"/>
                          <a:cs typeface="Arial Unicode MS" pitchFamily="34" charset="-120"/>
                        </a:rPr>
                        <a:t>/</a:t>
                      </a:r>
                      <a:r>
                        <a:rPr kumimoji="0" lang="zh-TW" altLang="en-US" sz="1200" b="0" i="0" u="none" strike="noStrike" kern="1200" cap="none" normalizeH="0" baseline="0" dirty="0" smtClean="0">
                          <a:ln>
                            <a:noFill/>
                          </a:ln>
                          <a:solidFill>
                            <a:srgbClr val="000000"/>
                          </a:solidFill>
                          <a:effectLst/>
                          <a:latin typeface="+mn-ea"/>
                          <a:ea typeface="+mn-ea"/>
                          <a:cs typeface="Arial Unicode MS" pitchFamily="34" charset="-120"/>
                        </a:rPr>
                        <a:t>機器學習於地理資訊方向</a:t>
                      </a:r>
                      <a:endParaRPr kumimoji="0" lang="en-US" altLang="zh-TW" sz="1200" b="0" i="0" u="none" strike="noStrike" kern="1200" cap="none" normalizeH="0" baseline="0" dirty="0" smtClean="0">
                        <a:ln>
                          <a:noFill/>
                        </a:ln>
                        <a:solidFill>
                          <a:srgbClr val="000000"/>
                        </a:solidFill>
                        <a:effectLst/>
                        <a:latin typeface="+mn-ea"/>
                        <a:ea typeface="+mn-ea"/>
                        <a:cs typeface="Arial Unicode MS" pitchFamily="34" charset="-120"/>
                      </a:endParaRP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200" b="0" i="0" u="none" strike="noStrike" kern="1200" cap="none" normalizeH="0" baseline="0" dirty="0" smtClean="0">
                          <a:ln>
                            <a:noFill/>
                          </a:ln>
                          <a:solidFill>
                            <a:srgbClr val="000000"/>
                          </a:solidFill>
                          <a:effectLst/>
                          <a:latin typeface="+mn-ea"/>
                          <a:ea typeface="+mn-ea"/>
                          <a:cs typeface="Arial Unicode MS" pitchFamily="34" charset="-120"/>
                        </a:rPr>
                        <a:t>空間巨量資料科學與決策支援</a:t>
                      </a:r>
                      <a:endParaRPr kumimoji="0" lang="en-US" altLang="zh-TW" sz="1200" b="0" i="0" u="none" strike="noStrike" kern="1200" cap="none" normalizeH="0" baseline="0" dirty="0" smtClean="0">
                        <a:ln>
                          <a:noFill/>
                        </a:ln>
                        <a:solidFill>
                          <a:srgbClr val="000000"/>
                        </a:solidFill>
                        <a:effectLst/>
                        <a:latin typeface="+mn-ea"/>
                        <a:ea typeface="+mn-ea"/>
                        <a:cs typeface="Arial Unicode MS" pitchFamily="34" charset="-120"/>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5"/>
                  </a:ext>
                </a:extLst>
              </a:tr>
            </a:tbl>
          </a:graphicData>
        </a:graphic>
      </p:graphicFrame>
      <p:sp>
        <p:nvSpPr>
          <p:cNvPr id="55298"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itchFamily="34" charset="0"/>
                <a:ea typeface="新細明體" pitchFamily="18" charset="-120"/>
              </a:defRPr>
            </a:lvl1pPr>
            <a:lvl2pPr marL="742950" indent="-285750">
              <a:defRPr kumimoji="1" sz="2400">
                <a:solidFill>
                  <a:schemeClr val="tx1"/>
                </a:solidFill>
                <a:latin typeface="Calibri" pitchFamily="34" charset="0"/>
                <a:ea typeface="新細明體" pitchFamily="18" charset="-120"/>
              </a:defRPr>
            </a:lvl2pPr>
            <a:lvl3pPr marL="1143000" indent="-228600">
              <a:defRPr kumimoji="1" sz="2400">
                <a:solidFill>
                  <a:schemeClr val="tx1"/>
                </a:solidFill>
                <a:latin typeface="Calibri" pitchFamily="34" charset="0"/>
                <a:ea typeface="新細明體" pitchFamily="18" charset="-120"/>
              </a:defRPr>
            </a:lvl3pPr>
            <a:lvl4pPr marL="1600200" indent="-228600">
              <a:defRPr kumimoji="1" sz="2400">
                <a:solidFill>
                  <a:schemeClr val="tx1"/>
                </a:solidFill>
                <a:latin typeface="Calibri" pitchFamily="34" charset="0"/>
                <a:ea typeface="新細明體" pitchFamily="18" charset="-120"/>
              </a:defRPr>
            </a:lvl4pPr>
            <a:lvl5pPr marL="2057400" indent="-228600">
              <a:defRPr kumimoji="1" sz="2400">
                <a:solidFill>
                  <a:schemeClr val="tx1"/>
                </a:solidFill>
                <a:latin typeface="Calibri" pitchFamily="34" charset="0"/>
                <a:ea typeface="新細明體" pitchFamily="18" charset="-120"/>
              </a:defRPr>
            </a:lvl5pPr>
            <a:lvl6pPr marL="2514600" indent="-228600" fontAlgn="base">
              <a:spcBef>
                <a:spcPct val="0"/>
              </a:spcBef>
              <a:spcAft>
                <a:spcPct val="0"/>
              </a:spcAft>
              <a:defRPr kumimoji="1" sz="2400">
                <a:solidFill>
                  <a:schemeClr val="tx1"/>
                </a:solidFill>
                <a:latin typeface="Calibri" pitchFamily="34" charset="0"/>
                <a:ea typeface="新細明體" pitchFamily="18" charset="-120"/>
              </a:defRPr>
            </a:lvl6pPr>
            <a:lvl7pPr marL="2971800" indent="-228600" fontAlgn="base">
              <a:spcBef>
                <a:spcPct val="0"/>
              </a:spcBef>
              <a:spcAft>
                <a:spcPct val="0"/>
              </a:spcAft>
              <a:defRPr kumimoji="1" sz="2400">
                <a:solidFill>
                  <a:schemeClr val="tx1"/>
                </a:solidFill>
                <a:latin typeface="Calibri" pitchFamily="34" charset="0"/>
                <a:ea typeface="新細明體" pitchFamily="18" charset="-120"/>
              </a:defRPr>
            </a:lvl7pPr>
            <a:lvl8pPr marL="3429000" indent="-228600" fontAlgn="base">
              <a:spcBef>
                <a:spcPct val="0"/>
              </a:spcBef>
              <a:spcAft>
                <a:spcPct val="0"/>
              </a:spcAft>
              <a:defRPr kumimoji="1" sz="2400">
                <a:solidFill>
                  <a:schemeClr val="tx1"/>
                </a:solidFill>
                <a:latin typeface="Calibri" pitchFamily="34" charset="0"/>
                <a:ea typeface="新細明體" pitchFamily="18" charset="-120"/>
              </a:defRPr>
            </a:lvl8pPr>
            <a:lvl9pPr marL="3886200" indent="-228600" fontAlgn="base">
              <a:spcBef>
                <a:spcPct val="0"/>
              </a:spcBef>
              <a:spcAft>
                <a:spcPct val="0"/>
              </a:spcAft>
              <a:defRPr kumimoji="1" sz="2400">
                <a:solidFill>
                  <a:schemeClr val="tx1"/>
                </a:solidFill>
                <a:latin typeface="Calibri" pitchFamily="34" charset="0"/>
                <a:ea typeface="新細明體" pitchFamily="18" charset="-120"/>
              </a:defRPr>
            </a:lvl9pPr>
          </a:lstStyle>
          <a:p>
            <a:fld id="{769745DC-F7CC-49CD-B369-3FA86A66E98F}" type="slidenum">
              <a:rPr kumimoji="0" lang="zh-TW" altLang="en-US" sz="900">
                <a:solidFill>
                  <a:prstClr val="white"/>
                </a:solidFill>
                <a:latin typeface="Arial Unicode MS" pitchFamily="34" charset="-120"/>
                <a:ea typeface="Arial Unicode MS" pitchFamily="34" charset="-120"/>
              </a:rPr>
              <a:pPr/>
              <a:t>26</a:t>
            </a:fld>
            <a:endParaRPr kumimoji="0" lang="zh-TW" altLang="en-US" sz="900">
              <a:solidFill>
                <a:prstClr val="white"/>
              </a:solidFill>
              <a:latin typeface="Arial Unicode MS" pitchFamily="34" charset="-120"/>
              <a:ea typeface="Arial Unicode MS" pitchFamily="34" charset="-120"/>
            </a:endParaRPr>
          </a:p>
        </p:txBody>
      </p:sp>
      <p:sp>
        <p:nvSpPr>
          <p:cNvPr id="7" name="標題 1"/>
          <p:cNvSpPr>
            <a:spLocks noGrp="1"/>
          </p:cNvSpPr>
          <p:nvPr>
            <p:ph type="title"/>
          </p:nvPr>
        </p:nvSpPr>
        <p:spPr/>
        <p:txBody>
          <a:bodyPr/>
          <a:lstStyle/>
          <a:p>
            <a:pPr>
              <a:defRPr/>
            </a:pPr>
            <a:r>
              <a:rPr lang="zh-TW" altLang="en-US" dirty="0">
                <a:effectLst>
                  <a:outerShdw blurRad="38100" dist="38100" dir="2700000" algn="tl">
                    <a:srgbClr val="C0C0C0"/>
                  </a:outerShdw>
                </a:effectLst>
              </a:rPr>
              <a:t>各核心業務未來發展</a:t>
            </a:r>
            <a:r>
              <a:rPr lang="zh-TW" altLang="en-US" dirty="0" smtClean="0">
                <a:effectLst>
                  <a:outerShdw blurRad="38100" dist="38100" dir="2700000" algn="tl">
                    <a:srgbClr val="C0C0C0"/>
                  </a:outerShdw>
                </a:effectLst>
              </a:rPr>
              <a:t>計畫</a:t>
            </a:r>
            <a:endParaRPr lang="zh-TW" altLang="en-US" dirty="0">
              <a:solidFill>
                <a:srgbClr val="FF0000"/>
              </a:solidFill>
              <a:effectLst>
                <a:outerShdw blurRad="38100" dist="38100" dir="2700000" algn="tl">
                  <a:srgbClr val="C0C0C0"/>
                </a:outerShdw>
              </a:effectLst>
            </a:endParaRPr>
          </a:p>
        </p:txBody>
      </p:sp>
      <p:graphicFrame>
        <p:nvGraphicFramePr>
          <p:cNvPr id="10" name="內容版面配置區 5"/>
          <p:cNvGraphicFramePr>
            <a:graphicFrameLocks noGrp="1"/>
          </p:cNvGraphicFramePr>
          <p:nvPr>
            <p:extLst>
              <p:ext uri="{D42A27DB-BD31-4B8C-83A1-F6EECF244321}">
                <p14:modId xmlns:p14="http://schemas.microsoft.com/office/powerpoint/2010/main" val="3675521601"/>
              </p:ext>
            </p:extLst>
          </p:nvPr>
        </p:nvGraphicFramePr>
        <p:xfrm>
          <a:off x="467544" y="4653136"/>
          <a:ext cx="8280920" cy="1080120"/>
        </p:xfrm>
        <a:graphic>
          <a:graphicData uri="http://schemas.openxmlformats.org/drawingml/2006/table">
            <a:tbl>
              <a:tblPr/>
              <a:tblGrid>
                <a:gridCol w="1739882">
                  <a:extLst>
                    <a:ext uri="{9D8B030D-6E8A-4147-A177-3AD203B41FA5}">
                      <a16:colId xmlns="" xmlns:a16="http://schemas.microsoft.com/office/drawing/2014/main" val="20000"/>
                    </a:ext>
                  </a:extLst>
                </a:gridCol>
                <a:gridCol w="3062193">
                  <a:extLst>
                    <a:ext uri="{9D8B030D-6E8A-4147-A177-3AD203B41FA5}">
                      <a16:colId xmlns="" xmlns:a16="http://schemas.microsoft.com/office/drawing/2014/main" val="20001"/>
                    </a:ext>
                  </a:extLst>
                </a:gridCol>
                <a:gridCol w="3478845">
                  <a:extLst>
                    <a:ext uri="{9D8B030D-6E8A-4147-A177-3AD203B41FA5}">
                      <a16:colId xmlns="" xmlns:a16="http://schemas.microsoft.com/office/drawing/2014/main" val="20002"/>
                    </a:ext>
                  </a:extLst>
                </a:gridCol>
              </a:tblGrid>
              <a:tr h="1080120">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TW" altLang="en-US" sz="1600" b="1" i="0" u="none" strike="noStrike" kern="1200" cap="none" normalizeH="0" baseline="0" dirty="0" smtClean="0">
                          <a:ln>
                            <a:noFill/>
                          </a:ln>
                          <a:solidFill>
                            <a:srgbClr val="0032C8"/>
                          </a:solidFill>
                          <a:effectLst/>
                          <a:latin typeface="Arial" pitchFamily="34" charset="0"/>
                          <a:ea typeface="微軟正黑體" pitchFamily="34" charset="-120"/>
                          <a:cs typeface="Arial Unicode MS" pitchFamily="34" charset="-120"/>
                        </a:rPr>
                        <a:t>資訊雲端</a:t>
                      </a:r>
                    </a:p>
                  </a:txBody>
                  <a:tcPr marL="9443" marR="9443" marT="9525" marB="0" anchor="ctr" horzOverflow="overflow">
                    <a:lnL>
                      <a:noFill/>
                    </a:lnL>
                    <a:lnR>
                      <a:noFill/>
                    </a:lnR>
                    <a:lnT>
                      <a:noFill/>
                    </a:lnT>
                    <a:lnB>
                      <a:noFill/>
                    </a:lnB>
                    <a:lnTlToBr>
                      <a:noFill/>
                    </a:lnTlToBr>
                    <a:lnBlToTr>
                      <a:noFill/>
                    </a:lnBlToTr>
                    <a:solidFill>
                      <a:srgbClr val="FFFF00">
                        <a:alpha val="56862"/>
                      </a:srgbClr>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zh-TW" altLang="en-US" sz="1600" b="1" i="0" u="none" strike="noStrike" kern="1200" cap="none" normalizeH="0" baseline="0" dirty="0" smtClean="0">
                          <a:ln>
                            <a:noFill/>
                          </a:ln>
                          <a:solidFill>
                            <a:srgbClr val="0032C8"/>
                          </a:solidFill>
                          <a:effectLst/>
                          <a:latin typeface="Arial" pitchFamily="34" charset="0"/>
                          <a:ea typeface="微軟正黑體" pitchFamily="34" charset="-120"/>
                          <a:cs typeface="Arial Unicode MS" pitchFamily="34" charset="-120"/>
                        </a:rPr>
                        <a:t>因應</a:t>
                      </a:r>
                      <a:r>
                        <a:rPr kumimoji="0" lang="en-US" altLang="zh-TW" sz="1600" b="1" i="0" u="none" strike="noStrike" kern="1200" cap="none" normalizeH="0" baseline="0" dirty="0" smtClean="0">
                          <a:ln>
                            <a:noFill/>
                          </a:ln>
                          <a:solidFill>
                            <a:srgbClr val="0032C8"/>
                          </a:solidFill>
                          <a:effectLst/>
                          <a:latin typeface="Arial" pitchFamily="34" charset="0"/>
                          <a:ea typeface="微軟正黑體" pitchFamily="34" charset="-120"/>
                          <a:cs typeface="Arial Unicode MS" pitchFamily="34" charset="-120"/>
                        </a:rPr>
                        <a:t>AI</a:t>
                      </a:r>
                      <a:r>
                        <a:rPr kumimoji="0" lang="zh-TW" altLang="en-US" sz="1600" b="1" i="0" u="none" strike="noStrike" kern="1200" cap="none" normalizeH="0" baseline="0" dirty="0" smtClean="0">
                          <a:ln>
                            <a:noFill/>
                          </a:ln>
                          <a:solidFill>
                            <a:srgbClr val="0032C8"/>
                          </a:solidFill>
                          <a:effectLst/>
                          <a:latin typeface="Arial" pitchFamily="34" charset="0"/>
                          <a:ea typeface="微軟正黑體" pitchFamily="34" charset="-120"/>
                          <a:cs typeface="Arial Unicode MS" pitchFamily="34" charset="-120"/>
                        </a:rPr>
                        <a:t>及</a:t>
                      </a:r>
                      <a:r>
                        <a:rPr kumimoji="0" lang="en-US" altLang="zh-TW" sz="1600" b="1" i="0" u="none" strike="noStrike" kern="1200" cap="none" normalizeH="0" baseline="0" dirty="0" smtClean="0">
                          <a:ln>
                            <a:noFill/>
                          </a:ln>
                          <a:solidFill>
                            <a:srgbClr val="0032C8"/>
                          </a:solidFill>
                          <a:effectLst/>
                          <a:latin typeface="Arial" pitchFamily="34" charset="0"/>
                          <a:ea typeface="微軟正黑體" pitchFamily="34" charset="-120"/>
                          <a:cs typeface="Arial Unicode MS" pitchFamily="34" charset="-120"/>
                        </a:rPr>
                        <a:t>IOT(</a:t>
                      </a:r>
                      <a:r>
                        <a:rPr kumimoji="0" lang="zh-TW" altLang="en-US" sz="1600" b="1" i="0" u="none" strike="noStrike" kern="1200" cap="none" normalizeH="0" baseline="0" dirty="0" smtClean="0">
                          <a:ln>
                            <a:noFill/>
                          </a:ln>
                          <a:solidFill>
                            <a:srgbClr val="0032C8"/>
                          </a:solidFill>
                          <a:effectLst/>
                          <a:latin typeface="Arial" pitchFamily="34" charset="0"/>
                          <a:ea typeface="微軟正黑體" pitchFamily="34" charset="-120"/>
                          <a:cs typeface="Arial Unicode MS" pitchFamily="34" charset="-120"/>
                        </a:rPr>
                        <a:t>互聯網</a:t>
                      </a:r>
                      <a:r>
                        <a:rPr kumimoji="0" lang="en-US" altLang="zh-TW" sz="1600" b="1" i="0" u="none" strike="noStrike" kern="1200" cap="none" normalizeH="0" baseline="0" dirty="0" smtClean="0">
                          <a:ln>
                            <a:noFill/>
                          </a:ln>
                          <a:solidFill>
                            <a:srgbClr val="0032C8"/>
                          </a:solidFill>
                          <a:effectLst/>
                          <a:latin typeface="Arial" pitchFamily="34" charset="0"/>
                          <a:ea typeface="微軟正黑體" pitchFamily="34" charset="-120"/>
                          <a:cs typeface="Arial Unicode MS" pitchFamily="34" charset="-120"/>
                        </a:rPr>
                        <a:t>)</a:t>
                      </a:r>
                      <a:r>
                        <a:rPr kumimoji="0" lang="zh-TW" altLang="en-US" sz="1600" b="1" i="0" u="none" strike="noStrike" kern="1200" cap="none" normalizeH="0" baseline="0" dirty="0" smtClean="0">
                          <a:ln>
                            <a:noFill/>
                          </a:ln>
                          <a:solidFill>
                            <a:srgbClr val="0032C8"/>
                          </a:solidFill>
                          <a:effectLst/>
                          <a:latin typeface="Arial" pitchFamily="34" charset="0"/>
                          <a:ea typeface="微軟正黑體" pitchFamily="34" charset="-120"/>
                          <a:cs typeface="Arial Unicode MS" pitchFamily="34" charset="-120"/>
                        </a:rPr>
                        <a:t>企業網路更重視雲端運算管理及優化工程、大數據資料收集分析，國內各大企業需求增加</a:t>
                      </a:r>
                      <a:endParaRPr kumimoji="0" lang="zh-TW" altLang="en-US" sz="1600" b="1" i="0" u="none" strike="noStrike" cap="none" normalizeH="0" baseline="0" dirty="0" smtClean="0">
                        <a:ln>
                          <a:noFill/>
                        </a:ln>
                        <a:solidFill>
                          <a:srgbClr val="0032C8"/>
                        </a:solidFill>
                        <a:effectLst/>
                        <a:latin typeface="Arial" pitchFamily="34" charset="0"/>
                        <a:ea typeface="微軟正黑體" pitchFamily="34" charset="-120"/>
                      </a:endParaRPr>
                    </a:p>
                  </a:txBody>
                  <a:tcPr marL="9443" marR="180000" marT="9525" marB="0" anchor="ctr" horzOverflow="overflow">
                    <a:lnL>
                      <a:noFill/>
                    </a:lnL>
                    <a:lnR>
                      <a:noFill/>
                    </a:lnR>
                    <a:lnT>
                      <a:noFill/>
                    </a:lnT>
                    <a:lnB>
                      <a:noFill/>
                    </a:lnB>
                    <a:lnTlToBr>
                      <a:noFill/>
                    </a:lnTlToBr>
                    <a:lnBlToTr>
                      <a:noFill/>
                    </a:lnBlToTr>
                    <a:solidFill>
                      <a:srgbClr val="FFFF00">
                        <a:alpha val="54901"/>
                      </a:srgbClr>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r>
                        <a:rPr lang="zh-TW" altLang="en-US" sz="1600" b="1" u="none" strike="noStrike" kern="1200" dirty="0" smtClean="0">
                          <a:solidFill>
                            <a:srgbClr val="FF0000"/>
                          </a:solidFill>
                          <a:effectLst/>
                          <a:latin typeface="+mn-lt"/>
                          <a:ea typeface="+mn-ea"/>
                          <a:cs typeface="+mn-cs"/>
                        </a:rPr>
                        <a:t>雲端資訊網路安全</a:t>
                      </a:r>
                    </a:p>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r>
                        <a:rPr lang="en-US" altLang="zh-TW" sz="1600" b="1" u="none" strike="noStrike" kern="1200" dirty="0" smtClean="0">
                          <a:solidFill>
                            <a:srgbClr val="FF0000"/>
                          </a:solidFill>
                          <a:effectLst/>
                          <a:latin typeface="+mn-lt"/>
                          <a:ea typeface="+mn-ea"/>
                          <a:cs typeface="+mn-cs"/>
                        </a:rPr>
                        <a:t>AI </a:t>
                      </a:r>
                      <a:r>
                        <a:rPr lang="zh-TW" altLang="en-US" sz="1600" b="1" u="none" strike="noStrike" kern="1200" dirty="0" smtClean="0">
                          <a:solidFill>
                            <a:srgbClr val="FF0000"/>
                          </a:solidFill>
                          <a:effectLst/>
                          <a:latin typeface="+mn-lt"/>
                          <a:ea typeface="+mn-ea"/>
                          <a:cs typeface="+mn-cs"/>
                        </a:rPr>
                        <a:t> </a:t>
                      </a:r>
                      <a:r>
                        <a:rPr lang="en-US" altLang="zh-TW" sz="1600" b="1" u="none" strike="noStrike" kern="1200" dirty="0" smtClean="0">
                          <a:solidFill>
                            <a:srgbClr val="FF0000"/>
                          </a:solidFill>
                          <a:effectLst/>
                          <a:latin typeface="+mn-lt"/>
                          <a:ea typeface="+mn-ea"/>
                          <a:cs typeface="+mn-cs"/>
                        </a:rPr>
                        <a:t>IOT </a:t>
                      </a:r>
                      <a:r>
                        <a:rPr lang="zh-TW" altLang="en-US" sz="1600" b="1" u="none" strike="noStrike" kern="1200" dirty="0" smtClean="0">
                          <a:solidFill>
                            <a:srgbClr val="FF0000"/>
                          </a:solidFill>
                          <a:effectLst/>
                          <a:latin typeface="+mn-lt"/>
                          <a:ea typeface="+mn-ea"/>
                          <a:cs typeface="+mn-cs"/>
                        </a:rPr>
                        <a:t>整合方案</a:t>
                      </a:r>
                      <a:r>
                        <a:rPr lang="en-US" altLang="zh-TW" sz="1600" b="1" u="none" strike="noStrike" kern="1200" dirty="0" smtClean="0">
                          <a:solidFill>
                            <a:srgbClr val="FF0000"/>
                          </a:solidFill>
                          <a:effectLst/>
                          <a:latin typeface="+mn-lt"/>
                          <a:ea typeface="+mn-ea"/>
                          <a:cs typeface="+mn-cs"/>
                        </a:rPr>
                        <a:t>(</a:t>
                      </a:r>
                      <a:r>
                        <a:rPr lang="zh-TW" altLang="en-US" sz="1600" b="1" u="none" strike="noStrike" kern="1200" dirty="0" smtClean="0">
                          <a:solidFill>
                            <a:srgbClr val="FF0000"/>
                          </a:solidFill>
                          <a:effectLst/>
                          <a:latin typeface="+mn-lt"/>
                          <a:ea typeface="+mn-ea"/>
                          <a:cs typeface="+mn-cs"/>
                        </a:rPr>
                        <a:t>與電信業者</a:t>
                      </a:r>
                      <a:r>
                        <a:rPr lang="en-US" altLang="zh-TW" sz="1600" b="1" u="none" strike="noStrike" kern="1200" dirty="0" smtClean="0">
                          <a:solidFill>
                            <a:srgbClr val="FF0000"/>
                          </a:solidFill>
                          <a:effectLst/>
                          <a:latin typeface="+mn-lt"/>
                          <a:ea typeface="+mn-ea"/>
                          <a:cs typeface="+mn-cs"/>
                        </a:rPr>
                        <a:t>5G</a:t>
                      </a:r>
                      <a:r>
                        <a:rPr lang="zh-TW" altLang="en-US" sz="1600" b="1" u="none" strike="noStrike" kern="1200" dirty="0" smtClean="0">
                          <a:solidFill>
                            <a:srgbClr val="FF0000"/>
                          </a:solidFill>
                          <a:effectLst/>
                          <a:latin typeface="+mn-lt"/>
                          <a:ea typeface="+mn-ea"/>
                          <a:cs typeface="+mn-cs"/>
                        </a:rPr>
                        <a:t>之整合</a:t>
                      </a:r>
                      <a:r>
                        <a:rPr lang="en-US" altLang="zh-TW" sz="1600" b="1" u="none" strike="noStrike" kern="1200" dirty="0" smtClean="0">
                          <a:solidFill>
                            <a:srgbClr val="FF0000"/>
                          </a:solidFill>
                          <a:effectLst/>
                          <a:latin typeface="+mn-lt"/>
                          <a:ea typeface="+mn-ea"/>
                          <a:cs typeface="+mn-cs"/>
                        </a:rPr>
                        <a:t>)</a:t>
                      </a:r>
                    </a:p>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r>
                        <a:rPr lang="en-US" altLang="zh-TW" sz="1600" b="1" u="none" strike="noStrike" kern="1200" dirty="0" smtClean="0">
                          <a:solidFill>
                            <a:srgbClr val="FF0000"/>
                          </a:solidFill>
                          <a:effectLst/>
                          <a:latin typeface="+mn-lt"/>
                          <a:ea typeface="+mn-ea"/>
                          <a:cs typeface="+mn-cs"/>
                        </a:rPr>
                        <a:t>SD-WAN </a:t>
                      </a:r>
                      <a:r>
                        <a:rPr lang="zh-TW" altLang="en-US" sz="1600" b="1" u="none" strike="noStrike" kern="1200" dirty="0" smtClean="0">
                          <a:solidFill>
                            <a:srgbClr val="FF0000"/>
                          </a:solidFill>
                          <a:effectLst/>
                          <a:latin typeface="+mn-lt"/>
                          <a:ea typeface="+mn-ea"/>
                          <a:cs typeface="+mn-cs"/>
                        </a:rPr>
                        <a:t>企業網路數位轉型</a:t>
                      </a:r>
                    </a:p>
                  </a:txBody>
                  <a:tcPr anchor="ctr" horzOverflow="overflow">
                    <a:lnL>
                      <a:noFill/>
                    </a:lnL>
                    <a:lnR>
                      <a:noFill/>
                    </a:lnR>
                    <a:lnT>
                      <a:noFill/>
                    </a:lnT>
                    <a:lnB>
                      <a:noFill/>
                    </a:lnB>
                    <a:lnTlToBr>
                      <a:noFill/>
                    </a:lnTlToBr>
                    <a:lnBlToTr>
                      <a:noFill/>
                    </a:lnBlToTr>
                    <a:solidFill>
                      <a:srgbClr val="FFFF00">
                        <a:alpha val="61960"/>
                      </a:srgb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11473780"/>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01910D5E-B65B-4880-B78F-C348504AA7E4}"/>
              </a:ext>
            </a:extLst>
          </p:cNvPr>
          <p:cNvSpPr>
            <a:spLocks noGrp="1"/>
          </p:cNvSpPr>
          <p:nvPr>
            <p:ph type="title"/>
          </p:nvPr>
        </p:nvSpPr>
        <p:spPr/>
        <p:txBody>
          <a:bodyPr/>
          <a:lstStyle/>
          <a:p>
            <a:r>
              <a:rPr lang="zh-TW" altLang="en-US" dirty="0"/>
              <a:t>雲端資訊網路安全解決方案</a:t>
            </a:r>
          </a:p>
        </p:txBody>
      </p:sp>
      <p:sp>
        <p:nvSpPr>
          <p:cNvPr id="3" name="投影片編號版面配置區 2">
            <a:extLst>
              <a:ext uri="{FF2B5EF4-FFF2-40B4-BE49-F238E27FC236}">
                <a16:creationId xmlns="" xmlns:a16="http://schemas.microsoft.com/office/drawing/2014/main" id="{6A820FCE-0793-40B1-8E34-03EAE2B0D82F}"/>
              </a:ext>
            </a:extLst>
          </p:cNvPr>
          <p:cNvSpPr>
            <a:spLocks noGrp="1"/>
          </p:cNvSpPr>
          <p:nvPr>
            <p:ph type="sldNum" sz="quarter" idx="10"/>
          </p:nvPr>
        </p:nvSpPr>
        <p:spPr/>
        <p:txBody>
          <a:bodyPr/>
          <a:lstStyle/>
          <a:p>
            <a:pPr>
              <a:defRPr/>
            </a:pPr>
            <a:fld id="{4CD9C73D-1846-4190-BDF6-A85AC4E8A463}" type="slidenum">
              <a:rPr lang="zh-TW" altLang="en-US" smtClean="0">
                <a:solidFill>
                  <a:prstClr val="white"/>
                </a:solidFill>
              </a:rPr>
              <a:pPr>
                <a:defRPr/>
              </a:pPr>
              <a:t>27</a:t>
            </a:fld>
            <a:endParaRPr lang="zh-TW" altLang="en-US" dirty="0">
              <a:solidFill>
                <a:prstClr val="white"/>
              </a:solidFill>
            </a:endParaRPr>
          </a:p>
        </p:txBody>
      </p:sp>
      <p:sp>
        <p:nvSpPr>
          <p:cNvPr id="4" name="日期版面配置區 3">
            <a:extLst>
              <a:ext uri="{FF2B5EF4-FFF2-40B4-BE49-F238E27FC236}">
                <a16:creationId xmlns="" xmlns:a16="http://schemas.microsoft.com/office/drawing/2014/main" id="{44FF71D3-CA7A-4AD0-871E-F44CD3B8C398}"/>
              </a:ext>
            </a:extLst>
          </p:cNvPr>
          <p:cNvSpPr>
            <a:spLocks noGrp="1"/>
          </p:cNvSpPr>
          <p:nvPr>
            <p:ph type="dt" sz="half" idx="11"/>
          </p:nvPr>
        </p:nvSpPr>
        <p:spPr/>
        <p:txBody>
          <a:body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6" name="文字方塊 5"/>
          <p:cNvSpPr txBox="1"/>
          <p:nvPr/>
        </p:nvSpPr>
        <p:spPr>
          <a:xfrm>
            <a:off x="1043608" y="1268760"/>
            <a:ext cx="6697491" cy="830997"/>
          </a:xfrm>
          <a:prstGeom prst="rect">
            <a:avLst/>
          </a:prstGeom>
          <a:noFill/>
        </p:spPr>
        <p:txBody>
          <a:bodyPr wrap="square" rtlCol="0">
            <a:spAutoFit/>
          </a:bodyPr>
          <a:lstStyle/>
          <a:p>
            <a:r>
              <a:rPr lang="zh-TW" altLang="en-US" sz="2400" dirty="0" smtClean="0">
                <a:solidFill>
                  <a:prstClr val="black"/>
                </a:solidFill>
                <a:latin typeface="微軟正黑體"/>
                <a:ea typeface="微軟正黑體"/>
              </a:rPr>
              <a:t>因</a:t>
            </a:r>
            <a:r>
              <a:rPr lang="en-US" altLang="zh-TW" sz="2400" dirty="0" smtClean="0">
                <a:solidFill>
                  <a:prstClr val="black"/>
                </a:solidFill>
                <a:latin typeface="微軟正黑體"/>
                <a:ea typeface="微軟正黑體"/>
              </a:rPr>
              <a:t>5G,</a:t>
            </a:r>
            <a:r>
              <a:rPr lang="zh-TW" altLang="en-US" sz="2400" dirty="0" smtClean="0">
                <a:solidFill>
                  <a:prstClr val="black"/>
                </a:solidFill>
                <a:latin typeface="微軟正黑體"/>
                <a:ea typeface="微軟正黑體"/>
              </a:rPr>
              <a:t>雲端與虛擬化的來臨</a:t>
            </a:r>
            <a:r>
              <a:rPr lang="en-US" altLang="zh-TW" sz="2400" dirty="0" smtClean="0">
                <a:solidFill>
                  <a:prstClr val="black"/>
                </a:solidFill>
                <a:latin typeface="微軟正黑體"/>
                <a:ea typeface="微軟正黑體"/>
              </a:rPr>
              <a:t>,</a:t>
            </a:r>
            <a:r>
              <a:rPr lang="zh-TW" altLang="en-US" sz="2400" dirty="0" smtClean="0">
                <a:solidFill>
                  <a:prstClr val="black"/>
                </a:solidFill>
                <a:latin typeface="微軟正黑體"/>
                <a:ea typeface="微軟正黑體"/>
              </a:rPr>
              <a:t>企業</a:t>
            </a:r>
            <a:r>
              <a:rPr lang="zh-TW" altLang="en-US" sz="2400" dirty="0">
                <a:solidFill>
                  <a:prstClr val="black"/>
                </a:solidFill>
                <a:latin typeface="微軟正黑體"/>
                <a:ea typeface="微軟正黑體"/>
              </a:rPr>
              <a:t>用戶全方位資訊安全的規劃、諮詢、導入及</a:t>
            </a:r>
            <a:r>
              <a:rPr lang="zh-TW" altLang="en-US" sz="2400" dirty="0" smtClean="0">
                <a:solidFill>
                  <a:prstClr val="black"/>
                </a:solidFill>
                <a:latin typeface="微軟正黑體"/>
                <a:ea typeface="微軟正黑體"/>
              </a:rPr>
              <a:t>佈署更形</a:t>
            </a:r>
            <a:r>
              <a:rPr lang="zh-TW" altLang="en-US" sz="2400" dirty="0">
                <a:solidFill>
                  <a:prstClr val="black"/>
                </a:solidFill>
                <a:latin typeface="微軟正黑體"/>
                <a:ea typeface="微軟正黑體"/>
              </a:rPr>
              <a:t>重要</a:t>
            </a:r>
            <a:r>
              <a:rPr lang="zh-TW" altLang="en-US" sz="2400" dirty="0" smtClean="0">
                <a:solidFill>
                  <a:prstClr val="black"/>
                </a:solidFill>
                <a:latin typeface="微軟正黑體"/>
                <a:ea typeface="微軟正黑體"/>
              </a:rPr>
              <a:t>。 </a:t>
            </a:r>
            <a:endParaRPr lang="zh-TW" altLang="en-US" sz="2400" dirty="0">
              <a:solidFill>
                <a:prstClr val="black"/>
              </a:solidFill>
              <a:latin typeface="微軟正黑體"/>
              <a:ea typeface="微軟正黑體"/>
            </a:endParaRPr>
          </a:p>
        </p:txBody>
      </p:sp>
      <p:pic>
        <p:nvPicPr>
          <p:cNvPr id="7" name="圖片 6">
            <a:extLst>
              <a:ext uri="{FF2B5EF4-FFF2-40B4-BE49-F238E27FC236}">
                <a16:creationId xmlns="" xmlns:a16="http://schemas.microsoft.com/office/drawing/2014/main" id="{83B673FB-37A0-4FF0-8102-7558117C3CA5}"/>
              </a:ext>
            </a:extLst>
          </p:cNvPr>
          <p:cNvPicPr>
            <a:picLocks noChangeAspect="1"/>
          </p:cNvPicPr>
          <p:nvPr/>
        </p:nvPicPr>
        <p:blipFill>
          <a:blip r:embed="rId2"/>
          <a:stretch>
            <a:fillRect/>
          </a:stretch>
        </p:blipFill>
        <p:spPr>
          <a:xfrm>
            <a:off x="1323709" y="2666007"/>
            <a:ext cx="6477000" cy="3643313"/>
          </a:xfrm>
          <a:prstGeom prst="rect">
            <a:avLst/>
          </a:prstGeom>
        </p:spPr>
      </p:pic>
    </p:spTree>
    <p:extLst>
      <p:ext uri="{BB962C8B-B14F-4D97-AF65-F5344CB8AC3E}">
        <p14:creationId xmlns:p14="http://schemas.microsoft.com/office/powerpoint/2010/main" val="1187139541"/>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2" y="44624"/>
            <a:ext cx="7427913" cy="8509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TW" dirty="0"/>
              <a:t>SD-WAN </a:t>
            </a:r>
            <a:r>
              <a:rPr lang="zh-TW" altLang="en-US" dirty="0"/>
              <a:t>企業網路轉型</a:t>
            </a:r>
          </a:p>
        </p:txBody>
      </p:sp>
      <p:sp>
        <p:nvSpPr>
          <p:cNvPr id="3" name="投影片編號版面配置區 2"/>
          <p:cNvSpPr>
            <a:spLocks noGrp="1"/>
          </p:cNvSpPr>
          <p:nvPr>
            <p:ph type="sldNum" sz="quarter" idx="10"/>
          </p:nvPr>
        </p:nvSpPr>
        <p:spPr/>
        <p:txBody>
          <a:bodyPr/>
          <a:lstStyle/>
          <a:p>
            <a:pPr>
              <a:defRPr/>
            </a:pPr>
            <a:fld id="{4CD9C73D-1846-4190-BDF6-A85AC4E8A463}" type="slidenum">
              <a:rPr lang="zh-TW" altLang="en-US" smtClean="0">
                <a:solidFill>
                  <a:prstClr val="white"/>
                </a:solidFill>
              </a:rPr>
              <a:pPr>
                <a:defRPr/>
              </a:pPr>
              <a:t>28</a:t>
            </a:fld>
            <a:endParaRPr lang="zh-TW" altLang="en-US" dirty="0">
              <a:solidFill>
                <a:prstClr val="white"/>
              </a:solidFill>
            </a:endParaRPr>
          </a:p>
        </p:txBody>
      </p:sp>
      <p:sp>
        <p:nvSpPr>
          <p:cNvPr id="4" name="日期版面配置區 3"/>
          <p:cNvSpPr>
            <a:spLocks noGrp="1"/>
          </p:cNvSpPr>
          <p:nvPr>
            <p:ph type="dt" sz="half" idx="11"/>
          </p:nvPr>
        </p:nvSpPr>
        <p:spPr/>
        <p:txBody>
          <a:body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pic>
        <p:nvPicPr>
          <p:cNvPr id="1026" name="Picture 2" descr="「sd-wan solution」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902" y="3068960"/>
            <a:ext cx="6737213" cy="2243790"/>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611560" y="1052736"/>
            <a:ext cx="7848872" cy="1754326"/>
          </a:xfrm>
          <a:prstGeom prst="rect">
            <a:avLst/>
          </a:prstGeom>
          <a:noFill/>
        </p:spPr>
        <p:txBody>
          <a:bodyPr wrap="square" rtlCol="0">
            <a:spAutoFit/>
          </a:bodyPr>
          <a:lstStyle/>
          <a:p>
            <a:r>
              <a:rPr lang="en-US" altLang="zh-TW" dirty="0" smtClean="0">
                <a:solidFill>
                  <a:prstClr val="black"/>
                </a:solidFill>
                <a:latin typeface="+mn-ea"/>
                <a:ea typeface="+mn-ea"/>
              </a:rPr>
              <a:t>IDT</a:t>
            </a:r>
            <a:r>
              <a:rPr lang="zh-TW" altLang="en-US" dirty="0" smtClean="0">
                <a:solidFill>
                  <a:prstClr val="black"/>
                </a:solidFill>
                <a:latin typeface="+mn-ea"/>
                <a:ea typeface="+mn-ea"/>
              </a:rPr>
              <a:t> 提供的企業</a:t>
            </a:r>
            <a:r>
              <a:rPr lang="en-US" altLang="zh-TW" dirty="0" smtClean="0">
                <a:solidFill>
                  <a:prstClr val="black"/>
                </a:solidFill>
                <a:latin typeface="+mn-ea"/>
                <a:ea typeface="+mn-ea"/>
              </a:rPr>
              <a:t>SD-WAN</a:t>
            </a:r>
            <a:r>
              <a:rPr lang="zh-TW" altLang="en-US" dirty="0" smtClean="0">
                <a:solidFill>
                  <a:prstClr val="black"/>
                </a:solidFill>
                <a:latin typeface="+mn-ea"/>
                <a:ea typeface="+mn-ea"/>
              </a:rPr>
              <a:t>網路 從只有專線</a:t>
            </a:r>
            <a:r>
              <a:rPr lang="en-US" altLang="zh-TW" dirty="0">
                <a:solidFill>
                  <a:prstClr val="black"/>
                </a:solidFill>
                <a:latin typeface="+mn-ea"/>
                <a:ea typeface="+mn-ea"/>
              </a:rPr>
              <a:t>VPN</a:t>
            </a:r>
            <a:r>
              <a:rPr lang="zh-TW" altLang="en-US" dirty="0" smtClean="0">
                <a:solidFill>
                  <a:prstClr val="black"/>
                </a:solidFill>
                <a:latin typeface="+mn-ea"/>
                <a:ea typeface="+mn-ea"/>
              </a:rPr>
              <a:t> 的連結轉型到可整合不同連結方式如</a:t>
            </a:r>
            <a:r>
              <a:rPr lang="en-US" altLang="zh-TW" dirty="0" smtClean="0">
                <a:solidFill>
                  <a:prstClr val="black"/>
                </a:solidFill>
                <a:latin typeface="+mn-ea"/>
                <a:ea typeface="+mn-ea"/>
              </a:rPr>
              <a:t>:</a:t>
            </a:r>
          </a:p>
          <a:p>
            <a:pPr marL="342900" indent="-342900">
              <a:buFontTx/>
              <a:buAutoNum type="arabicPeriod"/>
            </a:pPr>
            <a:r>
              <a:rPr lang="zh-TW" altLang="en-US" dirty="0" smtClean="0">
                <a:solidFill>
                  <a:prstClr val="black"/>
                </a:solidFill>
                <a:latin typeface="+mn-ea"/>
                <a:ea typeface="+mn-ea"/>
              </a:rPr>
              <a:t>實體專線</a:t>
            </a:r>
            <a:endParaRPr lang="en-US" altLang="zh-TW" dirty="0" smtClean="0">
              <a:solidFill>
                <a:prstClr val="black"/>
              </a:solidFill>
              <a:latin typeface="+mn-ea"/>
              <a:ea typeface="+mn-ea"/>
            </a:endParaRPr>
          </a:p>
          <a:p>
            <a:pPr marL="342900" indent="-342900">
              <a:buFontTx/>
              <a:buAutoNum type="arabicPeriod"/>
            </a:pPr>
            <a:r>
              <a:rPr lang="en-US" altLang="zh-TW" dirty="0" smtClean="0">
                <a:solidFill>
                  <a:prstClr val="black"/>
                </a:solidFill>
                <a:latin typeface="+mn-ea"/>
                <a:ea typeface="+mn-ea"/>
              </a:rPr>
              <a:t>Internet (ADSL/4G/5G)</a:t>
            </a:r>
          </a:p>
          <a:p>
            <a:endParaRPr lang="en-US" altLang="zh-TW" dirty="0">
              <a:solidFill>
                <a:prstClr val="black"/>
              </a:solidFill>
              <a:latin typeface="+mn-ea"/>
              <a:ea typeface="+mn-ea"/>
            </a:endParaRPr>
          </a:p>
          <a:p>
            <a:r>
              <a:rPr lang="zh-TW" altLang="en-US" dirty="0" smtClean="0">
                <a:solidFill>
                  <a:prstClr val="black"/>
                </a:solidFill>
                <a:latin typeface="+mn-ea"/>
                <a:ea typeface="+mn-ea"/>
              </a:rPr>
              <a:t>並提供</a:t>
            </a:r>
            <a:r>
              <a:rPr lang="zh-TW" altLang="en-US" dirty="0">
                <a:solidFill>
                  <a:prstClr val="black"/>
                </a:solidFill>
                <a:latin typeface="+mn-ea"/>
                <a:ea typeface="+mn-ea"/>
              </a:rPr>
              <a:t> </a:t>
            </a:r>
            <a:r>
              <a:rPr lang="zh-TW" altLang="en-US" dirty="0" smtClean="0">
                <a:solidFill>
                  <a:prstClr val="black"/>
                </a:solidFill>
                <a:latin typeface="+mn-ea"/>
                <a:ea typeface="+mn-ea"/>
              </a:rPr>
              <a:t>路由</a:t>
            </a:r>
            <a:r>
              <a:rPr lang="en-US" altLang="zh-TW" dirty="0" smtClean="0">
                <a:solidFill>
                  <a:prstClr val="black"/>
                </a:solidFill>
                <a:latin typeface="+mn-ea"/>
                <a:ea typeface="+mn-ea"/>
              </a:rPr>
              <a:t>/</a:t>
            </a:r>
            <a:r>
              <a:rPr lang="zh-TW" altLang="en-US" dirty="0">
                <a:solidFill>
                  <a:prstClr val="black"/>
                </a:solidFill>
                <a:latin typeface="+mn-ea"/>
                <a:ea typeface="+mn-ea"/>
              </a:rPr>
              <a:t> </a:t>
            </a:r>
            <a:r>
              <a:rPr lang="zh-TW" altLang="en-US" dirty="0" smtClean="0">
                <a:solidFill>
                  <a:prstClr val="black"/>
                </a:solidFill>
                <a:latin typeface="+mn-ea"/>
                <a:ea typeface="+mn-ea"/>
              </a:rPr>
              <a:t>防火牆功能整合降低 企業網路設備極為運成本。</a:t>
            </a:r>
            <a:endParaRPr lang="en-US" altLang="zh-TW" dirty="0" smtClean="0">
              <a:solidFill>
                <a:prstClr val="black"/>
              </a:solidFill>
              <a:latin typeface="+mn-ea"/>
              <a:ea typeface="+mn-ea"/>
            </a:endParaRPr>
          </a:p>
        </p:txBody>
      </p:sp>
    </p:spTree>
    <p:extLst>
      <p:ext uri="{BB962C8B-B14F-4D97-AF65-F5344CB8AC3E}">
        <p14:creationId xmlns:p14="http://schemas.microsoft.com/office/powerpoint/2010/main" val="3891761546"/>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內容版面配置區 5"/>
          <p:cNvGraphicFramePr>
            <a:graphicFrameLocks/>
          </p:cNvGraphicFramePr>
          <p:nvPr>
            <p:extLst>
              <p:ext uri="{D42A27DB-BD31-4B8C-83A1-F6EECF244321}">
                <p14:modId xmlns:p14="http://schemas.microsoft.com/office/powerpoint/2010/main" val="1930041419"/>
              </p:ext>
            </p:extLst>
          </p:nvPr>
        </p:nvGraphicFramePr>
        <p:xfrm>
          <a:off x="467544" y="1124744"/>
          <a:ext cx="8280400" cy="5112568"/>
        </p:xfrm>
        <a:graphic>
          <a:graphicData uri="http://schemas.openxmlformats.org/drawingml/2006/table">
            <a:tbl>
              <a:tblPr/>
              <a:tblGrid>
                <a:gridCol w="1731963">
                  <a:extLst>
                    <a:ext uri="{9D8B030D-6E8A-4147-A177-3AD203B41FA5}">
                      <a16:colId xmlns="" xmlns:a16="http://schemas.microsoft.com/office/drawing/2014/main" val="20000"/>
                    </a:ext>
                  </a:extLst>
                </a:gridCol>
                <a:gridCol w="2966005">
                  <a:extLst>
                    <a:ext uri="{9D8B030D-6E8A-4147-A177-3AD203B41FA5}">
                      <a16:colId xmlns="" xmlns:a16="http://schemas.microsoft.com/office/drawing/2014/main" val="20001"/>
                    </a:ext>
                  </a:extLst>
                </a:gridCol>
                <a:gridCol w="3582432">
                  <a:extLst>
                    <a:ext uri="{9D8B030D-6E8A-4147-A177-3AD203B41FA5}">
                      <a16:colId xmlns="" xmlns:a16="http://schemas.microsoft.com/office/drawing/2014/main" val="20002"/>
                    </a:ext>
                  </a:extLst>
                </a:gridCol>
              </a:tblGrid>
              <a:tr h="341997">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bg1"/>
                          </a:solidFill>
                          <a:effectLst/>
                          <a:latin typeface="+mn-ea"/>
                          <a:ea typeface="+mn-ea"/>
                        </a:rPr>
                        <a:t>產品及服務</a:t>
                      </a:r>
                      <a:endParaRPr kumimoji="0" lang="zh-TW" altLang="en-US" sz="1600" b="0" i="0" u="none" strike="noStrike" cap="none" normalizeH="0" baseline="0" dirty="0">
                        <a:ln>
                          <a:noFill/>
                        </a:ln>
                        <a:solidFill>
                          <a:schemeClr val="bg1"/>
                        </a:solidFill>
                        <a:effectLst/>
                        <a:latin typeface="+mn-ea"/>
                        <a:ea typeface="+mn-ea"/>
                      </a:endParaRP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a:ln>
                            <a:noFill/>
                          </a:ln>
                          <a:solidFill>
                            <a:schemeClr val="bg1"/>
                          </a:solidFill>
                          <a:effectLst/>
                          <a:latin typeface="+mn-ea"/>
                          <a:ea typeface="+mn-ea"/>
                        </a:rPr>
                        <a:t>市場方向</a:t>
                      </a:r>
                      <a:endParaRPr kumimoji="0" lang="zh-TW" altLang="en-US" sz="1600" b="1" i="0" u="none" strike="noStrike" cap="none" normalizeH="0" baseline="0" dirty="0">
                        <a:ln>
                          <a:noFill/>
                        </a:ln>
                        <a:solidFill>
                          <a:schemeClr val="bg1"/>
                        </a:solidFill>
                        <a:effectLst/>
                        <a:latin typeface="+mn-ea"/>
                        <a:ea typeface="+mn-ea"/>
                      </a:endParaRPr>
                    </a:p>
                  </a:txBody>
                  <a:tcPr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100" b="1" i="0" u="none" strike="noStrike" cap="none" normalizeH="0" baseline="0" dirty="0">
                          <a:ln>
                            <a:noFill/>
                          </a:ln>
                          <a:solidFill>
                            <a:schemeClr val="bg1"/>
                          </a:solidFill>
                          <a:effectLst/>
                          <a:latin typeface="+mn-ea"/>
                          <a:ea typeface="+mn-ea"/>
                        </a:rPr>
                        <a:t>發展重點</a:t>
                      </a:r>
                      <a:endParaRPr kumimoji="0" lang="zh-TW" altLang="en-US" sz="1100" b="1" i="0" u="none" strike="noStrike" cap="none" normalizeH="0" baseline="0" dirty="0">
                        <a:ln>
                          <a:noFill/>
                        </a:ln>
                        <a:solidFill>
                          <a:schemeClr val="bg1"/>
                        </a:solidFill>
                        <a:effectLst/>
                        <a:latin typeface="+mn-ea"/>
                        <a:ea typeface="+mn-ea"/>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1386195">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algn="ctr"/>
                      <a:r>
                        <a:rPr lang="zh-TW" altLang="en-US" sz="1600" b="1" dirty="0">
                          <a:solidFill>
                            <a:schemeClr val="tx1"/>
                          </a:solidFill>
                          <a:latin typeface="+mn-ea"/>
                          <a:ea typeface="+mn-ea"/>
                        </a:rPr>
                        <a:t>電信暨寬頻網路</a:t>
                      </a: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chemeClr val="tx1"/>
                          </a:solidFill>
                          <a:effectLst/>
                          <a:latin typeface="+mn-ea"/>
                          <a:ea typeface="+mn-ea"/>
                        </a:rPr>
                        <a:t>5G</a:t>
                      </a:r>
                      <a:r>
                        <a:rPr kumimoji="0" lang="zh-TW" altLang="en-US" sz="1200" b="0" i="0" u="none" strike="noStrike" cap="none" normalizeH="0" baseline="0" dirty="0" smtClean="0">
                          <a:ln>
                            <a:noFill/>
                          </a:ln>
                          <a:solidFill>
                            <a:schemeClr val="tx1"/>
                          </a:solidFill>
                          <a:effectLst/>
                          <a:latin typeface="+mn-ea"/>
                          <a:ea typeface="+mn-ea"/>
                        </a:rPr>
                        <a:t>時代來臨，高速光纖骨幹網路需求會大增。</a:t>
                      </a:r>
                      <a:endParaRPr kumimoji="0" lang="en-US" altLang="zh-TW" sz="1200" b="0" i="0" u="none" strike="noStrike" cap="none" normalizeH="0" baseline="0" dirty="0" smtClean="0">
                        <a:ln>
                          <a:noFill/>
                        </a:ln>
                        <a:solidFill>
                          <a:schemeClr val="tx1"/>
                        </a:solidFill>
                        <a:effectLst/>
                        <a:latin typeface="+mn-ea"/>
                        <a:ea typeface="+mn-ea"/>
                      </a:endParaRPr>
                    </a:p>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smtClean="0">
                          <a:ln>
                            <a:noFill/>
                          </a:ln>
                          <a:solidFill>
                            <a:schemeClr val="tx1"/>
                          </a:solidFill>
                          <a:effectLst/>
                          <a:latin typeface="+mn-ea"/>
                          <a:ea typeface="+mn-ea"/>
                        </a:rPr>
                        <a:t>國內大型電信業者均為本公司提供設備。</a:t>
                      </a:r>
                      <a:endParaRPr kumimoji="0" lang="zh-TW" altLang="en-US" sz="1200" b="0" i="0" u="none" strike="noStrike" cap="none" normalizeH="0" baseline="0" dirty="0">
                        <a:ln>
                          <a:noFill/>
                        </a:ln>
                        <a:solidFill>
                          <a:schemeClr val="tx1"/>
                        </a:solidFill>
                        <a:effectLst/>
                        <a:latin typeface="+mn-ea"/>
                        <a:ea typeface="+mn-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IP Transport / SDN / NFV</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虛擬化網路</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電信雲</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 </a:t>
                      </a:r>
                      <a:r>
                        <a:rPr kumimoji="0" lang="en-US" altLang="zh-TW" sz="1200" b="0" i="0" u="none" strike="noStrike" kern="1200" cap="none" normalizeH="0" baseline="0" dirty="0" err="1" smtClean="0">
                          <a:ln>
                            <a:noFill/>
                          </a:ln>
                          <a:solidFill>
                            <a:schemeClr val="tx1"/>
                          </a:solidFill>
                          <a:effectLst/>
                          <a:latin typeface="+mn-ea"/>
                          <a:ea typeface="+mn-ea"/>
                          <a:cs typeface="Arial Unicode MS" pitchFamily="34" charset="-120"/>
                        </a:rPr>
                        <a:t>AIoT</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 </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物聯網</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 </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Big Data Analytics/ OSS/BSS</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5G Transport /OTN / ROADM </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光纖網路</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err="1" smtClean="0">
                          <a:ln>
                            <a:noFill/>
                          </a:ln>
                          <a:solidFill>
                            <a:schemeClr val="tx1"/>
                          </a:solidFill>
                          <a:effectLst/>
                          <a:latin typeface="+mn-ea"/>
                          <a:ea typeface="+mn-ea"/>
                          <a:cs typeface="Arial Unicode MS" pitchFamily="34" charset="-120"/>
                        </a:rPr>
                        <a:t>ePRTC</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/PRTC</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同步網路</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固網</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NGN/IMS</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與無線網路</a:t>
                      </a:r>
                      <a:r>
                        <a:rPr kumimoji="0" lang="en-US" altLang="zh-TW" sz="1200" b="0" i="0" u="none" strike="noStrike" kern="1200" cap="none" normalizeH="0" baseline="0" dirty="0" err="1" smtClean="0">
                          <a:ln>
                            <a:noFill/>
                          </a:ln>
                          <a:solidFill>
                            <a:schemeClr val="tx1"/>
                          </a:solidFill>
                          <a:effectLst/>
                          <a:latin typeface="+mn-ea"/>
                          <a:ea typeface="+mn-ea"/>
                          <a:cs typeface="Arial Unicode MS" pitchFamily="34" charset="-120"/>
                        </a:rPr>
                        <a:t>VoLTE</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多媒體行固服務整合</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DOCSIS 3.1 CMTS /RPHY/CIN</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1"/>
                  </a:ext>
                </a:extLst>
              </a:tr>
              <a:tr h="307955">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b="1" dirty="0" smtClean="0">
                          <a:solidFill>
                            <a:schemeClr val="tx1"/>
                          </a:solidFill>
                          <a:latin typeface="+mn-ea"/>
                          <a:ea typeface="+mn-ea"/>
                        </a:rPr>
                        <a:t>行動網路</a:t>
                      </a:r>
                      <a:endParaRPr lang="zh-TW" altLang="en-US" sz="1600" b="1" dirty="0">
                        <a:solidFill>
                          <a:schemeClr val="tx1"/>
                        </a:solidFill>
                        <a:latin typeface="+mn-ea"/>
                        <a:ea typeface="+mn-ea"/>
                      </a:endParaRP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a:ln>
                            <a:noFill/>
                          </a:ln>
                          <a:solidFill>
                            <a:schemeClr val="tx1"/>
                          </a:solidFill>
                          <a:effectLst/>
                          <a:latin typeface="+mn-ea"/>
                          <a:ea typeface="+mn-ea"/>
                        </a:rPr>
                        <a:t>物聯網超高速無線傳輸、</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5G</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採購未來</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3</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年內需求會增加</a:t>
                      </a:r>
                      <a:r>
                        <a:rPr kumimoji="0" lang="zh-TW" altLang="en-US" sz="1200" b="0" i="0" u="none" strike="noStrike" cap="none" normalizeH="0" baseline="0" dirty="0" smtClean="0">
                          <a:ln>
                            <a:noFill/>
                          </a:ln>
                          <a:solidFill>
                            <a:schemeClr val="tx1"/>
                          </a:solidFill>
                          <a:effectLst/>
                          <a:latin typeface="+mn-ea"/>
                          <a:ea typeface="+mn-ea"/>
                        </a:rPr>
                        <a:t> </a:t>
                      </a:r>
                      <a:endParaRPr kumimoji="0" lang="zh-TW" altLang="en-US" sz="1200" b="0" i="0" u="none" strike="noStrike" cap="none" normalizeH="0" baseline="0" dirty="0">
                        <a:ln>
                          <a:noFill/>
                        </a:ln>
                        <a:solidFill>
                          <a:schemeClr val="tx1"/>
                        </a:solidFill>
                        <a:effectLst/>
                        <a:latin typeface="+mn-ea"/>
                        <a:ea typeface="+mn-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cap="none" normalizeH="0" baseline="0" dirty="0" smtClean="0">
                          <a:ln>
                            <a:noFill/>
                          </a:ln>
                          <a:solidFill>
                            <a:schemeClr val="tx1"/>
                          </a:solidFill>
                          <a:effectLst/>
                          <a:latin typeface="+mn-ea"/>
                          <a:ea typeface="+mn-ea"/>
                        </a:rPr>
                        <a:t>5G</a:t>
                      </a:r>
                      <a:r>
                        <a:rPr kumimoji="0" lang="zh-TW" altLang="en-US" sz="1200" b="0" i="0" u="none" strike="noStrike" cap="none" normalizeH="0" baseline="0" dirty="0" smtClean="0">
                          <a:ln>
                            <a:noFill/>
                          </a:ln>
                          <a:solidFill>
                            <a:schemeClr val="tx1"/>
                          </a:solidFill>
                          <a:effectLst/>
                          <a:latin typeface="+mn-ea"/>
                          <a:ea typeface="+mn-ea"/>
                        </a:rPr>
                        <a:t>基站建置 </a:t>
                      </a:r>
                      <a:endParaRPr kumimoji="0" lang="en-US" altLang="zh-TW" sz="1200" b="0" i="0" u="none" strike="noStrike" cap="none" normalizeH="0" baseline="0" dirty="0" smtClean="0">
                        <a:ln>
                          <a:noFill/>
                        </a:ln>
                        <a:solidFill>
                          <a:schemeClr val="tx1"/>
                        </a:solidFill>
                        <a:effectLst/>
                        <a:latin typeface="+mn-ea"/>
                        <a:ea typeface="+mn-ea"/>
                      </a:endParaRP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200" b="0" i="0" u="none" strike="noStrike" cap="none" normalizeH="0" baseline="0" dirty="0" smtClean="0">
                          <a:ln>
                            <a:noFill/>
                          </a:ln>
                          <a:solidFill>
                            <a:schemeClr val="tx1"/>
                          </a:solidFill>
                          <a:effectLst/>
                          <a:latin typeface="+mn-ea"/>
                          <a:ea typeface="+mn-ea"/>
                        </a:rPr>
                        <a:t>無線</a:t>
                      </a:r>
                      <a:r>
                        <a:rPr kumimoji="0" lang="zh-TW" altLang="en-US" sz="1200" b="0" i="0" u="none" strike="noStrike" cap="none" normalizeH="0" baseline="0" dirty="0">
                          <a:ln>
                            <a:noFill/>
                          </a:ln>
                          <a:solidFill>
                            <a:schemeClr val="tx1"/>
                          </a:solidFill>
                          <a:effectLst/>
                          <a:latin typeface="+mn-ea"/>
                          <a:ea typeface="+mn-ea"/>
                        </a:rPr>
                        <a:t>網路優</a:t>
                      </a:r>
                      <a:r>
                        <a:rPr kumimoji="0" lang="zh-TW" altLang="en-US" sz="1200" b="0" i="0" u="none" strike="noStrike" cap="none" normalizeH="0" baseline="0" dirty="0" smtClean="0">
                          <a:ln>
                            <a:noFill/>
                          </a:ln>
                          <a:solidFill>
                            <a:schemeClr val="tx1"/>
                          </a:solidFill>
                          <a:effectLst/>
                          <a:latin typeface="+mn-ea"/>
                          <a:ea typeface="+mn-ea"/>
                        </a:rPr>
                        <a:t>化</a:t>
                      </a:r>
                      <a:endParaRPr kumimoji="0" lang="en-US" altLang="zh-TW" sz="1200" b="0" i="0" u="none" strike="noStrike" cap="none" normalizeH="0" baseline="0" dirty="0" smtClean="0">
                        <a:ln>
                          <a:noFill/>
                        </a:ln>
                        <a:solidFill>
                          <a:schemeClr val="tx1"/>
                        </a:solidFill>
                        <a:effectLst/>
                        <a:latin typeface="+mn-ea"/>
                        <a:ea typeface="+mn-ea"/>
                      </a:endParaRP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cap="none" normalizeH="0" baseline="0" dirty="0" smtClean="0">
                          <a:ln>
                            <a:noFill/>
                          </a:ln>
                          <a:solidFill>
                            <a:schemeClr val="tx1"/>
                          </a:solidFill>
                          <a:effectLst/>
                          <a:latin typeface="+mn-ea"/>
                          <a:ea typeface="+mn-ea"/>
                        </a:rPr>
                        <a:t>5G</a:t>
                      </a:r>
                      <a:r>
                        <a:rPr kumimoji="0" lang="zh-TW" altLang="en-US" sz="1200" b="0" i="0" u="none" strike="noStrike" cap="none" normalizeH="0" baseline="0" dirty="0" smtClean="0">
                          <a:ln>
                            <a:noFill/>
                          </a:ln>
                          <a:solidFill>
                            <a:schemeClr val="tx1"/>
                          </a:solidFill>
                          <a:effectLst/>
                          <a:latin typeface="+mn-ea"/>
                          <a:ea typeface="+mn-ea"/>
                        </a:rPr>
                        <a:t>共構工程</a:t>
                      </a:r>
                      <a:r>
                        <a:rPr kumimoji="0" lang="en-US" altLang="zh-TW" sz="1200" b="0" i="0" u="none" strike="noStrike" cap="none" normalizeH="0" baseline="0" dirty="0" smtClean="0">
                          <a:ln>
                            <a:noFill/>
                          </a:ln>
                          <a:solidFill>
                            <a:schemeClr val="tx1"/>
                          </a:solidFill>
                          <a:effectLst/>
                          <a:latin typeface="+mn-ea"/>
                          <a:ea typeface="+mn-ea"/>
                        </a:rPr>
                        <a:t>(</a:t>
                      </a:r>
                      <a:r>
                        <a:rPr kumimoji="0" lang="zh-TW" altLang="en-US" sz="1200" b="0" i="0" u="none" strike="noStrike" cap="none" normalizeH="0" baseline="0" dirty="0" smtClean="0">
                          <a:ln>
                            <a:noFill/>
                          </a:ln>
                          <a:solidFill>
                            <a:schemeClr val="tx1"/>
                          </a:solidFill>
                          <a:effectLst/>
                          <a:latin typeface="+mn-ea"/>
                          <a:ea typeface="+mn-ea"/>
                        </a:rPr>
                        <a:t>三鐵</a:t>
                      </a:r>
                      <a:r>
                        <a:rPr kumimoji="0" lang="en-US" altLang="zh-TW" sz="1200" b="0" i="0" u="none" strike="noStrike" cap="none" normalizeH="0" baseline="0" dirty="0" smtClean="0">
                          <a:ln>
                            <a:noFill/>
                          </a:ln>
                          <a:solidFill>
                            <a:schemeClr val="tx1"/>
                          </a:solidFill>
                          <a:effectLst/>
                          <a:latin typeface="+mn-ea"/>
                          <a:ea typeface="+mn-ea"/>
                        </a:rPr>
                        <a:t>/</a:t>
                      </a:r>
                      <a:r>
                        <a:rPr kumimoji="0" lang="zh-TW" altLang="en-US" sz="1200" b="0" i="0" u="none" strike="noStrike" cap="none" normalizeH="0" baseline="0" dirty="0" smtClean="0">
                          <a:ln>
                            <a:noFill/>
                          </a:ln>
                          <a:solidFill>
                            <a:schemeClr val="tx1"/>
                          </a:solidFill>
                          <a:effectLst/>
                          <a:latin typeface="+mn-ea"/>
                          <a:ea typeface="+mn-ea"/>
                        </a:rPr>
                        <a:t>重大工程</a:t>
                      </a:r>
                      <a:r>
                        <a:rPr kumimoji="0" lang="en-US" altLang="zh-TW" sz="1200" b="0" i="0" u="none" strike="noStrike" cap="none" normalizeH="0" baseline="0" dirty="0" smtClean="0">
                          <a:ln>
                            <a:noFill/>
                          </a:ln>
                          <a:solidFill>
                            <a:schemeClr val="tx1"/>
                          </a:solidFill>
                          <a:effectLst/>
                          <a:latin typeface="+mn-ea"/>
                          <a:ea typeface="+mn-ea"/>
                        </a:rPr>
                        <a:t>)</a:t>
                      </a:r>
                      <a:endParaRPr kumimoji="0" lang="en-US" altLang="zh-TW" sz="1200" b="0" i="0" u="none" strike="noStrike" cap="none" normalizeH="0" baseline="0" dirty="0">
                        <a:ln>
                          <a:noFill/>
                        </a:ln>
                        <a:solidFill>
                          <a:schemeClr val="tx1"/>
                        </a:solidFill>
                        <a:effectLst/>
                        <a:latin typeface="+mn-ea"/>
                        <a:ea typeface="+mn-ea"/>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797907">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b="1" dirty="0">
                          <a:solidFill>
                            <a:schemeClr val="tx1"/>
                          </a:solidFill>
                          <a:latin typeface="+mn-ea"/>
                          <a:ea typeface="+mn-ea"/>
                        </a:rPr>
                        <a:t>數位媒體</a:t>
                      </a: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smtClean="0">
                          <a:ln>
                            <a:noFill/>
                          </a:ln>
                          <a:solidFill>
                            <a:schemeClr val="tx1"/>
                          </a:solidFill>
                          <a:effectLst/>
                          <a:latin typeface="+mn-ea"/>
                          <a:ea typeface="+mn-ea"/>
                        </a:rPr>
                        <a:t>電視台、有線電視業者及中華電訊</a:t>
                      </a:r>
                      <a:r>
                        <a:rPr kumimoji="0" lang="en-US" altLang="zh-TW" sz="1200" b="0" i="0" u="none" strike="noStrike" cap="none" normalizeH="0" baseline="0" dirty="0" smtClean="0">
                          <a:ln>
                            <a:noFill/>
                          </a:ln>
                          <a:solidFill>
                            <a:schemeClr val="tx1"/>
                          </a:solidFill>
                          <a:effectLst/>
                          <a:latin typeface="+mn-ea"/>
                          <a:ea typeface="+mn-ea"/>
                        </a:rPr>
                        <a:t>MOD</a:t>
                      </a:r>
                      <a:r>
                        <a:rPr kumimoji="0" lang="zh-TW" altLang="en-US" sz="1200" b="0" i="0" u="none" strike="noStrike" cap="none" normalizeH="0" baseline="0" dirty="0" smtClean="0">
                          <a:ln>
                            <a:noFill/>
                          </a:ln>
                          <a:solidFill>
                            <a:schemeClr val="tx1"/>
                          </a:solidFill>
                          <a:effectLst/>
                          <a:latin typeface="+mn-ea"/>
                          <a:ea typeface="+mn-ea"/>
                        </a:rPr>
                        <a:t>會有升級</a:t>
                      </a:r>
                      <a:r>
                        <a:rPr kumimoji="0" lang="en-US" altLang="zh-TW" sz="1200" b="0" i="0" u="none" strike="noStrike" cap="none" normalizeH="0" baseline="0" dirty="0" smtClean="0">
                          <a:ln>
                            <a:noFill/>
                          </a:ln>
                          <a:solidFill>
                            <a:schemeClr val="tx1"/>
                          </a:solidFill>
                          <a:effectLst/>
                          <a:latin typeface="+mn-ea"/>
                          <a:ea typeface="+mn-ea"/>
                        </a:rPr>
                        <a:t>UHD</a:t>
                      </a:r>
                      <a:r>
                        <a:rPr kumimoji="0" lang="zh-TW" altLang="en-US" sz="1200" b="0" i="0" u="none" strike="noStrike" cap="none" normalizeH="0" baseline="0" dirty="0" smtClean="0">
                          <a:ln>
                            <a:noFill/>
                          </a:ln>
                          <a:solidFill>
                            <a:schemeClr val="tx1"/>
                          </a:solidFill>
                          <a:effectLst/>
                          <a:latin typeface="+mn-ea"/>
                          <a:ea typeface="+mn-ea"/>
                        </a:rPr>
                        <a:t>設備需求。</a:t>
                      </a:r>
                    </a:p>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smtClean="0">
                          <a:ln>
                            <a:noFill/>
                          </a:ln>
                          <a:solidFill>
                            <a:schemeClr val="tx1"/>
                          </a:solidFill>
                          <a:effectLst/>
                          <a:latin typeface="+mn-ea"/>
                          <a:ea typeface="+mn-ea"/>
                        </a:rPr>
                        <a:t>部份電視台業者有新大樓建置計劃，均考慮以</a:t>
                      </a:r>
                      <a:r>
                        <a:rPr kumimoji="0" lang="en-US" altLang="zh-TW" sz="1200" b="0" i="0" u="none" strike="noStrike" cap="none" normalizeH="0" baseline="0" dirty="0" smtClean="0">
                          <a:ln>
                            <a:noFill/>
                          </a:ln>
                          <a:solidFill>
                            <a:schemeClr val="tx1"/>
                          </a:solidFill>
                          <a:effectLst/>
                          <a:latin typeface="+mn-ea"/>
                          <a:ea typeface="+mn-ea"/>
                        </a:rPr>
                        <a:t>IP </a:t>
                      </a:r>
                      <a:r>
                        <a:rPr kumimoji="0" lang="zh-TW" altLang="en-US" sz="1200" b="0" i="0" u="none" strike="noStrike" cap="none" normalizeH="0" baseline="0" dirty="0" smtClean="0">
                          <a:ln>
                            <a:noFill/>
                          </a:ln>
                          <a:solidFill>
                            <a:schemeClr val="tx1"/>
                          </a:solidFill>
                          <a:effectLst/>
                          <a:latin typeface="+mn-ea"/>
                          <a:ea typeface="+mn-ea"/>
                        </a:rPr>
                        <a:t>為基礎、加速訊號中心</a:t>
                      </a:r>
                      <a:r>
                        <a:rPr kumimoji="0" lang="en-US" altLang="zh-TW" sz="1200" b="0" i="0" u="none" strike="noStrike" cap="none" normalizeH="0" baseline="0" dirty="0" smtClean="0">
                          <a:ln>
                            <a:noFill/>
                          </a:ln>
                          <a:solidFill>
                            <a:schemeClr val="tx1"/>
                          </a:solidFill>
                          <a:effectLst/>
                          <a:latin typeface="+mn-ea"/>
                          <a:ea typeface="+mn-ea"/>
                        </a:rPr>
                        <a:t>IP</a:t>
                      </a:r>
                      <a:r>
                        <a:rPr kumimoji="0" lang="zh-TW" altLang="en-US" sz="1200" b="0" i="0" u="none" strike="noStrike" cap="none" normalizeH="0" baseline="0" dirty="0" smtClean="0">
                          <a:ln>
                            <a:noFill/>
                          </a:ln>
                          <a:solidFill>
                            <a:schemeClr val="tx1"/>
                          </a:solidFill>
                          <a:effectLst/>
                          <a:latin typeface="+mn-ea"/>
                          <a:ea typeface="+mn-ea"/>
                        </a:rPr>
                        <a:t>化的實現。</a:t>
                      </a: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a:ln>
                            <a:noFill/>
                          </a:ln>
                          <a:solidFill>
                            <a:schemeClr val="tx1"/>
                          </a:solidFill>
                          <a:effectLst/>
                          <a:latin typeface="+mn-ea"/>
                          <a:ea typeface="+mn-ea"/>
                          <a:cs typeface="Arial Unicode MS" pitchFamily="34" charset="-120"/>
                        </a:rPr>
                        <a:t>4K / UHD / </a:t>
                      </a:r>
                      <a:r>
                        <a:rPr kumimoji="0" lang="zh-TW" altLang="en-US" sz="1200" b="0" i="0" u="none" strike="noStrike" cap="none" normalizeH="0" baseline="0" dirty="0">
                          <a:ln>
                            <a:noFill/>
                          </a:ln>
                          <a:solidFill>
                            <a:schemeClr val="tx1"/>
                          </a:solidFill>
                          <a:effectLst/>
                          <a:latin typeface="+mn-ea"/>
                          <a:ea typeface="+mn-ea"/>
                        </a:rPr>
                        <a:t>媒體訊號中心</a:t>
                      </a:r>
                      <a:r>
                        <a:rPr kumimoji="0" lang="en-US" altLang="zh-TW" sz="1200" b="0" i="0" u="none" strike="noStrike" kern="1200" cap="none" normalizeH="0" baseline="0" dirty="0">
                          <a:ln>
                            <a:noFill/>
                          </a:ln>
                          <a:solidFill>
                            <a:schemeClr val="tx1"/>
                          </a:solidFill>
                          <a:effectLst/>
                          <a:latin typeface="+mn-ea"/>
                          <a:ea typeface="+mn-ea"/>
                          <a:cs typeface="Arial Unicode MS" pitchFamily="34" charset="-120"/>
                        </a:rPr>
                        <a:t>IP</a:t>
                      </a:r>
                      <a:r>
                        <a:rPr kumimoji="0" lang="zh-TW" altLang="en-US" sz="1200" b="0" i="0" u="none" strike="noStrike" cap="none" normalizeH="0" baseline="0" dirty="0">
                          <a:ln>
                            <a:noFill/>
                          </a:ln>
                          <a:solidFill>
                            <a:schemeClr val="tx1"/>
                          </a:solidFill>
                          <a:effectLst/>
                          <a:latin typeface="+mn-ea"/>
                          <a:ea typeface="+mn-ea"/>
                        </a:rPr>
                        <a:t>化</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a:ln>
                            <a:noFill/>
                          </a:ln>
                          <a:solidFill>
                            <a:schemeClr val="tx1"/>
                          </a:solidFill>
                          <a:effectLst/>
                          <a:latin typeface="+mn-ea"/>
                          <a:ea typeface="+mn-ea"/>
                          <a:cs typeface="Arial Unicode MS" pitchFamily="34" charset="-120"/>
                        </a:rPr>
                        <a:t>IOT</a:t>
                      </a:r>
                      <a:r>
                        <a:rPr kumimoji="0" lang="zh-TW" altLang="en-US" sz="1200" b="0" i="0" u="none" strike="noStrike" cap="none" normalizeH="0" baseline="0" dirty="0">
                          <a:ln>
                            <a:noFill/>
                          </a:ln>
                          <a:solidFill>
                            <a:schemeClr val="tx1"/>
                          </a:solidFill>
                          <a:effectLst/>
                          <a:latin typeface="+mn-ea"/>
                          <a:ea typeface="+mn-ea"/>
                        </a:rPr>
                        <a:t>及</a:t>
                      </a:r>
                      <a:r>
                        <a:rPr kumimoji="0" lang="en-US" altLang="zh-TW" sz="1200" b="0" i="0" u="none" strike="noStrike" kern="1200" cap="none" normalizeH="0" baseline="0" dirty="0">
                          <a:ln>
                            <a:noFill/>
                          </a:ln>
                          <a:solidFill>
                            <a:schemeClr val="tx1"/>
                          </a:solidFill>
                          <a:effectLst/>
                          <a:latin typeface="+mn-ea"/>
                          <a:ea typeface="+mn-ea"/>
                          <a:cs typeface="Arial Unicode MS" pitchFamily="34" charset="-120"/>
                        </a:rPr>
                        <a:t>OTT</a:t>
                      </a:r>
                      <a:r>
                        <a:rPr kumimoji="0" lang="zh-TW" altLang="en-US" sz="1200" b="0" i="0" u="none" strike="noStrike" cap="none" normalizeH="0" baseline="0" dirty="0">
                          <a:ln>
                            <a:noFill/>
                          </a:ln>
                          <a:solidFill>
                            <a:schemeClr val="tx1"/>
                          </a:solidFill>
                          <a:effectLst/>
                          <a:latin typeface="+mn-ea"/>
                          <a:ea typeface="+mn-ea"/>
                        </a:rPr>
                        <a:t>多媒體</a:t>
                      </a:r>
                      <a:r>
                        <a:rPr kumimoji="0" lang="zh-TW" altLang="en-US" sz="1200" b="0" i="0" u="none" strike="noStrike" cap="none" normalizeH="0" baseline="0" dirty="0" smtClean="0">
                          <a:ln>
                            <a:noFill/>
                          </a:ln>
                          <a:solidFill>
                            <a:schemeClr val="tx1"/>
                          </a:solidFill>
                          <a:effectLst/>
                          <a:latin typeface="+mn-ea"/>
                          <a:ea typeface="+mn-ea"/>
                        </a:rPr>
                        <a:t>應用</a:t>
                      </a:r>
                      <a:endParaRPr kumimoji="0" lang="en-US" altLang="zh-TW" sz="1200" b="0" i="0" u="none" strike="noStrike" cap="none" normalizeH="0" baseline="0" dirty="0" smtClean="0">
                        <a:ln>
                          <a:noFill/>
                        </a:ln>
                        <a:solidFill>
                          <a:schemeClr val="tx1"/>
                        </a:solidFill>
                        <a:effectLst/>
                        <a:latin typeface="+mn-ea"/>
                        <a:ea typeface="+mn-ea"/>
                      </a:endParaRP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cap="none" normalizeH="0" baseline="0" dirty="0" smtClean="0">
                          <a:ln>
                            <a:noFill/>
                          </a:ln>
                          <a:solidFill>
                            <a:schemeClr val="tx1"/>
                          </a:solidFill>
                          <a:effectLst/>
                          <a:latin typeface="+mn-ea"/>
                          <a:ea typeface="+mn-ea"/>
                        </a:rPr>
                        <a:t>AI</a:t>
                      </a:r>
                      <a:r>
                        <a:rPr kumimoji="0" lang="zh-TW" altLang="en-US" sz="1200" b="0" i="0" u="none" strike="noStrike" cap="none" normalizeH="0" baseline="0" dirty="0" smtClean="0">
                          <a:ln>
                            <a:noFill/>
                          </a:ln>
                          <a:solidFill>
                            <a:schemeClr val="tx1"/>
                          </a:solidFill>
                          <a:effectLst/>
                          <a:latin typeface="+mn-ea"/>
                          <a:ea typeface="+mn-ea"/>
                        </a:rPr>
                        <a:t>技術在媒體產業應用</a:t>
                      </a:r>
                      <a:endParaRPr kumimoji="0" lang="zh-TW" altLang="en-US" sz="1200" b="0" i="0" u="none" strike="noStrike" cap="none" normalizeH="0" baseline="0" dirty="0">
                        <a:ln>
                          <a:noFill/>
                        </a:ln>
                        <a:solidFill>
                          <a:schemeClr val="tx1"/>
                        </a:solidFill>
                        <a:effectLst/>
                        <a:latin typeface="+mn-ea"/>
                        <a:ea typeface="+mn-ea"/>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3"/>
                  </a:ext>
                </a:extLst>
              </a:tr>
              <a:tr h="866269">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lang="zh-TW" altLang="en-US" sz="1600" b="1" dirty="0">
                          <a:solidFill>
                            <a:schemeClr val="tx1"/>
                          </a:solidFill>
                          <a:latin typeface="+mn-ea"/>
                          <a:ea typeface="+mn-ea"/>
                        </a:rPr>
                        <a:t>資訊雲端</a:t>
                      </a: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zh-TW" altLang="en-US" sz="1200" b="0" i="0" u="none" strike="noStrike" cap="none" normalizeH="0" baseline="0" dirty="0" smtClean="0">
                          <a:ln>
                            <a:noFill/>
                          </a:ln>
                          <a:solidFill>
                            <a:schemeClr val="tx1"/>
                          </a:solidFill>
                          <a:effectLst/>
                          <a:latin typeface="+mn-ea"/>
                          <a:ea typeface="+mn-ea"/>
                        </a:rPr>
                        <a:t>因應</a:t>
                      </a:r>
                      <a:r>
                        <a:rPr kumimoji="0" lang="en-US" altLang="zh-TW" sz="1200" b="0" i="0" u="none" strike="noStrike" cap="none" normalizeH="0" baseline="0" dirty="0" smtClean="0">
                          <a:ln>
                            <a:noFill/>
                          </a:ln>
                          <a:solidFill>
                            <a:schemeClr val="tx1"/>
                          </a:solidFill>
                          <a:effectLst/>
                          <a:latin typeface="+mn-ea"/>
                          <a:ea typeface="+mn-ea"/>
                        </a:rPr>
                        <a:t>AI</a:t>
                      </a:r>
                      <a:r>
                        <a:rPr kumimoji="0" lang="zh-TW" altLang="en-US" sz="1200" b="0" i="0" u="none" strike="noStrike" cap="none" normalizeH="0" baseline="0" dirty="0" smtClean="0">
                          <a:ln>
                            <a:noFill/>
                          </a:ln>
                          <a:solidFill>
                            <a:schemeClr val="tx1"/>
                          </a:solidFill>
                          <a:effectLst/>
                          <a:latin typeface="+mn-ea"/>
                          <a:ea typeface="+mn-ea"/>
                        </a:rPr>
                        <a:t>及</a:t>
                      </a:r>
                      <a:r>
                        <a:rPr kumimoji="0" lang="en-US" altLang="zh-TW" sz="1200" b="0" i="0" u="none" strike="noStrike" cap="none" normalizeH="0" baseline="0" dirty="0" smtClean="0">
                          <a:ln>
                            <a:noFill/>
                          </a:ln>
                          <a:solidFill>
                            <a:schemeClr val="tx1"/>
                          </a:solidFill>
                          <a:effectLst/>
                          <a:latin typeface="+mn-ea"/>
                          <a:ea typeface="+mn-ea"/>
                        </a:rPr>
                        <a:t>IOT(</a:t>
                      </a:r>
                      <a:r>
                        <a:rPr kumimoji="0" lang="zh-TW" altLang="en-US" sz="1200" b="0" i="0" u="none" strike="noStrike" cap="none" normalizeH="0" baseline="0" dirty="0" smtClean="0">
                          <a:ln>
                            <a:noFill/>
                          </a:ln>
                          <a:solidFill>
                            <a:schemeClr val="tx1"/>
                          </a:solidFill>
                          <a:effectLst/>
                          <a:latin typeface="+mn-ea"/>
                          <a:ea typeface="+mn-ea"/>
                        </a:rPr>
                        <a:t>互聯網</a:t>
                      </a:r>
                      <a:r>
                        <a:rPr kumimoji="0" lang="en-US" altLang="zh-TW" sz="1200" b="0" i="0" u="none" strike="noStrike" cap="none" normalizeH="0" baseline="0" dirty="0" smtClean="0">
                          <a:ln>
                            <a:noFill/>
                          </a:ln>
                          <a:solidFill>
                            <a:schemeClr val="tx1"/>
                          </a:solidFill>
                          <a:effectLst/>
                          <a:latin typeface="+mn-ea"/>
                          <a:ea typeface="+mn-ea"/>
                        </a:rPr>
                        <a:t>)</a:t>
                      </a:r>
                      <a:r>
                        <a:rPr kumimoji="0" lang="zh-TW" altLang="en-US" sz="1200" b="0" i="0" u="none" strike="noStrike" cap="none" normalizeH="0" baseline="0" dirty="0" smtClean="0">
                          <a:ln>
                            <a:noFill/>
                          </a:ln>
                          <a:solidFill>
                            <a:schemeClr val="tx1"/>
                          </a:solidFill>
                          <a:effectLst/>
                          <a:latin typeface="+mn-ea"/>
                          <a:ea typeface="+mn-ea"/>
                        </a:rPr>
                        <a:t>企業網路更重視雲端</a:t>
                      </a:r>
                      <a:r>
                        <a:rPr kumimoji="0" lang="zh-TW" altLang="en-US" sz="1200" b="0" i="0" u="none" strike="noStrike" cap="none" normalizeH="0" baseline="0" dirty="0">
                          <a:ln>
                            <a:noFill/>
                          </a:ln>
                          <a:solidFill>
                            <a:schemeClr val="tx1"/>
                          </a:solidFill>
                          <a:effectLst/>
                          <a:latin typeface="+mn-ea"/>
                          <a:ea typeface="+mn-ea"/>
                        </a:rPr>
                        <a:t>運算管理及優化工程、大數據資料收集</a:t>
                      </a:r>
                      <a:r>
                        <a:rPr kumimoji="0" lang="zh-TW" altLang="en-US" sz="1200" b="0" i="0" u="none" strike="noStrike" cap="none" normalizeH="0" baseline="0" dirty="0" smtClean="0">
                          <a:ln>
                            <a:noFill/>
                          </a:ln>
                          <a:solidFill>
                            <a:schemeClr val="tx1"/>
                          </a:solidFill>
                          <a:effectLst/>
                          <a:latin typeface="+mn-ea"/>
                          <a:ea typeface="+mn-ea"/>
                        </a:rPr>
                        <a:t>分析，國內各大企業需求增加</a:t>
                      </a:r>
                      <a:endParaRPr kumimoji="0" lang="zh-TW" altLang="en-US" sz="1200" b="0" i="0" u="none" strike="noStrike" cap="none" normalizeH="0" baseline="0" dirty="0">
                        <a:ln>
                          <a:noFill/>
                        </a:ln>
                        <a:solidFill>
                          <a:schemeClr val="tx1"/>
                        </a:solidFill>
                        <a:effectLst/>
                        <a:latin typeface="+mn-ea"/>
                        <a:ea typeface="+mn-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zh-TW" altLang="en-US" sz="1200" b="0" i="0" u="none" strike="noStrike" cap="none" normalizeH="0" baseline="0" dirty="0">
                          <a:ln>
                            <a:noFill/>
                          </a:ln>
                          <a:solidFill>
                            <a:schemeClr val="tx1"/>
                          </a:solidFill>
                          <a:effectLst/>
                          <a:latin typeface="+mn-ea"/>
                          <a:ea typeface="+mn-ea"/>
                        </a:rPr>
                        <a:t>雲端資訊網路</a:t>
                      </a:r>
                      <a:r>
                        <a:rPr kumimoji="0" lang="zh-TW" altLang="en-US" sz="1200" b="0" i="0" u="none" strike="noStrike" cap="none" normalizeH="0" baseline="0" dirty="0" smtClean="0">
                          <a:ln>
                            <a:noFill/>
                          </a:ln>
                          <a:solidFill>
                            <a:schemeClr val="tx1"/>
                          </a:solidFill>
                          <a:effectLst/>
                          <a:latin typeface="+mn-ea"/>
                          <a:ea typeface="+mn-ea"/>
                        </a:rPr>
                        <a:t>安全</a:t>
                      </a:r>
                      <a:endParaRPr kumimoji="0" lang="en-US" altLang="zh-TW" sz="1200" b="0" i="0" u="none" strike="noStrike" cap="none" normalizeH="0" baseline="0" dirty="0">
                        <a:ln>
                          <a:noFill/>
                        </a:ln>
                        <a:solidFill>
                          <a:schemeClr val="tx1"/>
                        </a:solidFill>
                        <a:effectLst/>
                        <a:latin typeface="+mn-ea"/>
                        <a:ea typeface="+mn-ea"/>
                      </a:endParaRP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cap="none" normalizeH="0" baseline="0" dirty="0" smtClean="0">
                          <a:ln>
                            <a:noFill/>
                          </a:ln>
                          <a:solidFill>
                            <a:schemeClr val="tx1"/>
                          </a:solidFill>
                          <a:effectLst/>
                          <a:latin typeface="+mn-ea"/>
                          <a:ea typeface="+mn-ea"/>
                        </a:rPr>
                        <a:t>AI </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 </a:t>
                      </a:r>
                      <a:r>
                        <a:rPr kumimoji="0" lang="en-US" altLang="zh-TW" sz="1200" b="0" i="0" u="none" strike="noStrike" kern="1200" cap="none" normalizeH="0" baseline="0" dirty="0">
                          <a:ln>
                            <a:noFill/>
                          </a:ln>
                          <a:solidFill>
                            <a:schemeClr val="tx1"/>
                          </a:solidFill>
                          <a:effectLst/>
                          <a:latin typeface="+mn-ea"/>
                          <a:ea typeface="+mn-ea"/>
                          <a:cs typeface="Arial Unicode MS" pitchFamily="34" charset="-120"/>
                        </a:rPr>
                        <a:t>IOT</a:t>
                      </a:r>
                      <a:r>
                        <a:rPr kumimoji="0" lang="zh-TW" altLang="en-US" sz="1200" b="0" i="0" u="none" strike="noStrike" kern="1200" cap="none" normalizeH="0" baseline="0" dirty="0">
                          <a:ln>
                            <a:noFill/>
                          </a:ln>
                          <a:solidFill>
                            <a:schemeClr val="tx1"/>
                          </a:solidFill>
                          <a:effectLst/>
                          <a:latin typeface="+mn-ea"/>
                          <a:ea typeface="+mn-ea"/>
                          <a:cs typeface="Arial Unicode MS" pitchFamily="34" charset="-120"/>
                        </a:rPr>
                        <a:t> </a:t>
                      </a:r>
                      <a:r>
                        <a:rPr kumimoji="0" lang="zh-TW" altLang="en-US" sz="1200" b="0" i="0" u="none" strike="noStrike" cap="none" normalizeH="0" baseline="0" dirty="0">
                          <a:ln>
                            <a:noFill/>
                          </a:ln>
                          <a:solidFill>
                            <a:schemeClr val="tx1"/>
                          </a:solidFill>
                          <a:effectLst/>
                          <a:latin typeface="+mn-ea"/>
                          <a:ea typeface="+mn-ea"/>
                        </a:rPr>
                        <a:t>整合方案</a:t>
                      </a:r>
                      <a:r>
                        <a:rPr kumimoji="0" lang="en-US" altLang="zh-TW" sz="1200" b="0" i="0" u="none" strike="noStrike" kern="1200" cap="none" normalizeH="0" baseline="0" dirty="0">
                          <a:ln>
                            <a:noFill/>
                          </a:ln>
                          <a:solidFill>
                            <a:schemeClr val="tx1"/>
                          </a:solidFill>
                          <a:effectLst/>
                          <a:latin typeface="+mn-ea"/>
                          <a:ea typeface="+mn-ea"/>
                          <a:cs typeface="Arial Unicode MS" pitchFamily="34" charset="-120"/>
                        </a:rPr>
                        <a:t>(</a:t>
                      </a:r>
                      <a:r>
                        <a:rPr kumimoji="0" lang="zh-TW" altLang="en-US" sz="1200" b="0" i="0" u="none" strike="noStrike" cap="none" normalizeH="0" baseline="0" dirty="0">
                          <a:ln>
                            <a:noFill/>
                          </a:ln>
                          <a:solidFill>
                            <a:schemeClr val="tx1"/>
                          </a:solidFill>
                          <a:effectLst/>
                          <a:latin typeface="+mn-ea"/>
                          <a:ea typeface="+mn-ea"/>
                        </a:rPr>
                        <a:t>與電信</a:t>
                      </a:r>
                      <a:r>
                        <a:rPr kumimoji="0" lang="zh-TW" altLang="en-US" sz="1200" b="0" i="0" u="none" strike="noStrike" cap="none" normalizeH="0" baseline="0" dirty="0" smtClean="0">
                          <a:ln>
                            <a:noFill/>
                          </a:ln>
                          <a:solidFill>
                            <a:schemeClr val="tx1"/>
                          </a:solidFill>
                          <a:effectLst/>
                          <a:latin typeface="+mn-ea"/>
                          <a:ea typeface="+mn-ea"/>
                        </a:rPr>
                        <a:t>業者</a:t>
                      </a:r>
                      <a:r>
                        <a:rPr kumimoji="0" lang="en-US" altLang="zh-TW" sz="1200" b="0" i="0" u="none" strike="noStrike" cap="none" normalizeH="0" baseline="0" dirty="0" smtClean="0">
                          <a:ln>
                            <a:noFill/>
                          </a:ln>
                          <a:solidFill>
                            <a:schemeClr val="tx1"/>
                          </a:solidFill>
                          <a:effectLst/>
                          <a:latin typeface="+mn-ea"/>
                          <a:ea typeface="+mn-ea"/>
                        </a:rPr>
                        <a:t>5G</a:t>
                      </a:r>
                      <a:r>
                        <a:rPr kumimoji="0" lang="zh-TW" altLang="en-US" sz="1200" b="0" i="0" u="none" strike="noStrike" cap="none" normalizeH="0" baseline="0" dirty="0" smtClean="0">
                          <a:ln>
                            <a:noFill/>
                          </a:ln>
                          <a:solidFill>
                            <a:schemeClr val="tx1"/>
                          </a:solidFill>
                          <a:effectLst/>
                          <a:latin typeface="+mn-ea"/>
                          <a:ea typeface="+mn-ea"/>
                        </a:rPr>
                        <a:t>之整合</a:t>
                      </a: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a:t>
                      </a:r>
                    </a:p>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TW" sz="1200" b="0" i="0" u="none" strike="noStrike" kern="1200" cap="none" normalizeH="0" baseline="0" dirty="0" smtClean="0">
                          <a:ln>
                            <a:noFill/>
                          </a:ln>
                          <a:solidFill>
                            <a:schemeClr val="tx1"/>
                          </a:solidFill>
                          <a:effectLst/>
                          <a:latin typeface="+mn-ea"/>
                          <a:ea typeface="+mn-ea"/>
                          <a:cs typeface="Arial Unicode MS" pitchFamily="34" charset="-120"/>
                        </a:rPr>
                        <a:t>SD-WAN </a:t>
                      </a:r>
                      <a:r>
                        <a:rPr kumimoji="0" lang="zh-TW" altLang="en-US" sz="1200" b="0" i="0" u="none" strike="noStrike" kern="1200" cap="none" normalizeH="0" baseline="0" dirty="0" smtClean="0">
                          <a:ln>
                            <a:noFill/>
                          </a:ln>
                          <a:solidFill>
                            <a:schemeClr val="tx1"/>
                          </a:solidFill>
                          <a:effectLst/>
                          <a:latin typeface="+mn-ea"/>
                          <a:ea typeface="+mn-ea"/>
                          <a:cs typeface="Arial Unicode MS" pitchFamily="34" charset="-120"/>
                        </a:rPr>
                        <a:t>企業網路數位轉型</a:t>
                      </a:r>
                      <a:endParaRPr kumimoji="0" lang="zh-TW" altLang="en-US" sz="1200" b="0" i="0" u="none" strike="noStrike" kern="1200" cap="none" normalizeH="0" baseline="0" dirty="0">
                        <a:ln>
                          <a:noFill/>
                        </a:ln>
                        <a:solidFill>
                          <a:schemeClr val="tx1"/>
                        </a:solidFill>
                        <a:effectLst/>
                        <a:latin typeface="+mn-ea"/>
                        <a:ea typeface="+mn-ea"/>
                        <a:cs typeface="Arial Unicode MS" pitchFamily="34" charset="-120"/>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1080120">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endParaRPr lang="zh-TW" altLang="en-US" sz="1600" b="1" dirty="0">
                        <a:solidFill>
                          <a:schemeClr val="tx1"/>
                        </a:solidFill>
                        <a:latin typeface="+mn-ea"/>
                        <a:ea typeface="+mn-ea"/>
                      </a:endParaRPr>
                    </a:p>
                  </a:txBody>
                  <a:tcPr marL="9443" marR="9443"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just" defTabSz="914400" rtl="0" eaLnBrk="1" fontAlgn="ctr" latinLnBrk="0" hangingPunct="1">
                        <a:lnSpc>
                          <a:spcPct val="100000"/>
                        </a:lnSpc>
                        <a:spcBef>
                          <a:spcPct val="0"/>
                        </a:spcBef>
                        <a:spcAft>
                          <a:spcPct val="0"/>
                        </a:spcAft>
                        <a:buClrTx/>
                        <a:buSzTx/>
                        <a:buFontTx/>
                        <a:buNone/>
                        <a:tabLst/>
                      </a:pPr>
                      <a:endParaRPr kumimoji="0" lang="zh-TW" altLang="en-US" sz="1400" b="0" i="0" u="none" strike="noStrike" cap="none" normalizeH="0" baseline="0" dirty="0">
                        <a:ln>
                          <a:noFill/>
                        </a:ln>
                        <a:solidFill>
                          <a:schemeClr val="tx1"/>
                        </a:solidFill>
                        <a:effectLst/>
                        <a:latin typeface="+mn-ea"/>
                        <a:ea typeface="+mn-ea"/>
                      </a:endParaRPr>
                    </a:p>
                  </a:txBody>
                  <a:tcPr marL="9443" marR="180000" marT="9525" marB="0"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altLang="zh-TW" sz="1400" b="0" i="0" u="none" strike="noStrike" kern="1200" cap="none" normalizeH="0" baseline="0" dirty="0" smtClean="0">
                        <a:ln>
                          <a:noFill/>
                        </a:ln>
                        <a:solidFill>
                          <a:srgbClr val="000000"/>
                        </a:solidFill>
                        <a:effectLst/>
                        <a:latin typeface="+mn-ea"/>
                        <a:ea typeface="+mn-ea"/>
                        <a:cs typeface="Arial Unicode MS" pitchFamily="34" charset="-120"/>
                      </a:endParaRP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5"/>
                  </a:ext>
                </a:extLst>
              </a:tr>
            </a:tbl>
          </a:graphicData>
        </a:graphic>
      </p:graphicFrame>
      <p:sp>
        <p:nvSpPr>
          <p:cNvPr id="55298"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itchFamily="34" charset="0"/>
                <a:ea typeface="新細明體" pitchFamily="18" charset="-120"/>
              </a:defRPr>
            </a:lvl1pPr>
            <a:lvl2pPr marL="742950" indent="-285750">
              <a:defRPr kumimoji="1" sz="2400">
                <a:solidFill>
                  <a:schemeClr val="tx1"/>
                </a:solidFill>
                <a:latin typeface="Calibri" pitchFamily="34" charset="0"/>
                <a:ea typeface="新細明體" pitchFamily="18" charset="-120"/>
              </a:defRPr>
            </a:lvl2pPr>
            <a:lvl3pPr marL="1143000" indent="-228600">
              <a:defRPr kumimoji="1" sz="2400">
                <a:solidFill>
                  <a:schemeClr val="tx1"/>
                </a:solidFill>
                <a:latin typeface="Calibri" pitchFamily="34" charset="0"/>
                <a:ea typeface="新細明體" pitchFamily="18" charset="-120"/>
              </a:defRPr>
            </a:lvl3pPr>
            <a:lvl4pPr marL="1600200" indent="-228600">
              <a:defRPr kumimoji="1" sz="2400">
                <a:solidFill>
                  <a:schemeClr val="tx1"/>
                </a:solidFill>
                <a:latin typeface="Calibri" pitchFamily="34" charset="0"/>
                <a:ea typeface="新細明體" pitchFamily="18" charset="-120"/>
              </a:defRPr>
            </a:lvl4pPr>
            <a:lvl5pPr marL="2057400" indent="-228600">
              <a:defRPr kumimoji="1" sz="2400">
                <a:solidFill>
                  <a:schemeClr val="tx1"/>
                </a:solidFill>
                <a:latin typeface="Calibri" pitchFamily="34" charset="0"/>
                <a:ea typeface="新細明體" pitchFamily="18" charset="-120"/>
              </a:defRPr>
            </a:lvl5pPr>
            <a:lvl6pPr marL="2514600" indent="-228600" fontAlgn="base">
              <a:spcBef>
                <a:spcPct val="0"/>
              </a:spcBef>
              <a:spcAft>
                <a:spcPct val="0"/>
              </a:spcAft>
              <a:defRPr kumimoji="1" sz="2400">
                <a:solidFill>
                  <a:schemeClr val="tx1"/>
                </a:solidFill>
                <a:latin typeface="Calibri" pitchFamily="34" charset="0"/>
                <a:ea typeface="新細明體" pitchFamily="18" charset="-120"/>
              </a:defRPr>
            </a:lvl6pPr>
            <a:lvl7pPr marL="2971800" indent="-228600" fontAlgn="base">
              <a:spcBef>
                <a:spcPct val="0"/>
              </a:spcBef>
              <a:spcAft>
                <a:spcPct val="0"/>
              </a:spcAft>
              <a:defRPr kumimoji="1" sz="2400">
                <a:solidFill>
                  <a:schemeClr val="tx1"/>
                </a:solidFill>
                <a:latin typeface="Calibri" pitchFamily="34" charset="0"/>
                <a:ea typeface="新細明體" pitchFamily="18" charset="-120"/>
              </a:defRPr>
            </a:lvl7pPr>
            <a:lvl8pPr marL="3429000" indent="-228600" fontAlgn="base">
              <a:spcBef>
                <a:spcPct val="0"/>
              </a:spcBef>
              <a:spcAft>
                <a:spcPct val="0"/>
              </a:spcAft>
              <a:defRPr kumimoji="1" sz="2400">
                <a:solidFill>
                  <a:schemeClr val="tx1"/>
                </a:solidFill>
                <a:latin typeface="Calibri" pitchFamily="34" charset="0"/>
                <a:ea typeface="新細明體" pitchFamily="18" charset="-120"/>
              </a:defRPr>
            </a:lvl8pPr>
            <a:lvl9pPr marL="3886200" indent="-228600" fontAlgn="base">
              <a:spcBef>
                <a:spcPct val="0"/>
              </a:spcBef>
              <a:spcAft>
                <a:spcPct val="0"/>
              </a:spcAft>
              <a:defRPr kumimoji="1" sz="2400">
                <a:solidFill>
                  <a:schemeClr val="tx1"/>
                </a:solidFill>
                <a:latin typeface="Calibri" pitchFamily="34" charset="0"/>
                <a:ea typeface="新細明體" pitchFamily="18" charset="-120"/>
              </a:defRPr>
            </a:lvl9pPr>
          </a:lstStyle>
          <a:p>
            <a:fld id="{769745DC-F7CC-49CD-B369-3FA86A66E98F}" type="slidenum">
              <a:rPr kumimoji="0" lang="zh-TW" altLang="en-US" sz="900">
                <a:solidFill>
                  <a:prstClr val="white"/>
                </a:solidFill>
                <a:latin typeface="Arial Unicode MS" pitchFamily="34" charset="-120"/>
                <a:ea typeface="Arial Unicode MS" pitchFamily="34" charset="-120"/>
              </a:rPr>
              <a:pPr/>
              <a:t>29</a:t>
            </a:fld>
            <a:endParaRPr kumimoji="0" lang="zh-TW" altLang="en-US" sz="900">
              <a:solidFill>
                <a:prstClr val="white"/>
              </a:solidFill>
              <a:latin typeface="Arial Unicode MS" pitchFamily="34" charset="-120"/>
              <a:ea typeface="Arial Unicode MS" pitchFamily="34" charset="-120"/>
            </a:endParaRPr>
          </a:p>
        </p:txBody>
      </p:sp>
      <p:sp>
        <p:nvSpPr>
          <p:cNvPr id="7" name="標題 1"/>
          <p:cNvSpPr>
            <a:spLocks noGrp="1"/>
          </p:cNvSpPr>
          <p:nvPr>
            <p:ph type="title"/>
          </p:nvPr>
        </p:nvSpPr>
        <p:spPr/>
        <p:txBody>
          <a:bodyPr/>
          <a:lstStyle/>
          <a:p>
            <a:pPr>
              <a:defRPr/>
            </a:pPr>
            <a:r>
              <a:rPr lang="zh-TW" altLang="en-US" dirty="0">
                <a:effectLst>
                  <a:outerShdw blurRad="38100" dist="38100" dir="2700000" algn="tl">
                    <a:srgbClr val="C0C0C0"/>
                  </a:outerShdw>
                </a:effectLst>
              </a:rPr>
              <a:t>各核心業務未來發展</a:t>
            </a:r>
            <a:r>
              <a:rPr lang="zh-TW" altLang="en-US" dirty="0" smtClean="0">
                <a:effectLst>
                  <a:outerShdw blurRad="38100" dist="38100" dir="2700000" algn="tl">
                    <a:srgbClr val="C0C0C0"/>
                  </a:outerShdw>
                </a:effectLst>
              </a:rPr>
              <a:t>計畫</a:t>
            </a:r>
            <a:endParaRPr lang="zh-TW" altLang="en-US" dirty="0">
              <a:solidFill>
                <a:srgbClr val="FF0000"/>
              </a:solidFill>
              <a:effectLst>
                <a:outerShdw blurRad="38100" dist="38100" dir="2700000" algn="tl">
                  <a:srgbClr val="C0C0C0"/>
                </a:outerShdw>
              </a:effectLst>
            </a:endParaRPr>
          </a:p>
        </p:txBody>
      </p:sp>
      <p:graphicFrame>
        <p:nvGraphicFramePr>
          <p:cNvPr id="10" name="內容版面配置區 5"/>
          <p:cNvGraphicFramePr>
            <a:graphicFrameLocks noGrp="1"/>
          </p:cNvGraphicFramePr>
          <p:nvPr>
            <p:extLst>
              <p:ext uri="{D42A27DB-BD31-4B8C-83A1-F6EECF244321}">
                <p14:modId xmlns:p14="http://schemas.microsoft.com/office/powerpoint/2010/main" val="3835478246"/>
              </p:ext>
            </p:extLst>
          </p:nvPr>
        </p:nvGraphicFramePr>
        <p:xfrm>
          <a:off x="467544" y="5157192"/>
          <a:ext cx="8208912" cy="1066800"/>
        </p:xfrm>
        <a:graphic>
          <a:graphicData uri="http://schemas.openxmlformats.org/drawingml/2006/table">
            <a:tbl>
              <a:tblPr/>
              <a:tblGrid>
                <a:gridCol w="1800200">
                  <a:extLst>
                    <a:ext uri="{9D8B030D-6E8A-4147-A177-3AD203B41FA5}">
                      <a16:colId xmlns="" xmlns:a16="http://schemas.microsoft.com/office/drawing/2014/main" val="20000"/>
                    </a:ext>
                  </a:extLst>
                </a:gridCol>
                <a:gridCol w="2736304">
                  <a:extLst>
                    <a:ext uri="{9D8B030D-6E8A-4147-A177-3AD203B41FA5}">
                      <a16:colId xmlns="" xmlns:a16="http://schemas.microsoft.com/office/drawing/2014/main" val="20001"/>
                    </a:ext>
                  </a:extLst>
                </a:gridCol>
                <a:gridCol w="3672408">
                  <a:extLst>
                    <a:ext uri="{9D8B030D-6E8A-4147-A177-3AD203B41FA5}">
                      <a16:colId xmlns="" xmlns:a16="http://schemas.microsoft.com/office/drawing/2014/main" val="20002"/>
                    </a:ext>
                  </a:extLst>
                </a:gridCol>
              </a:tblGrid>
              <a:tr h="936104">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TW" altLang="en-US" sz="1600" b="1" i="0" u="none" strike="noStrike" kern="1200" cap="none" normalizeH="0" baseline="0" dirty="0" smtClean="0">
                          <a:ln>
                            <a:noFill/>
                          </a:ln>
                          <a:solidFill>
                            <a:srgbClr val="0032C8"/>
                          </a:solidFill>
                          <a:effectLst/>
                          <a:latin typeface="Arial" pitchFamily="34" charset="0"/>
                          <a:ea typeface="微軟正黑體" pitchFamily="34" charset="-120"/>
                          <a:cs typeface="Arial Unicode MS" pitchFamily="34" charset="-120"/>
                        </a:rPr>
                        <a:t>地理資訊</a:t>
                      </a:r>
                    </a:p>
                  </a:txBody>
                  <a:tcPr marL="9443" marR="9443" marT="9525" marB="0" anchor="ctr" horzOverflow="overflow">
                    <a:lnL>
                      <a:noFill/>
                    </a:lnL>
                    <a:lnR>
                      <a:noFill/>
                    </a:lnR>
                    <a:lnT>
                      <a:noFill/>
                    </a:lnT>
                    <a:lnB>
                      <a:noFill/>
                    </a:lnB>
                    <a:lnTlToBr>
                      <a:noFill/>
                    </a:lnTlToBr>
                    <a:lnBlToTr>
                      <a:noFill/>
                    </a:lnBlToTr>
                    <a:solidFill>
                      <a:srgbClr val="FFFF00">
                        <a:alpha val="56862"/>
                      </a:srgbClr>
                    </a:solidFill>
                  </a:tcPr>
                </a:tc>
                <a:tc>
                  <a:txBody>
                    <a:bodyPr/>
                    <a:lstStyle>
                      <a:lvl1pPr>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zh-TW" altLang="en-US" sz="1600" b="1" i="0" u="none" strike="noStrike" kern="1200" cap="none" normalizeH="0" baseline="0" dirty="0" smtClean="0">
                          <a:ln>
                            <a:noFill/>
                          </a:ln>
                          <a:solidFill>
                            <a:srgbClr val="0032C8"/>
                          </a:solidFill>
                          <a:effectLst/>
                          <a:latin typeface="Arial" pitchFamily="34" charset="0"/>
                          <a:ea typeface="微軟正黑體" pitchFamily="34" charset="-120"/>
                          <a:cs typeface="Arial Unicode MS" pitchFamily="34" charset="-120"/>
                        </a:rPr>
                        <a:t>大數據資料與地理資訊整合呈現</a:t>
                      </a:r>
                      <a:endParaRPr kumimoji="0" lang="zh-TW" altLang="en-US" sz="1600" b="1" i="0" u="none" strike="noStrike" cap="none" normalizeH="0" baseline="0" dirty="0" smtClean="0">
                        <a:ln>
                          <a:noFill/>
                        </a:ln>
                        <a:solidFill>
                          <a:srgbClr val="0032C8"/>
                        </a:solidFill>
                        <a:effectLst/>
                        <a:latin typeface="Arial" pitchFamily="34" charset="0"/>
                        <a:ea typeface="微軟正黑體" pitchFamily="34" charset="-120"/>
                      </a:endParaRPr>
                    </a:p>
                  </a:txBody>
                  <a:tcPr marL="9443" marR="180000" marT="9525" marB="0" anchor="ctr" horzOverflow="overflow">
                    <a:lnL>
                      <a:noFill/>
                    </a:lnL>
                    <a:lnR>
                      <a:noFill/>
                    </a:lnR>
                    <a:lnT>
                      <a:noFill/>
                    </a:lnT>
                    <a:lnB>
                      <a:noFill/>
                    </a:lnB>
                    <a:lnTlToBr>
                      <a:noFill/>
                    </a:lnTlToBr>
                    <a:lnBlToTr>
                      <a:noFill/>
                    </a:lnBlToTr>
                    <a:solidFill>
                      <a:srgbClr val="FFFF00">
                        <a:alpha val="54901"/>
                      </a:srgbClr>
                    </a:solidFill>
                  </a:tcPr>
                </a:tc>
                <a:tc>
                  <a:txBody>
                    <a:bodyPr/>
                    <a:lstStyle>
                      <a:lvl1pPr marL="285750" indent="-285750">
                        <a:spcBef>
                          <a:spcPts val="600"/>
                        </a:spcBef>
                        <a:buClr>
                          <a:srgbClr val="00B0F0"/>
                        </a:buClr>
                        <a:buSzPct val="100000"/>
                        <a:buFont typeface="Arial" pitchFamily="34" charset="0"/>
                        <a:defRPr sz="2800" b="1">
                          <a:solidFill>
                            <a:srgbClr val="262626"/>
                          </a:solidFill>
                          <a:latin typeface="微軟正黑體" pitchFamily="34" charset="-120"/>
                          <a:ea typeface="Arial Unicode MS" pitchFamily="34" charset="-120"/>
                          <a:cs typeface="Arial Unicode MS" pitchFamily="34" charset="-120"/>
                        </a:defRPr>
                      </a:lvl1pPr>
                      <a:lvl2pPr marL="742950" indent="-285750">
                        <a:spcBef>
                          <a:spcPts val="600"/>
                        </a:spcBef>
                        <a:buClr>
                          <a:srgbClr val="00B0F0"/>
                        </a:buClr>
                        <a:buSzPct val="75000"/>
                        <a:buFont typeface="Wingdings" pitchFamily="2" charset="2"/>
                        <a:defRPr kumimoji="1" sz="2400">
                          <a:solidFill>
                            <a:srgbClr val="262626"/>
                          </a:solidFill>
                          <a:latin typeface="微軟正黑體" pitchFamily="34" charset="-120"/>
                          <a:ea typeface="Arial Unicode MS" pitchFamily="34" charset="-120"/>
                          <a:cs typeface="Arial Unicode MS" pitchFamily="34" charset="-120"/>
                        </a:defRPr>
                      </a:lvl2pPr>
                      <a:lvl3pPr marL="1143000" indent="-228600">
                        <a:spcBef>
                          <a:spcPts val="600"/>
                        </a:spcBef>
                        <a:buClr>
                          <a:srgbClr val="00B0F0"/>
                        </a:buClr>
                        <a:buSzPct val="60000"/>
                        <a:buFont typeface="Wingdings" pitchFamily="2" charset="2"/>
                        <a:defRPr kumimoji="1" sz="2000">
                          <a:solidFill>
                            <a:srgbClr val="262626"/>
                          </a:solidFill>
                          <a:latin typeface="微軟正黑體" pitchFamily="34" charset="-120"/>
                          <a:ea typeface="Arial Unicode MS" pitchFamily="34" charset="-120"/>
                          <a:cs typeface="Arial Unicode MS" pitchFamily="34" charset="-120"/>
                        </a:defRPr>
                      </a:lvl3pPr>
                      <a:lvl4pPr marL="1600200" indent="-228600">
                        <a:spcBef>
                          <a:spcPts val="600"/>
                        </a:spcBef>
                        <a:buClr>
                          <a:srgbClr val="00B0F0"/>
                        </a:buClr>
                        <a:buSzPct val="60000"/>
                        <a:buFont typeface="Wingdings" pitchFamily="2" charset="2"/>
                        <a:defRPr kumimoji="1">
                          <a:solidFill>
                            <a:srgbClr val="262626"/>
                          </a:solidFill>
                          <a:latin typeface="微軟正黑體" pitchFamily="34" charset="-120"/>
                          <a:ea typeface="Arial Unicode MS" pitchFamily="34" charset="-120"/>
                          <a:cs typeface="Arial Unicode MS" pitchFamily="34" charset="-120"/>
                        </a:defRPr>
                      </a:lvl4pPr>
                      <a:lvl5pPr marL="2057400" indent="-228600">
                        <a:spcBef>
                          <a:spcPts val="600"/>
                        </a:spcBef>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5pPr>
                      <a:lvl6pPr marL="25146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6pPr>
                      <a:lvl7pPr marL="29718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7pPr>
                      <a:lvl8pPr marL="34290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8pPr>
                      <a:lvl9pPr marL="3886200" indent="-228600" fontAlgn="base">
                        <a:spcBef>
                          <a:spcPts val="600"/>
                        </a:spcBef>
                        <a:spcAft>
                          <a:spcPct val="0"/>
                        </a:spcAft>
                        <a:buClr>
                          <a:srgbClr val="00B0F0"/>
                        </a:buClr>
                        <a:buFont typeface="Arial" pitchFamily="34" charset="0"/>
                        <a:defRPr kumimoji="1">
                          <a:solidFill>
                            <a:srgbClr val="262626"/>
                          </a:solidFill>
                          <a:latin typeface="微軟正黑體" pitchFamily="34" charset="-120"/>
                          <a:ea typeface="Arial Unicode MS" pitchFamily="34" charset="-120"/>
                          <a:cs typeface="Arial Unicode MS" pitchFamily="34" charset="-120"/>
                        </a:defRPr>
                      </a:lvl9pPr>
                    </a:lstStyle>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r>
                        <a:rPr lang="en-US" altLang="zh-TW" sz="1600" b="1" i="0" u="none" strike="noStrike" kern="1200" dirty="0" smtClean="0">
                          <a:solidFill>
                            <a:srgbClr val="FF0000"/>
                          </a:solidFill>
                          <a:effectLst/>
                          <a:latin typeface="+mn-lt"/>
                          <a:ea typeface="+mn-ea"/>
                          <a:cs typeface="+mn-cs"/>
                        </a:rPr>
                        <a:t>3D</a:t>
                      </a:r>
                      <a:r>
                        <a:rPr lang="zh-TW" altLang="en-US" sz="1600" b="1" i="0" u="none" strike="noStrike" kern="1200" dirty="0" smtClean="0">
                          <a:solidFill>
                            <a:srgbClr val="FF0000"/>
                          </a:solidFill>
                          <a:effectLst/>
                          <a:latin typeface="+mn-lt"/>
                          <a:ea typeface="+mn-ea"/>
                          <a:cs typeface="+mn-cs"/>
                        </a:rPr>
                        <a:t>應用</a:t>
                      </a:r>
                      <a:r>
                        <a:rPr lang="en-US" altLang="zh-TW" sz="1600" b="1" i="0" u="none" strike="noStrike" kern="1200" dirty="0" smtClean="0">
                          <a:solidFill>
                            <a:srgbClr val="FF0000"/>
                          </a:solidFill>
                          <a:effectLst/>
                          <a:latin typeface="+mn-lt"/>
                          <a:ea typeface="+mn-ea"/>
                          <a:cs typeface="+mn-cs"/>
                        </a:rPr>
                        <a:t>(GIS+BIM</a:t>
                      </a:r>
                      <a:r>
                        <a:rPr lang="zh-TW" altLang="en-US" sz="1600" b="1" i="0" u="none" strike="noStrike" kern="1200" dirty="0" smtClean="0">
                          <a:solidFill>
                            <a:srgbClr val="FF0000"/>
                          </a:solidFill>
                          <a:effectLst/>
                          <a:latin typeface="+mn-lt"/>
                          <a:ea typeface="+mn-ea"/>
                          <a:cs typeface="+mn-cs"/>
                        </a:rPr>
                        <a:t>、</a:t>
                      </a:r>
                      <a:r>
                        <a:rPr lang="en-US" altLang="zh-TW" sz="1600" b="1" i="0" u="none" strike="noStrike" kern="1200" dirty="0" smtClean="0">
                          <a:solidFill>
                            <a:srgbClr val="FF0000"/>
                          </a:solidFill>
                          <a:effectLst/>
                          <a:latin typeface="+mn-lt"/>
                          <a:ea typeface="+mn-ea"/>
                          <a:cs typeface="+mn-cs"/>
                        </a:rPr>
                        <a:t>5G</a:t>
                      </a:r>
                      <a:r>
                        <a:rPr lang="zh-TW" altLang="en-US" sz="1600" b="1" i="0" u="none" strike="noStrike" kern="1200" dirty="0" smtClean="0">
                          <a:solidFill>
                            <a:srgbClr val="FF0000"/>
                          </a:solidFill>
                          <a:effectLst/>
                          <a:latin typeface="+mn-lt"/>
                          <a:ea typeface="+mn-ea"/>
                          <a:cs typeface="+mn-cs"/>
                        </a:rPr>
                        <a:t>基站分析</a:t>
                      </a:r>
                      <a:r>
                        <a:rPr lang="en-US" altLang="zh-TW" sz="1600" b="1" i="0" u="none" strike="noStrike" kern="1200" dirty="0" smtClean="0">
                          <a:solidFill>
                            <a:srgbClr val="FF0000"/>
                          </a:solidFill>
                          <a:effectLst/>
                          <a:latin typeface="+mn-lt"/>
                          <a:ea typeface="+mn-ea"/>
                          <a:cs typeface="+mn-cs"/>
                        </a:rPr>
                        <a:t>)</a:t>
                      </a:r>
                    </a:p>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r>
                        <a:rPr lang="zh-TW" altLang="en-US" sz="1600" b="1" i="0" u="none" strike="noStrike" kern="1200" dirty="0" smtClean="0">
                          <a:solidFill>
                            <a:srgbClr val="FF0000"/>
                          </a:solidFill>
                          <a:effectLst/>
                          <a:latin typeface="+mn-lt"/>
                          <a:ea typeface="+mn-ea"/>
                          <a:cs typeface="+mn-cs"/>
                        </a:rPr>
                        <a:t>應用深度學習</a:t>
                      </a:r>
                      <a:r>
                        <a:rPr lang="en-US" altLang="zh-TW" sz="1600" b="1" i="0" u="none" strike="noStrike" kern="1200" dirty="0" smtClean="0">
                          <a:solidFill>
                            <a:srgbClr val="FF0000"/>
                          </a:solidFill>
                          <a:effectLst/>
                          <a:latin typeface="+mn-lt"/>
                          <a:ea typeface="+mn-ea"/>
                          <a:cs typeface="+mn-cs"/>
                        </a:rPr>
                        <a:t>/</a:t>
                      </a:r>
                      <a:r>
                        <a:rPr lang="zh-TW" altLang="en-US" sz="1600" b="1" i="0" u="none" strike="noStrike" kern="1200" dirty="0" smtClean="0">
                          <a:solidFill>
                            <a:srgbClr val="FF0000"/>
                          </a:solidFill>
                          <a:effectLst/>
                          <a:latin typeface="+mn-lt"/>
                          <a:ea typeface="+mn-ea"/>
                          <a:cs typeface="+mn-cs"/>
                        </a:rPr>
                        <a:t>機器學習於地理資訊平台</a:t>
                      </a:r>
                      <a:endParaRPr lang="en-US" altLang="zh-TW" sz="1600" b="1" i="0" u="none" strike="noStrike" kern="1200" dirty="0" smtClean="0">
                        <a:solidFill>
                          <a:srgbClr val="FF0000"/>
                        </a:solidFill>
                        <a:effectLst/>
                        <a:latin typeface="+mn-lt"/>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charset="0"/>
                        <a:buChar char="•"/>
                        <a:tabLst/>
                        <a:defRPr/>
                      </a:pPr>
                      <a:r>
                        <a:rPr lang="zh-TW" altLang="en-US" sz="1600" b="1" i="0" u="none" strike="noStrike" kern="1200" dirty="0" smtClean="0">
                          <a:solidFill>
                            <a:srgbClr val="FF0000"/>
                          </a:solidFill>
                          <a:effectLst/>
                          <a:latin typeface="+mn-lt"/>
                          <a:ea typeface="+mn-ea"/>
                          <a:cs typeface="+mn-cs"/>
                        </a:rPr>
                        <a:t>空間巨量資料科學與決策支援</a:t>
                      </a:r>
                    </a:p>
                  </a:txBody>
                  <a:tcPr anchor="ctr" horzOverflow="overflow">
                    <a:lnL>
                      <a:noFill/>
                    </a:lnL>
                    <a:lnR>
                      <a:noFill/>
                    </a:lnR>
                    <a:lnT>
                      <a:noFill/>
                    </a:lnT>
                    <a:lnB>
                      <a:noFill/>
                    </a:lnB>
                    <a:lnTlToBr>
                      <a:noFill/>
                    </a:lnTlToBr>
                    <a:lnBlToTr>
                      <a:noFill/>
                    </a:lnBlToTr>
                    <a:solidFill>
                      <a:srgbClr val="FFFF00">
                        <a:alpha val="61960"/>
                      </a:srgb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59825739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免 責 聲 明</a:t>
            </a:r>
            <a:endParaRPr lang="zh-TW" altLang="en-US" dirty="0"/>
          </a:p>
        </p:txBody>
      </p:sp>
      <p:sp>
        <p:nvSpPr>
          <p:cNvPr id="3" name="內容版面配置區 2"/>
          <p:cNvSpPr>
            <a:spLocks noGrp="1"/>
          </p:cNvSpPr>
          <p:nvPr>
            <p:ph idx="1"/>
          </p:nvPr>
        </p:nvSpPr>
        <p:spPr/>
        <p:txBody>
          <a:bodyPr/>
          <a:lstStyle/>
          <a:p>
            <a:pPr marL="0" indent="0">
              <a:buNone/>
            </a:pPr>
            <a:endParaRPr lang="en-US" altLang="zh-TW" dirty="0"/>
          </a:p>
          <a:p>
            <a:pPr marL="0" indent="0">
              <a:spcBef>
                <a:spcPts val="0"/>
              </a:spcBef>
              <a:buNone/>
            </a:pPr>
            <a:r>
              <a:rPr lang="zh-TW" altLang="en-US" dirty="0" smtClean="0"/>
              <a:t>此文所載之內容僅供一般參考。本文為互動團隊依照現有市場所做的預測說明，該等資料在眾多因素及市場未知之風險下、皆能導致未來實際發展結果與本文內容有所差異、因此互動並不作</a:t>
            </a:r>
            <a:r>
              <a:rPr lang="zh-TW" altLang="en-US" dirty="0"/>
              <a:t>出任何保證或擔保，亦對於該等資料不承擔任何責任或法律責任。</a:t>
            </a:r>
          </a:p>
        </p:txBody>
      </p:sp>
      <p:sp>
        <p:nvSpPr>
          <p:cNvPr id="4" name="投影片編號版面配置區 3"/>
          <p:cNvSpPr>
            <a:spLocks noGrp="1"/>
          </p:cNvSpPr>
          <p:nvPr>
            <p:ph type="sldNum" sz="quarter" idx="4"/>
          </p:nvPr>
        </p:nvSpPr>
        <p:spPr/>
        <p:txBody>
          <a:bodyPr/>
          <a:lstStyle/>
          <a:p>
            <a:pPr>
              <a:defRPr/>
            </a:pPr>
            <a:fld id="{4CD9C73D-1846-4190-BDF6-A85AC4E8A463}" type="slidenum">
              <a:rPr lang="zh-TW" altLang="en-US" smtClean="0"/>
              <a:pPr>
                <a:defRPr/>
              </a:pPr>
              <a:t>3</a:t>
            </a:fld>
            <a:endParaRPr lang="zh-TW" altLang="en-US" dirty="0"/>
          </a:p>
        </p:txBody>
      </p:sp>
      <p:sp>
        <p:nvSpPr>
          <p:cNvPr id="5" name="日期版面配置區 4"/>
          <p:cNvSpPr>
            <a:spLocks noGrp="1"/>
          </p:cNvSpPr>
          <p:nvPr>
            <p:ph type="dt" sz="half" idx="2"/>
          </p:nvPr>
        </p:nvSpPr>
        <p:spPr/>
        <p:txBody>
          <a:bodyPr/>
          <a:lstStyle/>
          <a:p>
            <a:pPr>
              <a:defRPr/>
            </a:pPr>
            <a:fld id="{E460F61F-EB0E-4AB4-82E9-2FCAF0713443}" type="datetime1">
              <a:rPr lang="zh-TW" altLang="en-US" smtClean="0"/>
              <a:pPr>
                <a:defRPr/>
              </a:pPr>
              <a:t>2019/12/9</a:t>
            </a:fld>
            <a:endParaRPr lang="zh-TW" altLang="en-US" dirty="0"/>
          </a:p>
        </p:txBody>
      </p:sp>
    </p:spTree>
    <p:extLst>
      <p:ext uri="{BB962C8B-B14F-4D97-AF65-F5344CB8AC3E}">
        <p14:creationId xmlns:p14="http://schemas.microsoft.com/office/powerpoint/2010/main" val="2861330946"/>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fld id="{4CD9C73D-1846-4190-BDF6-A85AC4E8A463}" type="slidenum">
              <a:rPr lang="zh-TW" altLang="en-US" smtClean="0">
                <a:solidFill>
                  <a:prstClr val="white"/>
                </a:solidFill>
              </a:rPr>
              <a:pPr>
                <a:defRPr/>
              </a:pPr>
              <a:t>30</a:t>
            </a:fld>
            <a:endParaRPr lang="zh-TW" altLang="en-US" dirty="0">
              <a:solidFill>
                <a:prstClr val="white"/>
              </a:solidFill>
            </a:endParaRPr>
          </a:p>
        </p:txBody>
      </p:sp>
      <p:sp>
        <p:nvSpPr>
          <p:cNvPr id="5" name="日期版面配置區 4"/>
          <p:cNvSpPr>
            <a:spLocks noGrp="1"/>
          </p:cNvSpPr>
          <p:nvPr>
            <p:ph type="dt" sz="half" idx="11"/>
          </p:nvPr>
        </p:nvSpPr>
        <p:spPr/>
        <p:txBody>
          <a:body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2" name="標題 1"/>
          <p:cNvSpPr>
            <a:spLocks noGrp="1"/>
          </p:cNvSpPr>
          <p:nvPr>
            <p:ph type="title"/>
          </p:nvPr>
        </p:nvSpPr>
        <p:spPr/>
        <p:txBody>
          <a:bodyPr/>
          <a:lstStyle/>
          <a:p>
            <a:r>
              <a:rPr lang="en-US" altLang="zh-TW" b="0" dirty="0" smtClean="0"/>
              <a:t>GIS</a:t>
            </a:r>
            <a:r>
              <a:rPr lang="zh-TW" altLang="en-US" b="0" dirty="0" smtClean="0"/>
              <a:t>營運</a:t>
            </a:r>
            <a:r>
              <a:rPr lang="zh-TW" altLang="en-US" b="0" dirty="0"/>
              <a:t>策略</a:t>
            </a:r>
            <a:endParaRPr lang="zh-TW" altLang="en-US" dirty="0"/>
          </a:p>
        </p:txBody>
      </p:sp>
      <p:sp>
        <p:nvSpPr>
          <p:cNvPr id="3" name="內容版面配置區 2"/>
          <p:cNvSpPr>
            <a:spLocks noGrp="1"/>
          </p:cNvSpPr>
          <p:nvPr>
            <p:ph idx="4294967295"/>
          </p:nvPr>
        </p:nvSpPr>
        <p:spPr>
          <a:xfrm>
            <a:off x="395536" y="1260475"/>
            <a:ext cx="5904656" cy="4688805"/>
          </a:xfrm>
        </p:spPr>
        <p:txBody>
          <a:bodyPr>
            <a:normAutofit/>
          </a:bodyPr>
          <a:lstStyle/>
          <a:p>
            <a:r>
              <a:rPr lang="en-US" altLang="zh-TW" sz="2800" dirty="0" smtClean="0"/>
              <a:t>ESRI</a:t>
            </a:r>
          </a:p>
          <a:p>
            <a:pPr marL="0" indent="0">
              <a:buNone/>
            </a:pPr>
            <a:r>
              <a:rPr lang="en-US" altLang="zh-TW" sz="2000" b="0" dirty="0"/>
              <a:t> </a:t>
            </a:r>
            <a:r>
              <a:rPr lang="en-US" altLang="zh-TW" sz="2000" b="0" dirty="0" smtClean="0"/>
              <a:t>    -</a:t>
            </a:r>
            <a:r>
              <a:rPr lang="zh-TW" altLang="en-US" sz="2000" b="0" dirty="0" smtClean="0"/>
              <a:t>就是地理資訊界的</a:t>
            </a:r>
            <a:r>
              <a:rPr lang="en-US" altLang="zh-TW" sz="2000" b="0" dirty="0" smtClean="0"/>
              <a:t>Microsoft </a:t>
            </a:r>
            <a:r>
              <a:rPr lang="zh-TW" altLang="en-US" sz="2000" b="0" dirty="0" smtClean="0"/>
              <a:t>。</a:t>
            </a:r>
            <a:endParaRPr lang="en-US" altLang="zh-TW" sz="2000" b="0" dirty="0" smtClean="0"/>
          </a:p>
          <a:p>
            <a:pPr marL="0" indent="0">
              <a:buNone/>
            </a:pPr>
            <a:r>
              <a:rPr lang="en-US" altLang="zh-TW" sz="2000" b="0" dirty="0"/>
              <a:t> </a:t>
            </a:r>
            <a:r>
              <a:rPr lang="en-US" altLang="zh-TW" sz="2000" b="0" dirty="0" smtClean="0"/>
              <a:t>    -</a:t>
            </a:r>
            <a:r>
              <a:rPr lang="zh-TW" altLang="en-US" sz="2000" b="0" dirty="0" smtClean="0"/>
              <a:t>世界各國學術及研究機構、國防應用都用</a:t>
            </a:r>
            <a:endParaRPr lang="en-US" altLang="zh-TW" sz="2000" b="0" dirty="0" smtClean="0"/>
          </a:p>
          <a:p>
            <a:pPr marL="0" indent="0">
              <a:buNone/>
            </a:pPr>
            <a:r>
              <a:rPr lang="zh-TW" altLang="en-US" sz="2000" b="0" dirty="0"/>
              <a:t> </a:t>
            </a:r>
            <a:r>
              <a:rPr lang="zh-TW" altLang="en-US" sz="2000" b="0" dirty="0" smtClean="0"/>
              <a:t>      </a:t>
            </a:r>
            <a:r>
              <a:rPr lang="en-US" altLang="zh-TW" sz="2000" b="0" dirty="0" smtClean="0"/>
              <a:t>ESRI</a:t>
            </a:r>
            <a:r>
              <a:rPr lang="zh-TW" altLang="en-US" sz="2000" b="0" dirty="0" smtClean="0"/>
              <a:t>軟體平台。</a:t>
            </a:r>
            <a:endParaRPr lang="en-US" altLang="zh-TW" sz="2000" b="0" dirty="0" smtClean="0"/>
          </a:p>
          <a:p>
            <a:pPr marL="0" indent="0">
              <a:spcAft>
                <a:spcPts val="600"/>
              </a:spcAft>
              <a:buNone/>
            </a:pPr>
            <a:r>
              <a:rPr lang="zh-TW" altLang="en-US" sz="2000" b="0" dirty="0"/>
              <a:t> </a:t>
            </a:r>
            <a:r>
              <a:rPr lang="zh-TW" altLang="en-US" sz="2000" b="0" dirty="0" smtClean="0"/>
              <a:t>    </a:t>
            </a:r>
            <a:r>
              <a:rPr lang="en-US" altLang="zh-TW" sz="2000" b="0" dirty="0" smtClean="0"/>
              <a:t>-</a:t>
            </a:r>
            <a:r>
              <a:rPr lang="zh-TW" altLang="en-US" sz="2000" b="0" dirty="0" smtClean="0"/>
              <a:t>在</a:t>
            </a:r>
            <a:r>
              <a:rPr lang="en-US" altLang="zh-TW" sz="2000" b="0" dirty="0" smtClean="0"/>
              <a:t>GIS</a:t>
            </a:r>
            <a:r>
              <a:rPr lang="zh-TW" altLang="en-US" sz="2000" b="0" dirty="0" smtClean="0"/>
              <a:t>領域</a:t>
            </a:r>
            <a:r>
              <a:rPr lang="en-US" altLang="zh-TW" sz="2000" b="0" dirty="0" smtClean="0"/>
              <a:t>ESRI</a:t>
            </a:r>
            <a:r>
              <a:rPr lang="zh-TW" altLang="en-US" sz="2000" b="0" dirty="0" smtClean="0"/>
              <a:t>世界佔有率超過五成。</a:t>
            </a:r>
            <a:endParaRPr lang="en-US" altLang="zh-TW" sz="2000" b="0" dirty="0" smtClean="0"/>
          </a:p>
          <a:p>
            <a:pPr marL="0" indent="0">
              <a:spcAft>
                <a:spcPts val="600"/>
              </a:spcAft>
              <a:buNone/>
            </a:pPr>
            <a:r>
              <a:rPr lang="zh-TW" altLang="en-US" sz="2000" b="0" dirty="0"/>
              <a:t> </a:t>
            </a:r>
            <a:r>
              <a:rPr lang="zh-TW" altLang="en-US" sz="2000" b="0" dirty="0" smtClean="0"/>
              <a:t>    </a:t>
            </a:r>
            <a:r>
              <a:rPr lang="en-US" altLang="zh-TW" sz="2000" b="0" dirty="0" smtClean="0"/>
              <a:t>-</a:t>
            </a:r>
            <a:r>
              <a:rPr lang="zh-TW" altLang="en-US" sz="2000" b="0" dirty="0" smtClean="0"/>
              <a:t>本公司為</a:t>
            </a:r>
            <a:r>
              <a:rPr lang="en-US" altLang="zh-TW" sz="2000" b="0" dirty="0" smtClean="0"/>
              <a:t>ESRI</a:t>
            </a:r>
            <a:r>
              <a:rPr lang="zh-TW" altLang="en-US" sz="2000" b="0" dirty="0" smtClean="0"/>
              <a:t>在台的獨家代理商。</a:t>
            </a:r>
            <a:endParaRPr lang="en-US" altLang="zh-TW" sz="2000" b="0" dirty="0"/>
          </a:p>
          <a:p>
            <a:r>
              <a:rPr lang="zh-TW" altLang="en-US" sz="2800" dirty="0" smtClean="0"/>
              <a:t>主要產業及重要客戶直接銷售</a:t>
            </a:r>
            <a:endParaRPr lang="en-US" altLang="zh-TW" sz="2800" dirty="0" smtClean="0"/>
          </a:p>
          <a:p>
            <a:pPr marL="360000" lvl="1" indent="0">
              <a:buNone/>
            </a:pPr>
            <a:r>
              <a:rPr lang="en-US" altLang="zh-TW" sz="2000" dirty="0" smtClean="0"/>
              <a:t>-</a:t>
            </a:r>
            <a:r>
              <a:rPr lang="zh-TW" altLang="en-US" sz="2000" dirty="0" smtClean="0"/>
              <a:t>需求產生行銷策略</a:t>
            </a:r>
            <a:endParaRPr lang="en-US" altLang="zh-TW" sz="2000" dirty="0"/>
          </a:p>
          <a:p>
            <a:pPr marL="360000" lvl="1" indent="0">
              <a:buNone/>
            </a:pPr>
            <a:r>
              <a:rPr lang="en-US" altLang="zh-TW" sz="2000" dirty="0" smtClean="0"/>
              <a:t>-</a:t>
            </a:r>
            <a:r>
              <a:rPr lang="zh-TW" altLang="en-US" sz="2000" dirty="0" smtClean="0"/>
              <a:t>掌握客戶產業知識，深度耕耘重點客戶及產業</a:t>
            </a:r>
            <a:endParaRPr lang="en-US" altLang="zh-TW" sz="2000" dirty="0"/>
          </a:p>
          <a:p>
            <a:pPr marL="360000" lvl="1" indent="0">
              <a:buNone/>
            </a:pPr>
            <a:r>
              <a:rPr lang="en-US" altLang="zh-TW" sz="2000" dirty="0" smtClean="0"/>
              <a:t>-</a:t>
            </a:r>
            <a:r>
              <a:rPr lang="zh-TW" altLang="en-US" sz="2000" dirty="0" smtClean="0"/>
              <a:t>強化技術能力及能量</a:t>
            </a:r>
            <a:endParaRPr lang="en-US" altLang="zh-TW" sz="2000" dirty="0"/>
          </a:p>
        </p:txBody>
      </p:sp>
      <p:graphicFrame>
        <p:nvGraphicFramePr>
          <p:cNvPr id="6" name="資料庫圖表 5"/>
          <p:cNvGraphicFramePr/>
          <p:nvPr>
            <p:extLst>
              <p:ext uri="{D42A27DB-BD31-4B8C-83A1-F6EECF244321}">
                <p14:modId xmlns:p14="http://schemas.microsoft.com/office/powerpoint/2010/main" val="2471517446"/>
              </p:ext>
            </p:extLst>
          </p:nvPr>
        </p:nvGraphicFramePr>
        <p:xfrm>
          <a:off x="6161764" y="1268760"/>
          <a:ext cx="2724472"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6344639"/>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fld id="{4CD9C73D-1846-4190-BDF6-A85AC4E8A463}" type="slidenum">
              <a:rPr lang="zh-TW" altLang="en-US" smtClean="0">
                <a:solidFill>
                  <a:prstClr val="white"/>
                </a:solidFill>
              </a:rPr>
              <a:pPr>
                <a:defRPr/>
              </a:pPr>
              <a:t>31</a:t>
            </a:fld>
            <a:endParaRPr lang="zh-TW" altLang="en-US" dirty="0">
              <a:solidFill>
                <a:prstClr val="white"/>
              </a:solidFill>
            </a:endParaRPr>
          </a:p>
        </p:txBody>
      </p:sp>
      <p:sp>
        <p:nvSpPr>
          <p:cNvPr id="5" name="日期版面配置區 4"/>
          <p:cNvSpPr>
            <a:spLocks noGrp="1"/>
          </p:cNvSpPr>
          <p:nvPr>
            <p:ph type="dt" sz="half" idx="11"/>
          </p:nvPr>
        </p:nvSpPr>
        <p:spPr/>
        <p:txBody>
          <a:body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2" name="標題 1"/>
          <p:cNvSpPr>
            <a:spLocks noGrp="1"/>
          </p:cNvSpPr>
          <p:nvPr>
            <p:ph type="title"/>
          </p:nvPr>
        </p:nvSpPr>
        <p:spPr/>
        <p:txBody>
          <a:bodyPr/>
          <a:lstStyle/>
          <a:p>
            <a:r>
              <a:rPr lang="en-US" altLang="zh-TW" b="0" dirty="0" smtClean="0"/>
              <a:t>GIS</a:t>
            </a:r>
            <a:r>
              <a:rPr lang="zh-TW" altLang="en-US" b="0" dirty="0" smtClean="0"/>
              <a:t> 機會</a:t>
            </a:r>
            <a:endParaRPr lang="zh-TW" altLang="en-US" dirty="0"/>
          </a:p>
        </p:txBody>
      </p:sp>
      <p:graphicFrame>
        <p:nvGraphicFramePr>
          <p:cNvPr id="7" name="資料庫圖表 6"/>
          <p:cNvGraphicFramePr/>
          <p:nvPr>
            <p:extLst>
              <p:ext uri="{D42A27DB-BD31-4B8C-83A1-F6EECF244321}">
                <p14:modId xmlns:p14="http://schemas.microsoft.com/office/powerpoint/2010/main" val="2200488987"/>
              </p:ext>
            </p:extLst>
          </p:nvPr>
        </p:nvGraphicFramePr>
        <p:xfrm>
          <a:off x="450914" y="1124744"/>
          <a:ext cx="822554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0254981"/>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fld id="{4CD9C73D-1846-4190-BDF6-A85AC4E8A463}" type="slidenum">
              <a:rPr lang="zh-TW" altLang="en-US" smtClean="0">
                <a:solidFill>
                  <a:prstClr val="white"/>
                </a:solidFill>
              </a:rPr>
              <a:pPr>
                <a:defRPr/>
              </a:pPr>
              <a:t>32</a:t>
            </a:fld>
            <a:endParaRPr lang="zh-TW" altLang="en-US" dirty="0">
              <a:solidFill>
                <a:prstClr val="white"/>
              </a:solidFill>
            </a:endParaRPr>
          </a:p>
        </p:txBody>
      </p:sp>
      <p:sp>
        <p:nvSpPr>
          <p:cNvPr id="5" name="日期版面配置區 4"/>
          <p:cNvSpPr>
            <a:spLocks noGrp="1"/>
          </p:cNvSpPr>
          <p:nvPr>
            <p:ph type="dt" sz="half" idx="11"/>
          </p:nvPr>
        </p:nvSpPr>
        <p:spPr/>
        <p:txBody>
          <a:body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
        <p:nvSpPr>
          <p:cNvPr id="2" name="標題 1"/>
          <p:cNvSpPr>
            <a:spLocks noGrp="1"/>
          </p:cNvSpPr>
          <p:nvPr>
            <p:ph type="title"/>
          </p:nvPr>
        </p:nvSpPr>
        <p:spPr/>
        <p:txBody>
          <a:bodyPr/>
          <a:lstStyle/>
          <a:p>
            <a:r>
              <a:rPr lang="en-US" altLang="zh-TW" dirty="0" smtClean="0"/>
              <a:t>GIS</a:t>
            </a:r>
            <a:r>
              <a:rPr lang="zh-TW" altLang="en-US" dirty="0" smtClean="0"/>
              <a:t>整體策略拼圖</a:t>
            </a:r>
            <a:endParaRPr lang="zh-TW" altLang="en-US" dirty="0"/>
          </a:p>
        </p:txBody>
      </p:sp>
      <p:graphicFrame>
        <p:nvGraphicFramePr>
          <p:cNvPr id="6" name="內容版面配置區 5"/>
          <p:cNvGraphicFramePr>
            <a:graphicFrameLocks noGrp="1"/>
          </p:cNvGraphicFramePr>
          <p:nvPr>
            <p:ph idx="4294967295"/>
            <p:extLst>
              <p:ext uri="{D42A27DB-BD31-4B8C-83A1-F6EECF244321}">
                <p14:modId xmlns:p14="http://schemas.microsoft.com/office/powerpoint/2010/main" val="3620148999"/>
              </p:ext>
            </p:extLst>
          </p:nvPr>
        </p:nvGraphicFramePr>
        <p:xfrm>
          <a:off x="467544" y="1268760"/>
          <a:ext cx="8280400" cy="50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144141"/>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a:xfrm>
            <a:off x="8064000" y="6667973"/>
            <a:ext cx="1080000" cy="180000"/>
          </a:xfrm>
        </p:spPr>
        <p:txBody>
          <a:bodyPr/>
          <a:lstStyle/>
          <a:p>
            <a:pPr>
              <a:defRPr/>
            </a:pPr>
            <a:fld id="{4CD9C73D-1846-4190-BDF6-A85AC4E8A463}" type="slidenum">
              <a:rPr lang="zh-TW" altLang="en-US" smtClean="0"/>
              <a:pPr>
                <a:defRPr/>
              </a:pPr>
              <a:t>33</a:t>
            </a:fld>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772817"/>
            <a:ext cx="3456384" cy="1152128"/>
          </a:xfrm>
          <a:prstGeom prst="rect">
            <a:avLst/>
          </a:prstGeom>
        </p:spPr>
      </p:pic>
    </p:spTree>
    <p:extLst>
      <p:ext uri="{BB962C8B-B14F-4D97-AF65-F5344CB8AC3E}">
        <p14:creationId xmlns:p14="http://schemas.microsoft.com/office/powerpoint/2010/main" val="604041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財務</a:t>
            </a:r>
            <a:r>
              <a:rPr lang="zh-TW" altLang="en-US" dirty="0"/>
              <a:t>簡報</a:t>
            </a:r>
          </a:p>
        </p:txBody>
      </p:sp>
    </p:spTree>
    <p:extLst>
      <p:ext uri="{BB962C8B-B14F-4D97-AF65-F5344CB8AC3E}">
        <p14:creationId xmlns:p14="http://schemas.microsoft.com/office/powerpoint/2010/main" val="116225956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標題 29"/>
          <p:cNvSpPr>
            <a:spLocks noGrp="1"/>
          </p:cNvSpPr>
          <p:nvPr>
            <p:ph type="title"/>
          </p:nvPr>
        </p:nvSpPr>
        <p:spPr/>
        <p:txBody>
          <a:bodyPr/>
          <a:lstStyle/>
          <a:p>
            <a:pPr algn="ctr"/>
            <a:r>
              <a:rPr lang="en-US" altLang="zh-TW" dirty="0"/>
              <a:t>2017</a:t>
            </a:r>
            <a:r>
              <a:rPr lang="zh-TW" altLang="en-US" dirty="0"/>
              <a:t>年～</a:t>
            </a:r>
            <a:r>
              <a:rPr lang="en-US" altLang="zh-TW" dirty="0"/>
              <a:t>2019</a:t>
            </a:r>
            <a:r>
              <a:rPr lang="zh-TW" altLang="en-US" dirty="0" smtClean="0"/>
              <a:t>年營收</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960935479"/>
              </p:ext>
            </p:extLst>
          </p:nvPr>
        </p:nvGraphicFramePr>
        <p:xfrm>
          <a:off x="323528" y="1251162"/>
          <a:ext cx="8532688" cy="5005728"/>
        </p:xfrm>
        <a:graphic>
          <a:graphicData uri="http://schemas.openxmlformats.org/drawingml/2006/chart">
            <c:chart xmlns:c="http://schemas.openxmlformats.org/drawingml/2006/chart" xmlns:r="http://schemas.openxmlformats.org/officeDocument/2006/relationships" r:id="rId2"/>
          </a:graphicData>
        </a:graphic>
      </p:graphicFrame>
      <p:sp>
        <p:nvSpPr>
          <p:cNvPr id="4" name="投影片編號版面配置區 3"/>
          <p:cNvSpPr>
            <a:spLocks noGrp="1"/>
          </p:cNvSpPr>
          <p:nvPr>
            <p:ph type="sldNum" sz="quarter" idx="4"/>
          </p:nvPr>
        </p:nvSpPr>
        <p:spPr>
          <a:prstGeom prst="rect">
            <a:avLst/>
          </a:prstGeom>
        </p:spPr>
        <p:txBody>
          <a:bodyPr/>
          <a:lstStyle/>
          <a:p>
            <a:pPr>
              <a:defRPr/>
            </a:pPr>
            <a:fld id="{C46A0C25-FBFA-464A-B160-D617FEE16B63}" type="slidenum">
              <a:rPr lang="zh-TW" altLang="en-US" smtClean="0">
                <a:solidFill>
                  <a:prstClr val="white"/>
                </a:solidFill>
              </a:rPr>
              <a:pPr>
                <a:defRPr/>
              </a:pPr>
              <a:t>5</a:t>
            </a:fld>
            <a:endParaRPr lang="zh-TW" altLang="en-US">
              <a:solidFill>
                <a:prstClr val="white"/>
              </a:solidFill>
            </a:endParaRPr>
          </a:p>
        </p:txBody>
      </p:sp>
      <p:sp>
        <p:nvSpPr>
          <p:cNvPr id="3" name="日期版面配置區 2"/>
          <p:cNvSpPr>
            <a:spLocks noGrp="1"/>
          </p:cNvSpPr>
          <p:nvPr>
            <p:ph type="dt" sz="half" idx="2"/>
          </p:nvPr>
        </p:nvSpPr>
        <p:spPr>
          <a:prstGeom prst="rect">
            <a:avLst/>
          </a:prstGeom>
        </p:spPr>
        <p:txBody>
          <a:bodyPr/>
          <a:lstStyle/>
          <a:p>
            <a:pPr>
              <a:defRPr/>
            </a:pPr>
            <a:fld id="{67FEFD69-06FB-4877-A4DB-C8D545A17CF9}" type="datetime1">
              <a:rPr lang="zh-TW" altLang="en-US" smtClean="0">
                <a:solidFill>
                  <a:prstClr val="white"/>
                </a:solidFill>
              </a:rPr>
              <a:pPr>
                <a:defRPr/>
              </a:pPr>
              <a:t>2019/12/9</a:t>
            </a:fld>
            <a:endParaRPr lang="zh-TW" altLang="en-US">
              <a:solidFill>
                <a:prstClr val="white"/>
              </a:solidFill>
            </a:endParaRPr>
          </a:p>
        </p:txBody>
      </p:sp>
      <p:graphicFrame>
        <p:nvGraphicFramePr>
          <p:cNvPr id="18" name="內容版面配置區 5"/>
          <p:cNvGraphicFramePr>
            <a:graphicFrameLocks/>
          </p:cNvGraphicFramePr>
          <p:nvPr>
            <p:extLst>
              <p:ext uri="{D42A27DB-BD31-4B8C-83A1-F6EECF244321}">
                <p14:modId xmlns:p14="http://schemas.microsoft.com/office/powerpoint/2010/main" val="3976736896"/>
              </p:ext>
            </p:extLst>
          </p:nvPr>
        </p:nvGraphicFramePr>
        <p:xfrm>
          <a:off x="1791953" y="1021538"/>
          <a:ext cx="5616624" cy="223224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直線接點 8"/>
          <p:cNvCxnSpPr/>
          <p:nvPr/>
        </p:nvCxnSpPr>
        <p:spPr>
          <a:xfrm flipV="1">
            <a:off x="5652120" y="1251162"/>
            <a:ext cx="0" cy="1169726"/>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V="1">
            <a:off x="5318452" y="1556172"/>
            <a:ext cx="0" cy="116298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V="1">
            <a:off x="5292080" y="1231584"/>
            <a:ext cx="360040" cy="309736"/>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V="1">
            <a:off x="6732240" y="1223449"/>
            <a:ext cx="14664" cy="1194031"/>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666784" y="1226857"/>
            <a:ext cx="108012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6379532" y="1556172"/>
            <a:ext cx="0" cy="1049382"/>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6386864" y="1251161"/>
            <a:ext cx="367984" cy="30501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299412" y="1556171"/>
            <a:ext cx="108012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 name="文字方塊 1"/>
          <p:cNvSpPr txBox="1"/>
          <p:nvPr/>
        </p:nvSpPr>
        <p:spPr>
          <a:xfrm>
            <a:off x="1835696" y="1457199"/>
            <a:ext cx="1406154" cy="369332"/>
          </a:xfrm>
          <a:prstGeom prst="rect">
            <a:avLst/>
          </a:prstGeom>
          <a:noFill/>
        </p:spPr>
        <p:txBody>
          <a:bodyPr wrap="none" rtlCol="0">
            <a:spAutoFit/>
          </a:bodyPr>
          <a:lstStyle/>
          <a:p>
            <a:r>
              <a:rPr lang="en-US" altLang="zh-TW" b="1" dirty="0" smtClean="0">
                <a:solidFill>
                  <a:prstClr val="black"/>
                </a:solidFill>
                <a:latin typeface="+mn-ea"/>
                <a:ea typeface="+mn-ea"/>
              </a:rPr>
              <a:t>$1,795,556</a:t>
            </a:r>
            <a:endParaRPr lang="zh-TW" altLang="en-US" b="1" dirty="0">
              <a:solidFill>
                <a:prstClr val="black"/>
              </a:solidFill>
              <a:latin typeface="+mn-ea"/>
              <a:ea typeface="+mn-ea"/>
            </a:endParaRPr>
          </a:p>
        </p:txBody>
      </p:sp>
      <p:sp>
        <p:nvSpPr>
          <p:cNvPr id="16" name="文字方塊 15"/>
          <p:cNvSpPr txBox="1"/>
          <p:nvPr/>
        </p:nvSpPr>
        <p:spPr>
          <a:xfrm>
            <a:off x="3635896" y="1609599"/>
            <a:ext cx="1406154" cy="369332"/>
          </a:xfrm>
          <a:prstGeom prst="rect">
            <a:avLst/>
          </a:prstGeom>
          <a:noFill/>
        </p:spPr>
        <p:txBody>
          <a:bodyPr wrap="none" rtlCol="0">
            <a:spAutoFit/>
          </a:bodyPr>
          <a:lstStyle/>
          <a:p>
            <a:r>
              <a:rPr lang="en-US" altLang="zh-TW" b="1" dirty="0" smtClean="0">
                <a:solidFill>
                  <a:prstClr val="black"/>
                </a:solidFill>
                <a:latin typeface="+mn-ea"/>
                <a:ea typeface="+mn-ea"/>
              </a:rPr>
              <a:t>$1,727,270</a:t>
            </a:r>
            <a:endParaRPr lang="zh-TW" altLang="en-US" b="1" dirty="0">
              <a:solidFill>
                <a:prstClr val="black"/>
              </a:solidFill>
              <a:latin typeface="+mn-ea"/>
              <a:ea typeface="+mn-ea"/>
            </a:endParaRPr>
          </a:p>
        </p:txBody>
      </p:sp>
      <p:sp>
        <p:nvSpPr>
          <p:cNvPr id="19" name="文字方塊 18"/>
          <p:cNvSpPr txBox="1"/>
          <p:nvPr/>
        </p:nvSpPr>
        <p:spPr>
          <a:xfrm>
            <a:off x="5327442" y="2420888"/>
            <a:ext cx="1385316" cy="369332"/>
          </a:xfrm>
          <a:prstGeom prst="rect">
            <a:avLst/>
          </a:prstGeom>
          <a:noFill/>
        </p:spPr>
        <p:txBody>
          <a:bodyPr wrap="none" rtlCol="0">
            <a:spAutoFit/>
          </a:bodyPr>
          <a:lstStyle/>
          <a:p>
            <a:r>
              <a:rPr lang="en-US" altLang="zh-TW" b="1" dirty="0" smtClean="0">
                <a:solidFill>
                  <a:prstClr val="black"/>
                </a:solidFill>
              </a:rPr>
              <a:t>$</a:t>
            </a:r>
            <a:r>
              <a:rPr lang="en-US" altLang="zh-TW" b="1" dirty="0" smtClean="0">
                <a:solidFill>
                  <a:prstClr val="black"/>
                </a:solidFill>
                <a:latin typeface="+mn-ea"/>
                <a:ea typeface="+mn-ea"/>
              </a:rPr>
              <a:t>1,387,432</a:t>
            </a:r>
            <a:endParaRPr lang="zh-TW" altLang="en-US" b="1" dirty="0">
              <a:solidFill>
                <a:prstClr val="black"/>
              </a:solidFill>
              <a:latin typeface="+mn-ea"/>
              <a:ea typeface="+mn-ea"/>
            </a:endParaRPr>
          </a:p>
        </p:txBody>
      </p:sp>
    </p:spTree>
    <p:extLst>
      <p:ext uri="{BB962C8B-B14F-4D97-AF65-F5344CB8AC3E}">
        <p14:creationId xmlns:p14="http://schemas.microsoft.com/office/powerpoint/2010/main" val="333749612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Arial"/>
              </a:rPr>
              <a:t>損  益  成  果</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741139256"/>
              </p:ext>
            </p:extLst>
          </p:nvPr>
        </p:nvGraphicFramePr>
        <p:xfrm>
          <a:off x="251520" y="1268761"/>
          <a:ext cx="8352929" cy="4840829"/>
        </p:xfrm>
        <a:graphic>
          <a:graphicData uri="http://schemas.openxmlformats.org/drawingml/2006/table">
            <a:tbl>
              <a:tblPr/>
              <a:tblGrid>
                <a:gridCol w="1836079">
                  <a:extLst>
                    <a:ext uri="{9D8B030D-6E8A-4147-A177-3AD203B41FA5}">
                      <a16:colId xmlns="" xmlns:a16="http://schemas.microsoft.com/office/drawing/2014/main" val="20000"/>
                    </a:ext>
                  </a:extLst>
                </a:gridCol>
                <a:gridCol w="1414171">
                  <a:extLst>
                    <a:ext uri="{9D8B030D-6E8A-4147-A177-3AD203B41FA5}">
                      <a16:colId xmlns="" xmlns:a16="http://schemas.microsoft.com/office/drawing/2014/main" val="20001"/>
                    </a:ext>
                  </a:extLst>
                </a:gridCol>
                <a:gridCol w="1355854">
                  <a:extLst>
                    <a:ext uri="{9D8B030D-6E8A-4147-A177-3AD203B41FA5}">
                      <a16:colId xmlns="" xmlns:a16="http://schemas.microsoft.com/office/drawing/2014/main" val="20002"/>
                    </a:ext>
                  </a:extLst>
                </a:gridCol>
                <a:gridCol w="1385013">
                  <a:extLst>
                    <a:ext uri="{9D8B030D-6E8A-4147-A177-3AD203B41FA5}">
                      <a16:colId xmlns="" xmlns:a16="http://schemas.microsoft.com/office/drawing/2014/main" val="20003"/>
                    </a:ext>
                  </a:extLst>
                </a:gridCol>
                <a:gridCol w="1180906">
                  <a:extLst>
                    <a:ext uri="{9D8B030D-6E8A-4147-A177-3AD203B41FA5}">
                      <a16:colId xmlns="" xmlns:a16="http://schemas.microsoft.com/office/drawing/2014/main" val="20004"/>
                    </a:ext>
                  </a:extLst>
                </a:gridCol>
                <a:gridCol w="1180906">
                  <a:extLst>
                    <a:ext uri="{9D8B030D-6E8A-4147-A177-3AD203B41FA5}">
                      <a16:colId xmlns="" xmlns:a16="http://schemas.microsoft.com/office/drawing/2014/main" val="20005"/>
                    </a:ext>
                  </a:extLst>
                </a:gridCol>
              </a:tblGrid>
              <a:tr h="513716">
                <a:tc>
                  <a:txBody>
                    <a:bodyPr/>
                    <a:lstStyle/>
                    <a:p>
                      <a:pPr algn="l" fontAlgn="ctr"/>
                      <a:r>
                        <a:rPr lang="zh-TW" altLang="en-US" sz="2200" b="0" i="0" u="none" strike="noStrike" dirty="0">
                          <a:solidFill>
                            <a:srgbClr val="000000"/>
                          </a:solidFill>
                          <a:effectLst/>
                          <a:latin typeface="+mn-ea"/>
                          <a:ea typeface="+mn-ea"/>
                        </a:rPr>
                        <a:t>項 </a:t>
                      </a:r>
                      <a:r>
                        <a:rPr lang="zh-TW" altLang="en-US" sz="2200" b="0" i="0" u="none" strike="noStrike" dirty="0" smtClean="0">
                          <a:solidFill>
                            <a:srgbClr val="000000"/>
                          </a:solidFill>
                          <a:effectLst/>
                          <a:latin typeface="+mn-ea"/>
                          <a:ea typeface="+mn-ea"/>
                        </a:rPr>
                        <a:t>           </a:t>
                      </a:r>
                      <a:r>
                        <a:rPr lang="zh-TW" altLang="en-US" sz="2200" b="0" i="0" u="none" strike="noStrike" dirty="0">
                          <a:solidFill>
                            <a:srgbClr val="000000"/>
                          </a:solidFill>
                          <a:effectLst/>
                          <a:latin typeface="+mn-ea"/>
                          <a:ea typeface="+mn-ea"/>
                        </a:rPr>
                        <a:t>目</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2200" b="0" i="0" u="none" strike="noStrike" dirty="0">
                          <a:solidFill>
                            <a:srgbClr val="000000"/>
                          </a:solidFill>
                          <a:effectLst/>
                          <a:latin typeface="+mn-ea"/>
                          <a:ea typeface="+mn-ea"/>
                        </a:rPr>
                        <a:t>3Q19Y</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2200" b="0" i="0" u="none" strike="noStrike" dirty="0">
                          <a:solidFill>
                            <a:srgbClr val="000000"/>
                          </a:solidFill>
                          <a:effectLst/>
                          <a:latin typeface="+mn-ea"/>
                          <a:ea typeface="+mn-ea"/>
                        </a:rPr>
                        <a:t>2Q19Y</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2200" b="0" i="0" u="none" strike="noStrike" dirty="0">
                          <a:solidFill>
                            <a:srgbClr val="000000"/>
                          </a:solidFill>
                          <a:effectLst/>
                          <a:latin typeface="+mn-ea"/>
                          <a:ea typeface="+mn-ea"/>
                        </a:rPr>
                        <a:t>3Q18Y</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zh-TW" altLang="en-US" sz="2200" b="0" i="0" u="none" strike="noStrike" dirty="0">
                          <a:solidFill>
                            <a:srgbClr val="000000"/>
                          </a:solidFill>
                          <a:effectLst/>
                          <a:latin typeface="+mn-ea"/>
                          <a:ea typeface="+mn-ea"/>
                        </a:rPr>
                        <a:t>季變化</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zh-TW" altLang="en-US" sz="2200" b="0" i="0" u="none" strike="noStrike" dirty="0">
                          <a:solidFill>
                            <a:srgbClr val="000000"/>
                          </a:solidFill>
                          <a:effectLst/>
                          <a:latin typeface="+mn-ea"/>
                          <a:ea typeface="+mn-ea"/>
                        </a:rPr>
                        <a:t>年變化</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 xmlns:a16="http://schemas.microsoft.com/office/drawing/2014/main" val="10000"/>
                  </a:ext>
                </a:extLst>
              </a:tr>
              <a:tr h="711301">
                <a:tc>
                  <a:txBody>
                    <a:bodyPr/>
                    <a:lstStyle/>
                    <a:p>
                      <a:pPr algn="l" fontAlgn="ctr"/>
                      <a:r>
                        <a:rPr lang="zh-TW" altLang="en-US" sz="2200" b="0" i="0" u="none" strike="noStrike" dirty="0">
                          <a:solidFill>
                            <a:srgbClr val="000000"/>
                          </a:solidFill>
                          <a:effectLst/>
                          <a:latin typeface="+mn-ea"/>
                          <a:ea typeface="+mn-ea"/>
                        </a:rPr>
                        <a:t>營業收入</a:t>
                      </a:r>
                      <a:r>
                        <a:rPr lang="en-US" altLang="zh-TW" sz="2000" b="0" i="0" u="none" strike="noStrike" dirty="0">
                          <a:solidFill>
                            <a:srgbClr val="000000"/>
                          </a:solidFill>
                          <a:effectLst/>
                          <a:latin typeface="+mn-ea"/>
                          <a:ea typeface="+mn-ea"/>
                        </a:rPr>
                        <a:t>(</a:t>
                      </a:r>
                      <a:r>
                        <a:rPr lang="zh-TW" altLang="en-US" sz="2000" b="0" i="0" u="none" strike="noStrike" dirty="0">
                          <a:solidFill>
                            <a:srgbClr val="000000"/>
                          </a:solidFill>
                          <a:effectLst/>
                          <a:latin typeface="+mn-ea"/>
                          <a:ea typeface="+mn-ea"/>
                        </a:rPr>
                        <a:t>千元</a:t>
                      </a:r>
                      <a:r>
                        <a:rPr lang="en-US" altLang="zh-TW" sz="2000" b="0" i="0" u="none" strike="noStrike" dirty="0">
                          <a:solidFill>
                            <a:srgbClr val="000000"/>
                          </a:solidFill>
                          <a:effectLst/>
                          <a:latin typeface="+mn-ea"/>
                          <a:ea typeface="+mn-ea"/>
                        </a:rPr>
                        <a:t>)</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ctr"/>
                      <a:r>
                        <a:rPr lang="zh-TW" altLang="en-US" sz="2200" b="0" i="0" u="none" strike="noStrike" dirty="0">
                          <a:solidFill>
                            <a:srgbClr val="000000"/>
                          </a:solidFill>
                          <a:effectLst/>
                          <a:latin typeface="+mn-ea"/>
                          <a:ea typeface="+mn-ea"/>
                        </a:rPr>
                        <a:t> </a:t>
                      </a:r>
                      <a:r>
                        <a:rPr lang="en-US" altLang="zh-TW" sz="2200" b="0" i="0" u="none" strike="noStrike" dirty="0" smtClean="0">
                          <a:solidFill>
                            <a:srgbClr val="000000"/>
                          </a:solidFill>
                          <a:effectLst/>
                          <a:latin typeface="+mn-ea"/>
                          <a:ea typeface="+mn-ea"/>
                        </a:rPr>
                        <a:t>1,387,432 </a:t>
                      </a:r>
                      <a:endParaRPr lang="en-US" altLang="zh-TW" sz="2200" b="0" i="0" u="none" strike="noStrike" dirty="0">
                        <a:solidFill>
                          <a:srgbClr val="000000"/>
                        </a:solidFill>
                        <a:effectLst/>
                        <a:latin typeface="+mn-ea"/>
                        <a:ea typeface="+mn-ea"/>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ctr"/>
                      <a:r>
                        <a:rPr lang="zh-TW" altLang="en-US" sz="2200" b="0" i="0" u="none" strike="noStrike" dirty="0">
                          <a:solidFill>
                            <a:srgbClr val="000000"/>
                          </a:solidFill>
                          <a:effectLst/>
                          <a:latin typeface="+mn-ea"/>
                          <a:ea typeface="+mn-ea"/>
                        </a:rPr>
                        <a:t>   </a:t>
                      </a:r>
                      <a:r>
                        <a:rPr lang="en-US" altLang="zh-TW" sz="2200" b="0" i="0" u="none" strike="noStrike" dirty="0" smtClean="0">
                          <a:solidFill>
                            <a:srgbClr val="000000"/>
                          </a:solidFill>
                          <a:effectLst/>
                          <a:latin typeface="+mn-ea"/>
                          <a:ea typeface="+mn-ea"/>
                        </a:rPr>
                        <a:t>954,317 </a:t>
                      </a:r>
                      <a:endParaRPr lang="en-US" altLang="zh-TW" sz="2200" b="0" i="0" u="none" strike="noStrike" dirty="0">
                        <a:solidFill>
                          <a:srgbClr val="000000"/>
                        </a:solidFill>
                        <a:effectLst/>
                        <a:latin typeface="+mn-ea"/>
                        <a:ea typeface="+mn-ea"/>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l" fontAlgn="ctr"/>
                      <a:r>
                        <a:rPr lang="zh-TW" altLang="en-US" sz="2200" b="0" i="0" u="none" strike="noStrike" dirty="0">
                          <a:solidFill>
                            <a:srgbClr val="000000"/>
                          </a:solidFill>
                          <a:effectLst/>
                          <a:latin typeface="+mn-ea"/>
                          <a:ea typeface="+mn-ea"/>
                        </a:rPr>
                        <a:t> </a:t>
                      </a:r>
                      <a:r>
                        <a:rPr lang="en-US" altLang="zh-TW" sz="2200" b="0" i="0" u="none" strike="noStrike" dirty="0" smtClean="0">
                          <a:solidFill>
                            <a:srgbClr val="000000"/>
                          </a:solidFill>
                          <a:effectLst/>
                          <a:latin typeface="+mn-ea"/>
                          <a:ea typeface="+mn-ea"/>
                        </a:rPr>
                        <a:t>1,073,579 </a:t>
                      </a:r>
                      <a:endParaRPr lang="en-US" altLang="zh-TW" sz="2200" b="0" i="0" u="none" strike="noStrike" dirty="0">
                        <a:solidFill>
                          <a:srgbClr val="000000"/>
                        </a:solidFill>
                        <a:effectLst/>
                        <a:latin typeface="+mn-ea"/>
                        <a:ea typeface="+mn-ea"/>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r" fontAlgn="ctr"/>
                      <a:r>
                        <a:rPr lang="en-US" altLang="zh-TW" sz="2200" b="0" i="0" u="none" strike="noStrike" dirty="0">
                          <a:solidFill>
                            <a:srgbClr val="000000"/>
                          </a:solidFill>
                          <a:effectLst/>
                          <a:latin typeface="+mn-ea"/>
                          <a:ea typeface="+mn-ea"/>
                        </a:rPr>
                        <a:t>45.38%</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r" fontAlgn="ctr"/>
                      <a:r>
                        <a:rPr lang="en-US" altLang="zh-TW" sz="2200" b="0" i="0" u="none" strike="noStrike" dirty="0">
                          <a:solidFill>
                            <a:srgbClr val="000000"/>
                          </a:solidFill>
                          <a:effectLst/>
                          <a:latin typeface="+mn-ea"/>
                          <a:ea typeface="+mn-ea"/>
                        </a:rPr>
                        <a:t>29.23%</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 xmlns:a16="http://schemas.microsoft.com/office/drawing/2014/main" val="10001"/>
                  </a:ext>
                </a:extLst>
              </a:tr>
              <a:tr h="656268">
                <a:tc>
                  <a:txBody>
                    <a:bodyPr/>
                    <a:lstStyle/>
                    <a:p>
                      <a:pPr algn="l" fontAlgn="ctr"/>
                      <a:r>
                        <a:rPr lang="zh-TW" altLang="en-US" sz="2200" b="0" i="0" u="none" strike="noStrike" dirty="0">
                          <a:solidFill>
                            <a:srgbClr val="000000"/>
                          </a:solidFill>
                          <a:effectLst/>
                          <a:latin typeface="+mn-ea"/>
                          <a:ea typeface="+mn-ea"/>
                        </a:rPr>
                        <a:t>營業毛利</a:t>
                      </a:r>
                      <a:r>
                        <a:rPr lang="en-US" altLang="zh-TW" sz="2000" b="0" i="0" u="none" strike="noStrike" dirty="0">
                          <a:solidFill>
                            <a:srgbClr val="000000"/>
                          </a:solidFill>
                          <a:effectLst/>
                          <a:latin typeface="+mn-ea"/>
                          <a:ea typeface="+mn-ea"/>
                        </a:rPr>
                        <a:t>(</a:t>
                      </a:r>
                      <a:r>
                        <a:rPr lang="zh-TW" altLang="en-US" sz="2000" b="0" i="0" u="none" strike="noStrike" dirty="0">
                          <a:solidFill>
                            <a:srgbClr val="000000"/>
                          </a:solidFill>
                          <a:effectLst/>
                          <a:latin typeface="+mn-ea"/>
                          <a:ea typeface="+mn-ea"/>
                        </a:rPr>
                        <a:t>千元</a:t>
                      </a:r>
                      <a:r>
                        <a:rPr lang="en-US" altLang="zh-TW" sz="2000" b="0" i="0" u="none" strike="noStrike" dirty="0">
                          <a:solidFill>
                            <a:srgbClr val="000000"/>
                          </a:solidFill>
                          <a:effectLst/>
                          <a:latin typeface="+mn-ea"/>
                          <a:ea typeface="+mn-ea"/>
                        </a:rPr>
                        <a:t>)</a:t>
                      </a:r>
                    </a:p>
                  </a:txBody>
                  <a:tcPr marL="7620" marR="7620" marT="7620" marB="0" anchor="ctr">
                    <a:lnL>
                      <a:noFill/>
                    </a:lnL>
                    <a:lnR>
                      <a:noFill/>
                    </a:lnR>
                    <a:lnT>
                      <a:noFill/>
                    </a:lnT>
                    <a:lnB>
                      <a:noFill/>
                    </a:lnB>
                  </a:tcPr>
                </a:tc>
                <a:tc>
                  <a:txBody>
                    <a:bodyPr/>
                    <a:lstStyle/>
                    <a:p>
                      <a:pPr algn="l" fontAlgn="ctr"/>
                      <a:r>
                        <a:rPr lang="zh-TW" altLang="en-US" sz="2200" b="0" i="0" u="none" strike="noStrike" dirty="0">
                          <a:solidFill>
                            <a:srgbClr val="000000"/>
                          </a:solidFill>
                          <a:effectLst/>
                          <a:latin typeface="+mn-ea"/>
                          <a:ea typeface="+mn-ea"/>
                        </a:rPr>
                        <a:t>   </a:t>
                      </a:r>
                      <a:r>
                        <a:rPr lang="zh-TW" altLang="en-US" sz="2200" b="0" i="0" u="none" strike="noStrike" dirty="0" smtClean="0">
                          <a:solidFill>
                            <a:srgbClr val="000000"/>
                          </a:solidFill>
                          <a:effectLst/>
                          <a:latin typeface="+mn-ea"/>
                          <a:ea typeface="+mn-ea"/>
                        </a:rPr>
                        <a:t> </a:t>
                      </a:r>
                      <a:r>
                        <a:rPr lang="en-US" altLang="zh-TW" sz="2200" b="0" i="0" u="none" strike="noStrike" dirty="0" smtClean="0">
                          <a:solidFill>
                            <a:srgbClr val="000000"/>
                          </a:solidFill>
                          <a:effectLst/>
                          <a:latin typeface="+mn-ea"/>
                          <a:ea typeface="+mn-ea"/>
                        </a:rPr>
                        <a:t>585,604 </a:t>
                      </a:r>
                      <a:endParaRPr lang="en-US" altLang="zh-TW" sz="2200" b="0" i="0" u="none" strike="noStrike" dirty="0">
                        <a:solidFill>
                          <a:srgbClr val="000000"/>
                        </a:solidFill>
                        <a:effectLst/>
                        <a:latin typeface="+mn-ea"/>
                        <a:ea typeface="+mn-ea"/>
                      </a:endParaRPr>
                    </a:p>
                  </a:txBody>
                  <a:tcPr marL="7620" marR="7620" marT="7620" marB="0" anchor="ctr">
                    <a:lnL>
                      <a:noFill/>
                    </a:lnL>
                    <a:lnR>
                      <a:noFill/>
                    </a:lnR>
                    <a:lnT>
                      <a:noFill/>
                    </a:lnT>
                    <a:lnB>
                      <a:noFill/>
                    </a:lnB>
                  </a:tcPr>
                </a:tc>
                <a:tc>
                  <a:txBody>
                    <a:bodyPr/>
                    <a:lstStyle/>
                    <a:p>
                      <a:pPr algn="l" fontAlgn="ctr"/>
                      <a:r>
                        <a:rPr lang="zh-TW" altLang="en-US" sz="2200" b="0" i="0" u="none" strike="noStrike" dirty="0">
                          <a:solidFill>
                            <a:srgbClr val="000000"/>
                          </a:solidFill>
                          <a:effectLst/>
                          <a:latin typeface="+mn-ea"/>
                          <a:ea typeface="+mn-ea"/>
                        </a:rPr>
                        <a:t>   </a:t>
                      </a:r>
                      <a:r>
                        <a:rPr lang="en-US" altLang="zh-TW" sz="2200" b="0" i="0" u="none" strike="noStrike" dirty="0" smtClean="0">
                          <a:solidFill>
                            <a:srgbClr val="000000"/>
                          </a:solidFill>
                          <a:effectLst/>
                          <a:latin typeface="+mn-ea"/>
                          <a:ea typeface="+mn-ea"/>
                        </a:rPr>
                        <a:t>399,502 </a:t>
                      </a:r>
                      <a:endParaRPr lang="en-US" altLang="zh-TW" sz="2200" b="0" i="0" u="none" strike="noStrike" dirty="0">
                        <a:solidFill>
                          <a:srgbClr val="000000"/>
                        </a:solidFill>
                        <a:effectLst/>
                        <a:latin typeface="+mn-ea"/>
                        <a:ea typeface="+mn-ea"/>
                      </a:endParaRPr>
                    </a:p>
                  </a:txBody>
                  <a:tcPr marL="7620" marR="7620" marT="7620" marB="0" anchor="ctr">
                    <a:lnL>
                      <a:noFill/>
                    </a:lnL>
                    <a:lnR>
                      <a:noFill/>
                    </a:lnR>
                    <a:lnT>
                      <a:noFill/>
                    </a:lnT>
                    <a:lnB>
                      <a:noFill/>
                    </a:lnB>
                  </a:tcPr>
                </a:tc>
                <a:tc>
                  <a:txBody>
                    <a:bodyPr/>
                    <a:lstStyle/>
                    <a:p>
                      <a:pPr algn="l" fontAlgn="ctr"/>
                      <a:r>
                        <a:rPr lang="zh-TW" altLang="en-US" sz="2200" b="0" i="0" u="none" strike="noStrike" dirty="0">
                          <a:solidFill>
                            <a:srgbClr val="000000"/>
                          </a:solidFill>
                          <a:effectLst/>
                          <a:latin typeface="+mn-ea"/>
                          <a:ea typeface="+mn-ea"/>
                        </a:rPr>
                        <a:t>    </a:t>
                      </a:r>
                      <a:r>
                        <a:rPr lang="en-US" altLang="zh-TW" sz="2200" b="0" i="0" u="none" strike="noStrike" dirty="0" smtClean="0">
                          <a:solidFill>
                            <a:srgbClr val="000000"/>
                          </a:solidFill>
                          <a:effectLst/>
                          <a:latin typeface="+mn-ea"/>
                          <a:ea typeface="+mn-ea"/>
                        </a:rPr>
                        <a:t>485,408 </a:t>
                      </a:r>
                      <a:endParaRPr lang="en-US" altLang="zh-TW" sz="2200" b="0" i="0" u="none" strike="noStrike" dirty="0">
                        <a:solidFill>
                          <a:srgbClr val="000000"/>
                        </a:solidFill>
                        <a:effectLst/>
                        <a:latin typeface="+mn-ea"/>
                        <a:ea typeface="+mn-ea"/>
                      </a:endParaRPr>
                    </a:p>
                  </a:txBody>
                  <a:tcPr marL="7620" marR="7620" marT="7620" marB="0" anchor="ctr">
                    <a:lnL>
                      <a:noFill/>
                    </a:lnL>
                    <a:lnR>
                      <a:noFill/>
                    </a:lnR>
                    <a:lnT>
                      <a:noFill/>
                    </a:lnT>
                    <a:lnB>
                      <a:noFill/>
                    </a:lnB>
                  </a:tcPr>
                </a:tc>
                <a:tc>
                  <a:txBody>
                    <a:bodyPr/>
                    <a:lstStyle/>
                    <a:p>
                      <a:pPr algn="r" fontAlgn="ctr"/>
                      <a:r>
                        <a:rPr lang="en-US" altLang="zh-TW" sz="2200" b="0" i="0" u="none" strike="noStrike" dirty="0">
                          <a:solidFill>
                            <a:srgbClr val="000000"/>
                          </a:solidFill>
                          <a:effectLst/>
                          <a:latin typeface="+mn-ea"/>
                          <a:ea typeface="+mn-ea"/>
                        </a:rPr>
                        <a:t>46.58%</a:t>
                      </a:r>
                    </a:p>
                  </a:txBody>
                  <a:tcPr marL="7620" marR="7620" marT="7620" marB="0" anchor="ctr">
                    <a:lnL>
                      <a:noFill/>
                    </a:lnL>
                    <a:lnR>
                      <a:noFill/>
                    </a:lnR>
                    <a:lnT>
                      <a:noFill/>
                    </a:lnT>
                    <a:lnB>
                      <a:noFill/>
                    </a:lnB>
                  </a:tcPr>
                </a:tc>
                <a:tc>
                  <a:txBody>
                    <a:bodyPr/>
                    <a:lstStyle/>
                    <a:p>
                      <a:pPr algn="r" fontAlgn="ctr"/>
                      <a:r>
                        <a:rPr lang="en-US" altLang="zh-TW" sz="2200" b="0" i="0" u="none" strike="noStrike" dirty="0">
                          <a:solidFill>
                            <a:srgbClr val="000000"/>
                          </a:solidFill>
                          <a:effectLst/>
                          <a:latin typeface="+mn-ea"/>
                          <a:ea typeface="+mn-ea"/>
                        </a:rPr>
                        <a:t>20.64%</a:t>
                      </a:r>
                    </a:p>
                  </a:txBody>
                  <a:tcPr marL="7620" marR="7620" marT="7620" marB="0" anchor="ctr">
                    <a:lnL>
                      <a:noFill/>
                    </a:lnL>
                    <a:lnR>
                      <a:noFill/>
                    </a:lnR>
                    <a:lnT>
                      <a:noFill/>
                    </a:lnT>
                    <a:lnB>
                      <a:noFill/>
                    </a:lnB>
                  </a:tcPr>
                </a:tc>
                <a:extLst>
                  <a:ext uri="{0D108BD9-81ED-4DB2-BD59-A6C34878D82A}">
                    <a16:rowId xmlns="" xmlns:a16="http://schemas.microsoft.com/office/drawing/2014/main" val="10002"/>
                  </a:ext>
                </a:extLst>
              </a:tr>
              <a:tr h="656268">
                <a:tc>
                  <a:txBody>
                    <a:bodyPr/>
                    <a:lstStyle/>
                    <a:p>
                      <a:pPr algn="l" fontAlgn="ctr"/>
                      <a:r>
                        <a:rPr lang="zh-TW" altLang="en-US" sz="2200" b="0" i="0" u="none" strike="noStrike" dirty="0">
                          <a:solidFill>
                            <a:srgbClr val="000000"/>
                          </a:solidFill>
                          <a:effectLst/>
                          <a:latin typeface="+mn-ea"/>
                          <a:ea typeface="+mn-ea"/>
                        </a:rPr>
                        <a:t>營業費用</a:t>
                      </a:r>
                      <a:r>
                        <a:rPr lang="en-US" altLang="zh-TW" sz="2000" b="0" i="0" u="none" strike="noStrike" dirty="0">
                          <a:solidFill>
                            <a:srgbClr val="000000"/>
                          </a:solidFill>
                          <a:effectLst/>
                          <a:latin typeface="+mn-ea"/>
                          <a:ea typeface="+mn-ea"/>
                        </a:rPr>
                        <a:t>(</a:t>
                      </a:r>
                      <a:r>
                        <a:rPr lang="zh-TW" altLang="en-US" sz="2000" b="0" i="0" u="none" strike="noStrike" dirty="0">
                          <a:solidFill>
                            <a:srgbClr val="000000"/>
                          </a:solidFill>
                          <a:effectLst/>
                          <a:latin typeface="+mn-ea"/>
                          <a:ea typeface="+mn-ea"/>
                        </a:rPr>
                        <a:t>千元</a:t>
                      </a:r>
                      <a:r>
                        <a:rPr lang="en-US" altLang="zh-TW" sz="2000" b="0" i="0" u="none" strike="noStrike" dirty="0">
                          <a:solidFill>
                            <a:srgbClr val="000000"/>
                          </a:solidFill>
                          <a:effectLst/>
                          <a:latin typeface="+mn-ea"/>
                          <a:ea typeface="+mn-ea"/>
                        </a:rPr>
                        <a:t>)</a:t>
                      </a:r>
                    </a:p>
                  </a:txBody>
                  <a:tcPr marL="7620" marR="7620" marT="7620" marB="0" anchor="ctr">
                    <a:lnL>
                      <a:noFill/>
                    </a:lnL>
                    <a:lnR>
                      <a:noFill/>
                    </a:lnR>
                    <a:lnT>
                      <a:noFill/>
                    </a:lnT>
                    <a:lnB>
                      <a:noFill/>
                    </a:lnB>
                    <a:solidFill>
                      <a:schemeClr val="accent1">
                        <a:lumMod val="20000"/>
                        <a:lumOff val="80000"/>
                      </a:schemeClr>
                    </a:solidFill>
                  </a:tcPr>
                </a:tc>
                <a:tc>
                  <a:txBody>
                    <a:bodyPr/>
                    <a:lstStyle/>
                    <a:p>
                      <a:pPr algn="l" fontAlgn="ctr"/>
                      <a:r>
                        <a:rPr lang="zh-TW" altLang="en-US" sz="2200" b="0" i="0" u="none" strike="noStrike" dirty="0">
                          <a:solidFill>
                            <a:srgbClr val="000000"/>
                          </a:solidFill>
                          <a:effectLst/>
                          <a:latin typeface="+mn-ea"/>
                          <a:ea typeface="+mn-ea"/>
                        </a:rPr>
                        <a:t>    </a:t>
                      </a:r>
                      <a:r>
                        <a:rPr lang="en-US" altLang="zh-TW" sz="2200" b="0" i="0" u="none" strike="noStrike" dirty="0" smtClean="0">
                          <a:solidFill>
                            <a:srgbClr val="000000"/>
                          </a:solidFill>
                          <a:effectLst/>
                          <a:latin typeface="+mn-ea"/>
                          <a:ea typeface="+mn-ea"/>
                        </a:rPr>
                        <a:t>367,361 </a:t>
                      </a:r>
                      <a:endParaRPr lang="en-US" altLang="zh-TW" sz="2200" b="0" i="0" u="none" strike="noStrike" dirty="0">
                        <a:solidFill>
                          <a:srgbClr val="000000"/>
                        </a:solidFill>
                        <a:effectLst/>
                        <a:latin typeface="+mn-ea"/>
                        <a:ea typeface="+mn-ea"/>
                      </a:endParaRPr>
                    </a:p>
                  </a:txBody>
                  <a:tcPr marL="7620" marR="7620" marT="7620" marB="0" anchor="ctr">
                    <a:lnL>
                      <a:noFill/>
                    </a:lnL>
                    <a:lnR>
                      <a:noFill/>
                    </a:lnR>
                    <a:lnT>
                      <a:noFill/>
                    </a:lnT>
                    <a:lnB>
                      <a:noFill/>
                    </a:lnB>
                    <a:solidFill>
                      <a:schemeClr val="accent1">
                        <a:lumMod val="20000"/>
                        <a:lumOff val="80000"/>
                      </a:schemeClr>
                    </a:solidFill>
                  </a:tcPr>
                </a:tc>
                <a:tc>
                  <a:txBody>
                    <a:bodyPr/>
                    <a:lstStyle/>
                    <a:p>
                      <a:pPr algn="l" fontAlgn="ctr"/>
                      <a:r>
                        <a:rPr lang="zh-TW" altLang="en-US" sz="2200" b="0" i="0" u="none" strike="noStrike" dirty="0">
                          <a:solidFill>
                            <a:srgbClr val="000000"/>
                          </a:solidFill>
                          <a:effectLst/>
                          <a:latin typeface="+mn-ea"/>
                          <a:ea typeface="+mn-ea"/>
                        </a:rPr>
                        <a:t>    </a:t>
                      </a:r>
                      <a:r>
                        <a:rPr lang="en-US" altLang="zh-TW" sz="2200" b="0" i="0" u="none" strike="noStrike" dirty="0" smtClean="0">
                          <a:solidFill>
                            <a:srgbClr val="000000"/>
                          </a:solidFill>
                          <a:effectLst/>
                          <a:latin typeface="+mn-ea"/>
                          <a:ea typeface="+mn-ea"/>
                        </a:rPr>
                        <a:t>246,942 </a:t>
                      </a:r>
                      <a:endParaRPr lang="en-US" altLang="zh-TW" sz="2200" b="0" i="0" u="none" strike="noStrike" dirty="0">
                        <a:solidFill>
                          <a:srgbClr val="000000"/>
                        </a:solidFill>
                        <a:effectLst/>
                        <a:latin typeface="+mn-ea"/>
                        <a:ea typeface="+mn-ea"/>
                      </a:endParaRPr>
                    </a:p>
                  </a:txBody>
                  <a:tcPr marL="7620" marR="7620" marT="7620" marB="0" anchor="ctr">
                    <a:lnL>
                      <a:noFill/>
                    </a:lnL>
                    <a:lnR>
                      <a:noFill/>
                    </a:lnR>
                    <a:lnT>
                      <a:noFill/>
                    </a:lnT>
                    <a:lnB>
                      <a:noFill/>
                    </a:lnB>
                    <a:solidFill>
                      <a:schemeClr val="accent1">
                        <a:lumMod val="20000"/>
                        <a:lumOff val="80000"/>
                      </a:schemeClr>
                    </a:solidFill>
                  </a:tcPr>
                </a:tc>
                <a:tc>
                  <a:txBody>
                    <a:bodyPr/>
                    <a:lstStyle/>
                    <a:p>
                      <a:pPr algn="l" fontAlgn="ctr"/>
                      <a:r>
                        <a:rPr lang="zh-TW" altLang="en-US" sz="2200" b="0" i="0" u="none" strike="noStrike" dirty="0">
                          <a:solidFill>
                            <a:srgbClr val="000000"/>
                          </a:solidFill>
                          <a:effectLst/>
                          <a:latin typeface="+mn-ea"/>
                          <a:ea typeface="+mn-ea"/>
                        </a:rPr>
                        <a:t>    </a:t>
                      </a:r>
                      <a:r>
                        <a:rPr lang="en-US" altLang="zh-TW" sz="2200" b="0" i="0" u="none" strike="noStrike" dirty="0" smtClean="0">
                          <a:solidFill>
                            <a:srgbClr val="000000"/>
                          </a:solidFill>
                          <a:effectLst/>
                          <a:latin typeface="+mn-ea"/>
                          <a:ea typeface="+mn-ea"/>
                        </a:rPr>
                        <a:t>352,087 </a:t>
                      </a:r>
                      <a:endParaRPr lang="en-US" altLang="zh-TW" sz="2200" b="0" i="0" u="none" strike="noStrike" dirty="0">
                        <a:solidFill>
                          <a:srgbClr val="000000"/>
                        </a:solidFill>
                        <a:effectLst/>
                        <a:latin typeface="+mn-ea"/>
                        <a:ea typeface="+mn-ea"/>
                      </a:endParaRPr>
                    </a:p>
                  </a:txBody>
                  <a:tcPr marL="7620" marR="7620" marT="7620" marB="0" anchor="ctr">
                    <a:lnL>
                      <a:noFill/>
                    </a:lnL>
                    <a:lnR>
                      <a:noFill/>
                    </a:lnR>
                    <a:lnT>
                      <a:noFill/>
                    </a:lnT>
                    <a:lnB>
                      <a:noFill/>
                    </a:lnB>
                    <a:solidFill>
                      <a:schemeClr val="accent1">
                        <a:lumMod val="20000"/>
                        <a:lumOff val="80000"/>
                      </a:schemeClr>
                    </a:solidFill>
                  </a:tcPr>
                </a:tc>
                <a:tc>
                  <a:txBody>
                    <a:bodyPr/>
                    <a:lstStyle/>
                    <a:p>
                      <a:pPr algn="r" fontAlgn="ctr"/>
                      <a:r>
                        <a:rPr lang="en-US" altLang="zh-TW" sz="2200" b="0" i="0" u="none" strike="noStrike" dirty="0">
                          <a:solidFill>
                            <a:srgbClr val="000000"/>
                          </a:solidFill>
                          <a:effectLst/>
                          <a:latin typeface="+mn-ea"/>
                          <a:ea typeface="+mn-ea"/>
                        </a:rPr>
                        <a:t>48.76%</a:t>
                      </a:r>
                    </a:p>
                  </a:txBody>
                  <a:tcPr marL="7620" marR="7620" marT="7620" marB="0" anchor="ctr">
                    <a:lnL>
                      <a:noFill/>
                    </a:lnL>
                    <a:lnR>
                      <a:noFill/>
                    </a:lnR>
                    <a:lnT>
                      <a:noFill/>
                    </a:lnT>
                    <a:lnB>
                      <a:noFill/>
                    </a:lnB>
                    <a:solidFill>
                      <a:schemeClr val="accent1">
                        <a:lumMod val="20000"/>
                        <a:lumOff val="80000"/>
                      </a:schemeClr>
                    </a:solidFill>
                  </a:tcPr>
                </a:tc>
                <a:tc>
                  <a:txBody>
                    <a:bodyPr/>
                    <a:lstStyle/>
                    <a:p>
                      <a:pPr algn="r" fontAlgn="ctr"/>
                      <a:r>
                        <a:rPr lang="en-US" altLang="zh-TW" sz="2200" b="0" i="0" u="none" strike="noStrike" dirty="0">
                          <a:solidFill>
                            <a:srgbClr val="000000"/>
                          </a:solidFill>
                          <a:effectLst/>
                          <a:latin typeface="+mn-ea"/>
                          <a:ea typeface="+mn-ea"/>
                        </a:rPr>
                        <a:t>4.34%</a:t>
                      </a:r>
                    </a:p>
                  </a:txBody>
                  <a:tcPr marL="7620" marR="7620" marT="7620"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val="10003"/>
                  </a:ext>
                </a:extLst>
              </a:tr>
              <a:tr h="656268">
                <a:tc>
                  <a:txBody>
                    <a:bodyPr/>
                    <a:lstStyle/>
                    <a:p>
                      <a:pPr algn="l" fontAlgn="ctr"/>
                      <a:r>
                        <a:rPr lang="zh-TW" altLang="en-US" sz="2200" b="0" i="0" u="none" strike="noStrike" dirty="0">
                          <a:solidFill>
                            <a:srgbClr val="000000"/>
                          </a:solidFill>
                          <a:effectLst/>
                          <a:latin typeface="+mn-ea"/>
                          <a:ea typeface="+mn-ea"/>
                        </a:rPr>
                        <a:t>稅後淨利</a:t>
                      </a:r>
                      <a:r>
                        <a:rPr lang="en-US" altLang="zh-TW" sz="2000" b="0" i="0" u="none" strike="noStrike" dirty="0">
                          <a:solidFill>
                            <a:srgbClr val="000000"/>
                          </a:solidFill>
                          <a:effectLst/>
                          <a:latin typeface="+mn-ea"/>
                          <a:ea typeface="+mn-ea"/>
                        </a:rPr>
                        <a:t>(</a:t>
                      </a:r>
                      <a:r>
                        <a:rPr lang="zh-TW" altLang="en-US" sz="2000" b="0" i="0" u="none" strike="noStrike" dirty="0">
                          <a:solidFill>
                            <a:srgbClr val="000000"/>
                          </a:solidFill>
                          <a:effectLst/>
                          <a:latin typeface="+mn-ea"/>
                          <a:ea typeface="+mn-ea"/>
                        </a:rPr>
                        <a:t>千元</a:t>
                      </a:r>
                      <a:r>
                        <a:rPr lang="en-US" altLang="zh-TW" sz="2000" b="0" i="0" u="none" strike="noStrike" dirty="0">
                          <a:solidFill>
                            <a:srgbClr val="000000"/>
                          </a:solidFill>
                          <a:effectLst/>
                          <a:latin typeface="+mn-ea"/>
                          <a:ea typeface="+mn-ea"/>
                        </a:rPr>
                        <a:t>)</a:t>
                      </a:r>
                    </a:p>
                  </a:txBody>
                  <a:tcPr marL="7620" marR="7620" marT="7620" marB="0" anchor="ctr">
                    <a:lnL>
                      <a:noFill/>
                    </a:lnL>
                    <a:lnR>
                      <a:noFill/>
                    </a:lnR>
                    <a:lnT>
                      <a:noFill/>
                    </a:lnT>
                    <a:lnB>
                      <a:noFill/>
                    </a:lnB>
                  </a:tcPr>
                </a:tc>
                <a:tc>
                  <a:txBody>
                    <a:bodyPr/>
                    <a:lstStyle/>
                    <a:p>
                      <a:pPr algn="l" fontAlgn="ctr"/>
                      <a:r>
                        <a:rPr lang="zh-TW" altLang="en-US" sz="2200" b="0" i="0" u="none" strike="noStrike" dirty="0">
                          <a:solidFill>
                            <a:srgbClr val="000000"/>
                          </a:solidFill>
                          <a:effectLst/>
                          <a:latin typeface="+mn-ea"/>
                          <a:ea typeface="+mn-ea"/>
                        </a:rPr>
                        <a:t>    </a:t>
                      </a:r>
                      <a:r>
                        <a:rPr lang="en-US" altLang="zh-TW" sz="2200" b="0" i="0" u="none" strike="noStrike" dirty="0" smtClean="0">
                          <a:solidFill>
                            <a:srgbClr val="000000"/>
                          </a:solidFill>
                          <a:effectLst/>
                          <a:latin typeface="+mn-ea"/>
                          <a:ea typeface="+mn-ea"/>
                        </a:rPr>
                        <a:t>186,855 </a:t>
                      </a:r>
                      <a:endParaRPr lang="en-US" altLang="zh-TW" sz="2200" b="0" i="0" u="none" strike="noStrike" dirty="0">
                        <a:solidFill>
                          <a:srgbClr val="000000"/>
                        </a:solidFill>
                        <a:effectLst/>
                        <a:latin typeface="+mn-ea"/>
                        <a:ea typeface="+mn-ea"/>
                      </a:endParaRPr>
                    </a:p>
                  </a:txBody>
                  <a:tcPr marL="7620" marR="7620" marT="7620" marB="0" anchor="ctr">
                    <a:lnL>
                      <a:noFill/>
                    </a:lnL>
                    <a:lnR>
                      <a:noFill/>
                    </a:lnR>
                    <a:lnT>
                      <a:noFill/>
                    </a:lnT>
                    <a:lnB>
                      <a:noFill/>
                    </a:lnB>
                  </a:tcPr>
                </a:tc>
                <a:tc>
                  <a:txBody>
                    <a:bodyPr/>
                    <a:lstStyle/>
                    <a:p>
                      <a:pPr algn="l" fontAlgn="ctr"/>
                      <a:r>
                        <a:rPr lang="zh-TW" altLang="en-US" sz="2200" b="0" i="0" u="none" strike="noStrike" dirty="0">
                          <a:solidFill>
                            <a:srgbClr val="000000"/>
                          </a:solidFill>
                          <a:effectLst/>
                          <a:latin typeface="+mn-ea"/>
                          <a:ea typeface="+mn-ea"/>
                        </a:rPr>
                        <a:t>    </a:t>
                      </a:r>
                      <a:r>
                        <a:rPr lang="en-US" altLang="zh-TW" sz="2200" b="0" i="0" u="none" strike="noStrike" dirty="0" smtClean="0">
                          <a:solidFill>
                            <a:srgbClr val="000000"/>
                          </a:solidFill>
                          <a:effectLst/>
                          <a:latin typeface="+mn-ea"/>
                          <a:ea typeface="+mn-ea"/>
                        </a:rPr>
                        <a:t>129,538 </a:t>
                      </a:r>
                      <a:endParaRPr lang="en-US" altLang="zh-TW" sz="2200" b="0" i="0" u="none" strike="noStrike" dirty="0">
                        <a:solidFill>
                          <a:srgbClr val="000000"/>
                        </a:solidFill>
                        <a:effectLst/>
                        <a:latin typeface="+mn-ea"/>
                        <a:ea typeface="+mn-ea"/>
                      </a:endParaRPr>
                    </a:p>
                  </a:txBody>
                  <a:tcPr marL="7620" marR="7620" marT="7620" marB="0" anchor="ctr">
                    <a:lnL>
                      <a:noFill/>
                    </a:lnL>
                    <a:lnR>
                      <a:noFill/>
                    </a:lnR>
                    <a:lnT>
                      <a:noFill/>
                    </a:lnT>
                    <a:lnB>
                      <a:noFill/>
                    </a:lnB>
                  </a:tcPr>
                </a:tc>
                <a:tc>
                  <a:txBody>
                    <a:bodyPr/>
                    <a:lstStyle/>
                    <a:p>
                      <a:pPr algn="l" fontAlgn="ctr"/>
                      <a:r>
                        <a:rPr lang="zh-TW" altLang="en-US" sz="2200" b="0" i="0" u="none" strike="noStrike" dirty="0">
                          <a:solidFill>
                            <a:srgbClr val="000000"/>
                          </a:solidFill>
                          <a:effectLst/>
                          <a:latin typeface="+mn-ea"/>
                          <a:ea typeface="+mn-ea"/>
                        </a:rPr>
                        <a:t>    </a:t>
                      </a:r>
                      <a:r>
                        <a:rPr lang="en-US" altLang="zh-TW" sz="2200" b="0" i="0" u="none" strike="noStrike" dirty="0" smtClean="0">
                          <a:solidFill>
                            <a:srgbClr val="000000"/>
                          </a:solidFill>
                          <a:effectLst/>
                          <a:latin typeface="+mn-ea"/>
                          <a:ea typeface="+mn-ea"/>
                        </a:rPr>
                        <a:t>125,082 </a:t>
                      </a:r>
                      <a:endParaRPr lang="en-US" altLang="zh-TW" sz="2200" b="0" i="0" u="none" strike="noStrike" dirty="0">
                        <a:solidFill>
                          <a:srgbClr val="000000"/>
                        </a:solidFill>
                        <a:effectLst/>
                        <a:latin typeface="+mn-ea"/>
                        <a:ea typeface="+mn-ea"/>
                      </a:endParaRPr>
                    </a:p>
                  </a:txBody>
                  <a:tcPr marL="7620" marR="7620" marT="7620" marB="0" anchor="ctr">
                    <a:lnL>
                      <a:noFill/>
                    </a:lnL>
                    <a:lnR>
                      <a:noFill/>
                    </a:lnR>
                    <a:lnT>
                      <a:noFill/>
                    </a:lnT>
                    <a:lnB>
                      <a:noFill/>
                    </a:lnB>
                  </a:tcPr>
                </a:tc>
                <a:tc>
                  <a:txBody>
                    <a:bodyPr/>
                    <a:lstStyle/>
                    <a:p>
                      <a:pPr algn="r" fontAlgn="ctr"/>
                      <a:r>
                        <a:rPr lang="en-US" altLang="zh-TW" sz="2200" b="0" i="0" u="none" strike="noStrike" dirty="0">
                          <a:solidFill>
                            <a:srgbClr val="000000"/>
                          </a:solidFill>
                          <a:effectLst/>
                          <a:latin typeface="+mn-ea"/>
                          <a:ea typeface="+mn-ea"/>
                        </a:rPr>
                        <a:t>44.25%</a:t>
                      </a:r>
                    </a:p>
                  </a:txBody>
                  <a:tcPr marL="7620" marR="7620" marT="7620" marB="0" anchor="ctr">
                    <a:lnL>
                      <a:noFill/>
                    </a:lnL>
                    <a:lnR>
                      <a:noFill/>
                    </a:lnR>
                    <a:lnT>
                      <a:noFill/>
                    </a:lnT>
                    <a:lnB>
                      <a:noFill/>
                    </a:lnB>
                  </a:tcPr>
                </a:tc>
                <a:tc>
                  <a:txBody>
                    <a:bodyPr/>
                    <a:lstStyle/>
                    <a:p>
                      <a:pPr algn="r" fontAlgn="ctr"/>
                      <a:r>
                        <a:rPr lang="en-US" altLang="zh-TW" sz="2200" b="0" i="0" u="none" strike="noStrike" dirty="0">
                          <a:solidFill>
                            <a:srgbClr val="000000"/>
                          </a:solidFill>
                          <a:effectLst/>
                          <a:latin typeface="+mn-ea"/>
                          <a:ea typeface="+mn-ea"/>
                        </a:rPr>
                        <a:t>49.39%</a:t>
                      </a:r>
                    </a:p>
                  </a:txBody>
                  <a:tcPr marL="7620" marR="7620" marT="7620" marB="0" anchor="ctr">
                    <a:lnL>
                      <a:noFill/>
                    </a:lnL>
                    <a:lnR>
                      <a:noFill/>
                    </a:lnR>
                    <a:lnT>
                      <a:noFill/>
                    </a:lnT>
                    <a:lnB>
                      <a:noFill/>
                    </a:lnB>
                  </a:tcPr>
                </a:tc>
                <a:extLst>
                  <a:ext uri="{0D108BD9-81ED-4DB2-BD59-A6C34878D82A}">
                    <a16:rowId xmlns="" xmlns:a16="http://schemas.microsoft.com/office/drawing/2014/main" val="10004"/>
                  </a:ext>
                </a:extLst>
              </a:tr>
              <a:tr h="495370">
                <a:tc>
                  <a:txBody>
                    <a:bodyPr/>
                    <a:lstStyle/>
                    <a:p>
                      <a:pPr algn="l" fontAlgn="ctr"/>
                      <a:r>
                        <a:rPr lang="zh-TW" altLang="en-US" sz="2200" b="0" i="0" u="none" strike="noStrike" dirty="0">
                          <a:solidFill>
                            <a:srgbClr val="000000"/>
                          </a:solidFill>
                          <a:effectLst/>
                          <a:latin typeface="+mn-ea"/>
                          <a:ea typeface="+mn-ea"/>
                        </a:rPr>
                        <a:t>每股盈餘</a:t>
                      </a:r>
                      <a:r>
                        <a:rPr lang="en-US" altLang="zh-TW" sz="2200" b="0" i="0" u="none" strike="noStrike" dirty="0">
                          <a:solidFill>
                            <a:srgbClr val="000000"/>
                          </a:solidFill>
                          <a:effectLst/>
                          <a:latin typeface="+mn-ea"/>
                          <a:ea typeface="+mn-ea"/>
                        </a:rPr>
                        <a:t>(</a:t>
                      </a:r>
                      <a:r>
                        <a:rPr lang="zh-TW" altLang="en-US" sz="2200" b="0" i="0" u="none" strike="noStrike" dirty="0">
                          <a:solidFill>
                            <a:srgbClr val="000000"/>
                          </a:solidFill>
                          <a:effectLst/>
                          <a:latin typeface="+mn-ea"/>
                          <a:ea typeface="+mn-ea"/>
                        </a:rPr>
                        <a:t>元</a:t>
                      </a:r>
                      <a:r>
                        <a:rPr lang="en-US" altLang="zh-TW" sz="2200" b="0" i="0" u="none" strike="noStrike" dirty="0">
                          <a:solidFill>
                            <a:srgbClr val="000000"/>
                          </a:solidFill>
                          <a:effectLst/>
                          <a:latin typeface="+mn-ea"/>
                          <a:ea typeface="+mn-ea"/>
                        </a:rPr>
                        <a:t>)</a:t>
                      </a:r>
                    </a:p>
                  </a:txBody>
                  <a:tcPr marL="7620" marR="7620" marT="7620" marB="0" anchor="ctr">
                    <a:lnL>
                      <a:noFill/>
                    </a:lnL>
                    <a:lnR>
                      <a:noFill/>
                    </a:lnR>
                    <a:lnT>
                      <a:noFill/>
                    </a:lnT>
                    <a:lnB>
                      <a:noFill/>
                    </a:lnB>
                    <a:solidFill>
                      <a:schemeClr val="accent1">
                        <a:lumMod val="20000"/>
                        <a:lumOff val="80000"/>
                      </a:schemeClr>
                    </a:solidFill>
                  </a:tcPr>
                </a:tc>
                <a:tc>
                  <a:txBody>
                    <a:bodyPr/>
                    <a:lstStyle/>
                    <a:p>
                      <a:pPr algn="r" fontAlgn="ctr"/>
                      <a:r>
                        <a:rPr lang="en-US" altLang="zh-TW" sz="2200" b="0" i="0" u="none" strike="noStrike" dirty="0">
                          <a:solidFill>
                            <a:srgbClr val="000000"/>
                          </a:solidFill>
                          <a:effectLst/>
                          <a:latin typeface="+mn-ea"/>
                          <a:ea typeface="+mn-ea"/>
                        </a:rPr>
                        <a:t>5.06</a:t>
                      </a:r>
                    </a:p>
                  </a:txBody>
                  <a:tcPr marL="7620" marR="7620" marT="7620" marB="0" anchor="ctr">
                    <a:lnL>
                      <a:noFill/>
                    </a:lnL>
                    <a:lnR>
                      <a:noFill/>
                    </a:lnR>
                    <a:lnT>
                      <a:noFill/>
                    </a:lnT>
                    <a:lnB>
                      <a:noFill/>
                    </a:lnB>
                    <a:solidFill>
                      <a:schemeClr val="accent1">
                        <a:lumMod val="20000"/>
                        <a:lumOff val="80000"/>
                      </a:schemeClr>
                    </a:solidFill>
                  </a:tcPr>
                </a:tc>
                <a:tc>
                  <a:txBody>
                    <a:bodyPr/>
                    <a:lstStyle/>
                    <a:p>
                      <a:pPr algn="r" fontAlgn="ctr"/>
                      <a:r>
                        <a:rPr lang="en-US" altLang="zh-TW" sz="2200" b="0" i="0" u="none" strike="noStrike" dirty="0">
                          <a:solidFill>
                            <a:srgbClr val="000000"/>
                          </a:solidFill>
                          <a:effectLst/>
                          <a:latin typeface="+mn-ea"/>
                          <a:ea typeface="+mn-ea"/>
                        </a:rPr>
                        <a:t>3.51</a:t>
                      </a:r>
                    </a:p>
                  </a:txBody>
                  <a:tcPr marL="7620" marR="7620" marT="7620" marB="0" anchor="ctr">
                    <a:lnL>
                      <a:noFill/>
                    </a:lnL>
                    <a:lnR>
                      <a:noFill/>
                    </a:lnR>
                    <a:lnT>
                      <a:noFill/>
                    </a:lnT>
                    <a:lnB>
                      <a:noFill/>
                    </a:lnB>
                    <a:solidFill>
                      <a:schemeClr val="accent1">
                        <a:lumMod val="20000"/>
                        <a:lumOff val="80000"/>
                      </a:schemeClr>
                    </a:solidFill>
                  </a:tcPr>
                </a:tc>
                <a:tc>
                  <a:txBody>
                    <a:bodyPr/>
                    <a:lstStyle/>
                    <a:p>
                      <a:pPr algn="r" fontAlgn="ctr"/>
                      <a:r>
                        <a:rPr lang="en-US" altLang="zh-TW" sz="2200" b="0" i="0" u="none" strike="noStrike" dirty="0">
                          <a:solidFill>
                            <a:srgbClr val="000000"/>
                          </a:solidFill>
                          <a:effectLst/>
                          <a:latin typeface="+mn-ea"/>
                          <a:ea typeface="+mn-ea"/>
                        </a:rPr>
                        <a:t>2.85</a:t>
                      </a:r>
                    </a:p>
                  </a:txBody>
                  <a:tcPr marL="7620" marR="7620" marT="7620" marB="0" anchor="ctr">
                    <a:lnL>
                      <a:noFill/>
                    </a:lnL>
                    <a:lnR>
                      <a:noFill/>
                    </a:lnR>
                    <a:lnT>
                      <a:noFill/>
                    </a:lnT>
                    <a:lnB>
                      <a:noFill/>
                    </a:lnB>
                    <a:solidFill>
                      <a:schemeClr val="accent1">
                        <a:lumMod val="20000"/>
                        <a:lumOff val="80000"/>
                      </a:schemeClr>
                    </a:solidFill>
                  </a:tcPr>
                </a:tc>
                <a:tc>
                  <a:txBody>
                    <a:bodyPr/>
                    <a:lstStyle/>
                    <a:p>
                      <a:pPr algn="r" fontAlgn="ctr"/>
                      <a:r>
                        <a:rPr lang="en-US" altLang="zh-TW" sz="2200" b="0" i="0" u="none" strike="noStrike" dirty="0">
                          <a:solidFill>
                            <a:srgbClr val="000000"/>
                          </a:solidFill>
                          <a:effectLst/>
                          <a:latin typeface="+mn-ea"/>
                          <a:ea typeface="+mn-ea"/>
                        </a:rPr>
                        <a:t>44.16%</a:t>
                      </a:r>
                    </a:p>
                  </a:txBody>
                  <a:tcPr marL="7620" marR="7620" marT="7620" marB="0" anchor="ctr">
                    <a:lnL>
                      <a:noFill/>
                    </a:lnL>
                    <a:lnR>
                      <a:noFill/>
                    </a:lnR>
                    <a:lnT>
                      <a:noFill/>
                    </a:lnT>
                    <a:lnB>
                      <a:noFill/>
                    </a:lnB>
                    <a:solidFill>
                      <a:schemeClr val="accent1">
                        <a:lumMod val="20000"/>
                        <a:lumOff val="80000"/>
                      </a:schemeClr>
                    </a:solidFill>
                  </a:tcPr>
                </a:tc>
                <a:tc>
                  <a:txBody>
                    <a:bodyPr/>
                    <a:lstStyle/>
                    <a:p>
                      <a:pPr algn="r" fontAlgn="ctr"/>
                      <a:r>
                        <a:rPr lang="en-US" altLang="zh-TW" sz="2200" b="0" i="0" u="none" strike="noStrike" dirty="0">
                          <a:solidFill>
                            <a:srgbClr val="000000"/>
                          </a:solidFill>
                          <a:effectLst/>
                          <a:latin typeface="+mn-ea"/>
                          <a:ea typeface="+mn-ea"/>
                        </a:rPr>
                        <a:t>77.54%</a:t>
                      </a:r>
                    </a:p>
                  </a:txBody>
                  <a:tcPr marL="7620" marR="7620" marT="7620" marB="0" anchor="ctr">
                    <a:lnL>
                      <a:noFill/>
                    </a:lnL>
                    <a:lnR>
                      <a:noFill/>
                    </a:lnR>
                    <a:lnT>
                      <a:noFill/>
                    </a:lnT>
                    <a:lnB>
                      <a:noFill/>
                    </a:lnB>
                    <a:solidFill>
                      <a:schemeClr val="accent1">
                        <a:lumMod val="20000"/>
                        <a:lumOff val="80000"/>
                      </a:schemeClr>
                    </a:solidFill>
                  </a:tcPr>
                </a:tc>
                <a:extLst>
                  <a:ext uri="{0D108BD9-81ED-4DB2-BD59-A6C34878D82A}">
                    <a16:rowId xmlns="" xmlns:a16="http://schemas.microsoft.com/office/drawing/2014/main" val="10005"/>
                  </a:ext>
                </a:extLst>
              </a:tr>
              <a:tr h="495370">
                <a:tc>
                  <a:txBody>
                    <a:bodyPr/>
                    <a:lstStyle/>
                    <a:p>
                      <a:pPr algn="l" fontAlgn="ctr"/>
                      <a:r>
                        <a:rPr lang="zh-TW" altLang="en-US" sz="2200" b="0" i="0" u="none" strike="noStrike" dirty="0">
                          <a:solidFill>
                            <a:srgbClr val="FF0000"/>
                          </a:solidFill>
                          <a:effectLst/>
                          <a:latin typeface="+mn-ea"/>
                          <a:ea typeface="+mn-ea"/>
                        </a:rPr>
                        <a:t>備註</a:t>
                      </a:r>
                      <a:r>
                        <a:rPr lang="en-US" altLang="zh-TW" sz="2200" b="0" i="0" u="none" strike="noStrike" dirty="0">
                          <a:solidFill>
                            <a:srgbClr val="FF0000"/>
                          </a:solidFill>
                          <a:effectLst/>
                          <a:latin typeface="+mn-ea"/>
                          <a:ea typeface="+mn-ea"/>
                        </a:rPr>
                        <a:t>:</a:t>
                      </a:r>
                    </a:p>
                  </a:txBody>
                  <a:tcPr marL="7620" marR="7620" marT="7620" marB="0" anchor="ctr">
                    <a:lnL>
                      <a:noFill/>
                    </a:lnL>
                    <a:lnR>
                      <a:noFill/>
                    </a:lnR>
                    <a:lnT>
                      <a:noFill/>
                    </a:lnT>
                    <a:lnB>
                      <a:noFill/>
                    </a:lnB>
                  </a:tcPr>
                </a:tc>
                <a:tc>
                  <a:txBody>
                    <a:bodyPr/>
                    <a:lstStyle/>
                    <a:p>
                      <a:pPr algn="l" fontAlgn="ctr"/>
                      <a:endParaRPr lang="zh-TW" altLang="en-US" sz="2200" b="0" i="0" u="none" strike="noStrike" dirty="0">
                        <a:solidFill>
                          <a:srgbClr val="FF0000"/>
                        </a:solidFill>
                        <a:effectLst/>
                        <a:latin typeface="+mn-ea"/>
                        <a:ea typeface="+mn-ea"/>
                      </a:endParaRPr>
                    </a:p>
                  </a:txBody>
                  <a:tcPr marL="7620" marR="7620" marT="7620" marB="0" anchor="ctr">
                    <a:lnL>
                      <a:noFill/>
                    </a:lnL>
                    <a:lnR>
                      <a:noFill/>
                    </a:lnR>
                    <a:lnT>
                      <a:noFill/>
                    </a:lnT>
                    <a:lnB>
                      <a:noFill/>
                    </a:lnB>
                  </a:tcPr>
                </a:tc>
                <a:tc>
                  <a:txBody>
                    <a:bodyPr/>
                    <a:lstStyle/>
                    <a:p>
                      <a:pPr algn="l" fontAlgn="ctr"/>
                      <a:endParaRPr lang="zh-TW" altLang="en-US" sz="2200" b="0" i="0" u="none" strike="noStrike">
                        <a:solidFill>
                          <a:srgbClr val="000000"/>
                        </a:solidFill>
                        <a:effectLst/>
                        <a:latin typeface="+mn-ea"/>
                        <a:ea typeface="+mn-ea"/>
                      </a:endParaRPr>
                    </a:p>
                  </a:txBody>
                  <a:tcPr marL="7620" marR="7620" marT="7620" marB="0" anchor="ctr">
                    <a:lnL>
                      <a:noFill/>
                    </a:lnL>
                    <a:lnR>
                      <a:noFill/>
                    </a:lnR>
                    <a:lnT>
                      <a:noFill/>
                    </a:lnT>
                    <a:lnB>
                      <a:noFill/>
                    </a:lnB>
                  </a:tcPr>
                </a:tc>
                <a:tc>
                  <a:txBody>
                    <a:bodyPr/>
                    <a:lstStyle/>
                    <a:p>
                      <a:pPr algn="l" fontAlgn="ctr"/>
                      <a:endParaRPr lang="zh-TW" altLang="en-US" sz="2200" b="0" i="0" u="none" strike="noStrike" dirty="0">
                        <a:solidFill>
                          <a:srgbClr val="000000"/>
                        </a:solidFill>
                        <a:effectLst/>
                        <a:latin typeface="+mn-ea"/>
                        <a:ea typeface="+mn-ea"/>
                      </a:endParaRPr>
                    </a:p>
                  </a:txBody>
                  <a:tcPr marL="7620" marR="7620" marT="7620" marB="0" anchor="ctr">
                    <a:lnL>
                      <a:noFill/>
                    </a:lnL>
                    <a:lnR>
                      <a:noFill/>
                    </a:lnR>
                    <a:lnT>
                      <a:noFill/>
                    </a:lnT>
                    <a:lnB>
                      <a:noFill/>
                    </a:lnB>
                  </a:tcPr>
                </a:tc>
                <a:tc>
                  <a:txBody>
                    <a:bodyPr/>
                    <a:lstStyle/>
                    <a:p>
                      <a:pPr algn="l" fontAlgn="ctr"/>
                      <a:endParaRPr lang="zh-TW" altLang="en-US" sz="2200" b="0" i="0" u="none" strike="noStrike" dirty="0">
                        <a:solidFill>
                          <a:srgbClr val="000000"/>
                        </a:solidFill>
                        <a:effectLst/>
                        <a:latin typeface="+mn-ea"/>
                        <a:ea typeface="+mn-ea"/>
                      </a:endParaRPr>
                    </a:p>
                  </a:txBody>
                  <a:tcPr marL="7620" marR="7620" marT="7620" marB="0" anchor="ctr">
                    <a:lnL>
                      <a:noFill/>
                    </a:lnL>
                    <a:lnR>
                      <a:noFill/>
                    </a:lnR>
                    <a:lnT>
                      <a:noFill/>
                    </a:lnT>
                    <a:lnB>
                      <a:noFill/>
                    </a:lnB>
                  </a:tcPr>
                </a:tc>
                <a:tc>
                  <a:txBody>
                    <a:bodyPr/>
                    <a:lstStyle/>
                    <a:p>
                      <a:pPr algn="l" fontAlgn="ctr"/>
                      <a:endParaRPr lang="zh-TW" altLang="en-US" sz="2200" b="0" i="0" u="none" strike="noStrike" dirty="0">
                        <a:solidFill>
                          <a:srgbClr val="000000"/>
                        </a:solidFill>
                        <a:effectLst/>
                        <a:latin typeface="+mn-ea"/>
                        <a:ea typeface="+mn-ea"/>
                      </a:endParaRPr>
                    </a:p>
                  </a:txBody>
                  <a:tcPr marL="7620" marR="7620" marT="7620" marB="0" anchor="ctr">
                    <a:lnL>
                      <a:noFill/>
                    </a:lnL>
                    <a:lnR>
                      <a:noFill/>
                    </a:lnR>
                    <a:lnT>
                      <a:noFill/>
                    </a:lnT>
                    <a:lnB>
                      <a:noFill/>
                    </a:lnB>
                  </a:tcPr>
                </a:tc>
                <a:extLst>
                  <a:ext uri="{0D108BD9-81ED-4DB2-BD59-A6C34878D82A}">
                    <a16:rowId xmlns="" xmlns:a16="http://schemas.microsoft.com/office/drawing/2014/main" val="10006"/>
                  </a:ext>
                </a:extLst>
              </a:tr>
              <a:tr h="656268">
                <a:tc gridSpan="6">
                  <a:txBody>
                    <a:bodyPr/>
                    <a:lstStyle/>
                    <a:p>
                      <a:pPr algn="l" fontAlgn="ctr"/>
                      <a:r>
                        <a:rPr lang="en-US" altLang="zh-TW" sz="2000" b="0" i="0" u="none" strike="noStrike" dirty="0">
                          <a:solidFill>
                            <a:srgbClr val="FF0000"/>
                          </a:solidFill>
                          <a:effectLst/>
                          <a:latin typeface="+mn-ea"/>
                          <a:ea typeface="+mn-ea"/>
                        </a:rPr>
                        <a:t>2019</a:t>
                      </a:r>
                      <a:r>
                        <a:rPr lang="zh-TW" altLang="en-US" sz="2000" b="0" i="0" u="none" strike="noStrike" dirty="0">
                          <a:solidFill>
                            <a:srgbClr val="FF0000"/>
                          </a:solidFill>
                          <a:effectLst/>
                          <a:latin typeface="+mn-ea"/>
                          <a:ea typeface="+mn-ea"/>
                        </a:rPr>
                        <a:t>年加權平均流通在外股數為</a:t>
                      </a:r>
                      <a:r>
                        <a:rPr lang="en-US" altLang="zh-TW" sz="2000" b="0" i="0" u="none" strike="noStrike" dirty="0">
                          <a:solidFill>
                            <a:srgbClr val="FF0000"/>
                          </a:solidFill>
                          <a:effectLst/>
                          <a:latin typeface="+mn-ea"/>
                          <a:ea typeface="+mn-ea"/>
                        </a:rPr>
                        <a:t>36,944</a:t>
                      </a:r>
                      <a:r>
                        <a:rPr lang="zh-TW" altLang="en-US" sz="2000" b="0" i="0" u="none" strike="noStrike" dirty="0">
                          <a:solidFill>
                            <a:srgbClr val="FF0000"/>
                          </a:solidFill>
                          <a:effectLst/>
                          <a:latin typeface="+mn-ea"/>
                          <a:ea typeface="+mn-ea"/>
                        </a:rPr>
                        <a:t>千股，</a:t>
                      </a:r>
                      <a:r>
                        <a:rPr lang="en-US" altLang="zh-TW" sz="2000" b="0" i="0" u="none" strike="noStrike" dirty="0">
                          <a:solidFill>
                            <a:srgbClr val="FF0000"/>
                          </a:solidFill>
                          <a:effectLst/>
                          <a:latin typeface="+mn-ea"/>
                          <a:ea typeface="+mn-ea"/>
                        </a:rPr>
                        <a:t>2018</a:t>
                      </a:r>
                      <a:r>
                        <a:rPr lang="zh-TW" altLang="en-US" sz="2000" b="0" i="0" u="none" strike="noStrike" dirty="0">
                          <a:solidFill>
                            <a:srgbClr val="FF0000"/>
                          </a:solidFill>
                          <a:effectLst/>
                          <a:latin typeface="+mn-ea"/>
                          <a:ea typeface="+mn-ea"/>
                        </a:rPr>
                        <a:t>年第三季加權平均流通在外股數</a:t>
                      </a:r>
                      <a:r>
                        <a:rPr lang="en-US" altLang="zh-TW" sz="2000" b="0" i="0" u="none" strike="noStrike" dirty="0" smtClean="0">
                          <a:solidFill>
                            <a:srgbClr val="FF0000"/>
                          </a:solidFill>
                          <a:effectLst/>
                          <a:latin typeface="+mn-ea"/>
                          <a:ea typeface="+mn-ea"/>
                        </a:rPr>
                        <a:t>43,846</a:t>
                      </a:r>
                      <a:r>
                        <a:rPr lang="zh-TW" altLang="en-US" sz="2000" b="0" i="0" u="none" strike="noStrike" dirty="0" smtClean="0">
                          <a:solidFill>
                            <a:srgbClr val="FF0000"/>
                          </a:solidFill>
                          <a:effectLst/>
                          <a:latin typeface="+mn-ea"/>
                          <a:ea typeface="+mn-ea"/>
                        </a:rPr>
                        <a:t>千</a:t>
                      </a:r>
                      <a:r>
                        <a:rPr lang="zh-TW" altLang="en-US" sz="2000" b="0" i="0" u="none" strike="noStrike" dirty="0">
                          <a:solidFill>
                            <a:srgbClr val="FF0000"/>
                          </a:solidFill>
                          <a:effectLst/>
                          <a:latin typeface="+mn-ea"/>
                          <a:ea typeface="+mn-ea"/>
                        </a:rPr>
                        <a:t>股。</a:t>
                      </a:r>
                    </a:p>
                  </a:txBody>
                  <a:tcPr marL="7620" marR="7620" marT="762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7"/>
                  </a:ext>
                </a:extLst>
              </a:tr>
            </a:tbl>
          </a:graphicData>
        </a:graphic>
      </p:graphicFrame>
      <p:sp>
        <p:nvSpPr>
          <p:cNvPr id="4" name="投影片編號版面配置區 3"/>
          <p:cNvSpPr>
            <a:spLocks noGrp="1"/>
          </p:cNvSpPr>
          <p:nvPr>
            <p:ph type="sldNum" sz="quarter" idx="4"/>
          </p:nvPr>
        </p:nvSpPr>
        <p:spPr/>
        <p:txBody>
          <a:bodyPr/>
          <a:lstStyle/>
          <a:p>
            <a:pPr>
              <a:defRPr/>
            </a:pPr>
            <a:fld id="{4CD9C73D-1846-4190-BDF6-A85AC4E8A463}" type="slidenum">
              <a:rPr lang="zh-TW" altLang="en-US" smtClean="0">
                <a:solidFill>
                  <a:prstClr val="white"/>
                </a:solidFill>
              </a:rPr>
              <a:pPr>
                <a:defRPr/>
              </a:pPr>
              <a:t>6</a:t>
            </a:fld>
            <a:endParaRPr lang="zh-TW" altLang="en-US" dirty="0">
              <a:solidFill>
                <a:prstClr val="white"/>
              </a:solidFill>
            </a:endParaRPr>
          </a:p>
        </p:txBody>
      </p:sp>
      <p:sp>
        <p:nvSpPr>
          <p:cNvPr id="5" name="日期版面配置區 4"/>
          <p:cNvSpPr>
            <a:spLocks noGrp="1"/>
          </p:cNvSpPr>
          <p:nvPr>
            <p:ph type="dt" sz="half" idx="2"/>
          </p:nvPr>
        </p:nvSpPr>
        <p:spPr/>
        <p:txBody>
          <a:body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93290233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內容版面配置區 11"/>
          <p:cNvGraphicFramePr>
            <a:graphicFrameLocks noGrp="1"/>
          </p:cNvGraphicFramePr>
          <p:nvPr>
            <p:ph idx="1"/>
            <p:extLst>
              <p:ext uri="{D42A27DB-BD31-4B8C-83A1-F6EECF244321}">
                <p14:modId xmlns:p14="http://schemas.microsoft.com/office/powerpoint/2010/main" val="4236050344"/>
              </p:ext>
            </p:extLst>
          </p:nvPr>
        </p:nvGraphicFramePr>
        <p:xfrm>
          <a:off x="467544" y="1124737"/>
          <a:ext cx="8244256" cy="5210827"/>
        </p:xfrm>
        <a:graphic>
          <a:graphicData uri="http://schemas.openxmlformats.org/drawingml/2006/table">
            <a:tbl>
              <a:tblPr>
                <a:tableStyleId>{2D5ABB26-0587-4C30-8999-92F81FD0307C}</a:tableStyleId>
              </a:tblPr>
              <a:tblGrid>
                <a:gridCol w="2304256">
                  <a:extLst>
                    <a:ext uri="{9D8B030D-6E8A-4147-A177-3AD203B41FA5}">
                      <a16:colId xmlns="" xmlns:a16="http://schemas.microsoft.com/office/drawing/2014/main" val="20000"/>
                    </a:ext>
                  </a:extLst>
                </a:gridCol>
                <a:gridCol w="1080000">
                  <a:extLst>
                    <a:ext uri="{9D8B030D-6E8A-4147-A177-3AD203B41FA5}">
                      <a16:colId xmlns="" xmlns:a16="http://schemas.microsoft.com/office/drawing/2014/main" val="20001"/>
                    </a:ext>
                  </a:extLst>
                </a:gridCol>
                <a:gridCol w="864216">
                  <a:extLst>
                    <a:ext uri="{9D8B030D-6E8A-4147-A177-3AD203B41FA5}">
                      <a16:colId xmlns="" xmlns:a16="http://schemas.microsoft.com/office/drawing/2014/main" val="20002"/>
                    </a:ext>
                  </a:extLst>
                </a:gridCol>
                <a:gridCol w="1115784">
                  <a:extLst>
                    <a:ext uri="{9D8B030D-6E8A-4147-A177-3AD203B41FA5}">
                      <a16:colId xmlns="" xmlns:a16="http://schemas.microsoft.com/office/drawing/2014/main" val="20003"/>
                    </a:ext>
                  </a:extLst>
                </a:gridCol>
                <a:gridCol w="900000">
                  <a:extLst>
                    <a:ext uri="{9D8B030D-6E8A-4147-A177-3AD203B41FA5}">
                      <a16:colId xmlns="" xmlns:a16="http://schemas.microsoft.com/office/drawing/2014/main" val="20004"/>
                    </a:ext>
                  </a:extLst>
                </a:gridCol>
                <a:gridCol w="1080000">
                  <a:extLst>
                    <a:ext uri="{9D8B030D-6E8A-4147-A177-3AD203B41FA5}">
                      <a16:colId xmlns="" xmlns:a16="http://schemas.microsoft.com/office/drawing/2014/main" val="20005"/>
                    </a:ext>
                  </a:extLst>
                </a:gridCol>
                <a:gridCol w="900000">
                  <a:extLst>
                    <a:ext uri="{9D8B030D-6E8A-4147-A177-3AD203B41FA5}">
                      <a16:colId xmlns="" xmlns:a16="http://schemas.microsoft.com/office/drawing/2014/main" val="20006"/>
                    </a:ext>
                  </a:extLst>
                </a:gridCol>
              </a:tblGrid>
              <a:tr h="648000">
                <a:tc>
                  <a:txBody>
                    <a:bodyPr/>
                    <a:lstStyle/>
                    <a:p>
                      <a:pPr algn="ctr" fontAlgn="ctr"/>
                      <a:r>
                        <a:rPr lang="zh-TW" altLang="en-US" sz="1800" b="1" u="none" strike="noStrike" dirty="0">
                          <a:effectLst/>
                          <a:latin typeface="+mj-ea"/>
                          <a:ea typeface="+mj-ea"/>
                        </a:rPr>
                        <a:t>資產負債表</a:t>
                      </a:r>
                      <a:r>
                        <a:rPr lang="zh-TW" altLang="en-US" sz="1800" b="1" u="none" strike="noStrike" dirty="0" smtClean="0">
                          <a:effectLst/>
                          <a:latin typeface="+mj-ea"/>
                          <a:ea typeface="+mj-ea"/>
                        </a:rPr>
                        <a:t>項目</a:t>
                      </a:r>
                      <a:endParaRPr lang="en-US" altLang="zh-TW" sz="1800" b="1" u="none" strike="noStrike" dirty="0" smtClean="0">
                        <a:effectLst/>
                        <a:latin typeface="+mj-ea"/>
                        <a:ea typeface="+mj-ea"/>
                      </a:endParaRPr>
                    </a:p>
                  </a:txBody>
                  <a:tcPr marL="4231" marR="4231" marT="4231" marB="0" anchor="ctr">
                    <a:solidFill>
                      <a:schemeClr val="accent1">
                        <a:lumMod val="40000"/>
                        <a:lumOff val="60000"/>
                      </a:schemeClr>
                    </a:solidFill>
                  </a:tcPr>
                </a:tc>
                <a:tc gridSpan="2">
                  <a:txBody>
                    <a:bodyPr/>
                    <a:lstStyle/>
                    <a:p>
                      <a:pPr algn="ctr" fontAlgn="ctr"/>
                      <a:r>
                        <a:rPr lang="en-US" sz="1800" b="1" u="none" strike="noStrike" dirty="0" smtClean="0">
                          <a:effectLst/>
                          <a:latin typeface="+mj-ea"/>
                          <a:ea typeface="+mj-ea"/>
                        </a:rPr>
                        <a:t>3Q19Y</a:t>
                      </a:r>
                      <a:endParaRPr lang="en-US" sz="1800" b="1" i="0" u="none" strike="noStrike" dirty="0">
                        <a:solidFill>
                          <a:srgbClr val="000000"/>
                        </a:solidFill>
                        <a:effectLst/>
                        <a:latin typeface="+mj-ea"/>
                        <a:ea typeface="+mj-ea"/>
                      </a:endParaRPr>
                    </a:p>
                  </a:txBody>
                  <a:tcPr marL="4231" marR="4231" marT="4231" marB="0" anchor="ctr">
                    <a:solidFill>
                      <a:schemeClr val="accent1">
                        <a:lumMod val="40000"/>
                        <a:lumOff val="60000"/>
                      </a:schemeClr>
                    </a:solidFill>
                  </a:tcPr>
                </a:tc>
                <a:tc hMerge="1">
                  <a:txBody>
                    <a:bodyPr/>
                    <a:lstStyle/>
                    <a:p>
                      <a:endParaRPr lang="zh-TW" altLang="en-US"/>
                    </a:p>
                  </a:txBody>
                  <a:tcPr/>
                </a:tc>
                <a:tc gridSpan="2">
                  <a:txBody>
                    <a:bodyPr/>
                    <a:lstStyle/>
                    <a:p>
                      <a:pPr algn="ctr" fontAlgn="ctr"/>
                      <a:r>
                        <a:rPr lang="en-US" sz="1800" b="1" u="none" strike="noStrike" dirty="0" smtClean="0">
                          <a:effectLst/>
                          <a:latin typeface="+mj-ea"/>
                          <a:ea typeface="+mj-ea"/>
                        </a:rPr>
                        <a:t>2Q19Y</a:t>
                      </a:r>
                      <a:endParaRPr lang="en-US" sz="1800" b="1" i="0" u="none" strike="noStrike" dirty="0">
                        <a:solidFill>
                          <a:srgbClr val="000000"/>
                        </a:solidFill>
                        <a:effectLst/>
                        <a:latin typeface="+mj-ea"/>
                        <a:ea typeface="+mj-ea"/>
                      </a:endParaRPr>
                    </a:p>
                  </a:txBody>
                  <a:tcPr marL="4231" marR="4231" marT="4231" marB="0" anchor="ctr">
                    <a:solidFill>
                      <a:schemeClr val="accent1">
                        <a:lumMod val="40000"/>
                        <a:lumOff val="60000"/>
                      </a:schemeClr>
                    </a:solidFill>
                  </a:tcPr>
                </a:tc>
                <a:tc hMerge="1">
                  <a:txBody>
                    <a:bodyPr/>
                    <a:lstStyle/>
                    <a:p>
                      <a:endParaRPr lang="zh-TW" altLang="en-US"/>
                    </a:p>
                  </a:txBody>
                  <a:tcPr/>
                </a:tc>
                <a:tc gridSpan="2">
                  <a:txBody>
                    <a:bodyPr/>
                    <a:lstStyle/>
                    <a:p>
                      <a:pPr algn="ctr" fontAlgn="ctr"/>
                      <a:r>
                        <a:rPr lang="en-US" sz="1800" b="1" u="none" strike="noStrike" dirty="0" smtClean="0">
                          <a:effectLst/>
                          <a:latin typeface="+mj-ea"/>
                          <a:ea typeface="+mj-ea"/>
                        </a:rPr>
                        <a:t>3Q18Y</a:t>
                      </a:r>
                      <a:endParaRPr lang="en-US" sz="1800" b="1" i="0" u="none" strike="noStrike" dirty="0">
                        <a:solidFill>
                          <a:srgbClr val="000000"/>
                        </a:solidFill>
                        <a:effectLst/>
                        <a:latin typeface="+mj-ea"/>
                        <a:ea typeface="+mj-ea"/>
                      </a:endParaRPr>
                    </a:p>
                  </a:txBody>
                  <a:tcPr marL="4231" marR="4231" marT="4231" marB="0" anchor="ctr">
                    <a:solidFill>
                      <a:schemeClr val="accent1">
                        <a:lumMod val="40000"/>
                        <a:lumOff val="60000"/>
                      </a:schemeClr>
                    </a:solidFill>
                  </a:tcPr>
                </a:tc>
                <a:tc hMerge="1">
                  <a:txBody>
                    <a:bodyPr/>
                    <a:lstStyle/>
                    <a:p>
                      <a:endParaRPr lang="zh-TW" altLang="en-US"/>
                    </a:p>
                  </a:txBody>
                  <a:tcPr/>
                </a:tc>
                <a:extLst>
                  <a:ext uri="{0D108BD9-81ED-4DB2-BD59-A6C34878D82A}">
                    <a16:rowId xmlns="" xmlns:a16="http://schemas.microsoft.com/office/drawing/2014/main" val="10000"/>
                  </a:ext>
                </a:extLst>
              </a:tr>
              <a:tr h="324427">
                <a:tc>
                  <a:txBody>
                    <a:bodyPr/>
                    <a:lstStyle/>
                    <a:p>
                      <a:pPr algn="l" fontAlgn="ctr"/>
                      <a:endParaRPr lang="en-US" altLang="zh-TW" sz="1600" b="1" i="0" u="none" strike="noStrike" dirty="0">
                        <a:solidFill>
                          <a:srgbClr val="000000"/>
                        </a:solidFill>
                        <a:effectLst/>
                        <a:latin typeface="+mn-ea"/>
                        <a:ea typeface="+mn-ea"/>
                      </a:endParaRPr>
                    </a:p>
                  </a:txBody>
                  <a:tcPr marL="4231" marR="4231" marT="4231" marB="0" anchor="ctr"/>
                </a:tc>
                <a:tc>
                  <a:txBody>
                    <a:bodyPr/>
                    <a:lstStyle/>
                    <a:p>
                      <a:pPr algn="ctr" fontAlgn="ctr"/>
                      <a:r>
                        <a:rPr lang="zh-TW" altLang="en-US" sz="1600" b="1" u="none" strike="noStrike" dirty="0">
                          <a:effectLst/>
                        </a:rPr>
                        <a:t> </a:t>
                      </a:r>
                      <a:r>
                        <a:rPr lang="zh-TW" altLang="en-US" sz="1600" b="1" u="none" strike="noStrike" dirty="0" smtClean="0">
                          <a:effectLst/>
                        </a:rPr>
                        <a:t>金額</a:t>
                      </a:r>
                      <a:r>
                        <a:rPr lang="en-US" altLang="zh-TW" sz="1600" b="1" u="none" strike="noStrike" dirty="0" smtClean="0">
                          <a:effectLst/>
                        </a:rPr>
                        <a:t>(</a:t>
                      </a:r>
                      <a:r>
                        <a:rPr lang="zh-TW" altLang="en-US" sz="1600" b="1" u="none" strike="noStrike" dirty="0" smtClean="0">
                          <a:effectLst/>
                        </a:rPr>
                        <a:t>千元</a:t>
                      </a:r>
                      <a:r>
                        <a:rPr lang="en-US" altLang="zh-TW" sz="1600" b="1" u="none" strike="noStrike" dirty="0" smtClean="0">
                          <a:effectLst/>
                        </a:rPr>
                        <a:t>)</a:t>
                      </a:r>
                      <a:endParaRPr lang="zh-TW" altLang="en-US" sz="1600" b="1" i="0" u="none" strike="noStrike" dirty="0">
                        <a:solidFill>
                          <a:srgbClr val="000000"/>
                        </a:solidFill>
                        <a:effectLst/>
                        <a:latin typeface="+mn-ea"/>
                        <a:ea typeface="+mn-ea"/>
                      </a:endParaRPr>
                    </a:p>
                  </a:txBody>
                  <a:tcPr marL="4231" marR="4231" marT="4231" marB="0" anchor="ctr"/>
                </a:tc>
                <a:tc>
                  <a:txBody>
                    <a:bodyPr/>
                    <a:lstStyle/>
                    <a:p>
                      <a:pPr algn="ctr" fontAlgn="ctr"/>
                      <a:r>
                        <a:rPr lang="en-US" altLang="zh-TW" sz="1600" b="1" u="none" strike="noStrike" dirty="0">
                          <a:effectLst/>
                        </a:rPr>
                        <a:t>%</a:t>
                      </a:r>
                      <a:endParaRPr lang="en-US" altLang="zh-TW" sz="1600" b="1" i="0" u="none" strike="noStrike" dirty="0">
                        <a:solidFill>
                          <a:srgbClr val="000000"/>
                        </a:solidFill>
                        <a:effectLst/>
                        <a:latin typeface="+mn-ea"/>
                        <a:ea typeface="+mn-ea"/>
                      </a:endParaRPr>
                    </a:p>
                  </a:txBody>
                  <a:tcPr marL="4231" marR="4231" marT="4231" marB="0" anchor="ctr"/>
                </a:tc>
                <a:tc>
                  <a:txBody>
                    <a:bodyPr/>
                    <a:lstStyle/>
                    <a:p>
                      <a:pPr algn="ctr" fontAlgn="ctr"/>
                      <a:r>
                        <a:rPr lang="zh-TW" altLang="en-US" sz="1600" b="1" u="none" strike="noStrike" dirty="0">
                          <a:effectLst/>
                        </a:rPr>
                        <a:t> </a:t>
                      </a:r>
                      <a:r>
                        <a:rPr lang="zh-TW" altLang="en-US" sz="1600" b="1" u="none" strike="noStrike" dirty="0" smtClean="0">
                          <a:effectLst/>
                        </a:rPr>
                        <a:t>金額</a:t>
                      </a:r>
                      <a:r>
                        <a:rPr lang="en-US" altLang="zh-TW" sz="1600" b="1" u="none" strike="noStrike" dirty="0" smtClean="0">
                          <a:effectLst/>
                        </a:rPr>
                        <a:t>(</a:t>
                      </a:r>
                      <a:r>
                        <a:rPr lang="zh-TW" altLang="en-US" sz="1600" b="1" u="none" strike="noStrike" dirty="0" smtClean="0">
                          <a:effectLst/>
                        </a:rPr>
                        <a:t>千元</a:t>
                      </a:r>
                      <a:r>
                        <a:rPr lang="en-US" altLang="zh-TW" sz="1600" b="1" u="none" strike="noStrike" dirty="0" smtClean="0">
                          <a:effectLst/>
                        </a:rPr>
                        <a:t>)</a:t>
                      </a:r>
                      <a:r>
                        <a:rPr lang="zh-TW" altLang="en-US" sz="1600" b="1" u="none" strike="noStrike" dirty="0" smtClean="0">
                          <a:effectLst/>
                        </a:rPr>
                        <a:t> </a:t>
                      </a:r>
                      <a:endParaRPr lang="zh-TW" altLang="en-US" sz="1600" b="1" i="0" u="none" strike="noStrike" dirty="0">
                        <a:solidFill>
                          <a:srgbClr val="000000"/>
                        </a:solidFill>
                        <a:effectLst/>
                        <a:latin typeface="+mn-ea"/>
                        <a:ea typeface="+mn-ea"/>
                      </a:endParaRPr>
                    </a:p>
                  </a:txBody>
                  <a:tcPr marL="4231" marR="4231" marT="4231" marB="0" anchor="ctr"/>
                </a:tc>
                <a:tc>
                  <a:txBody>
                    <a:bodyPr/>
                    <a:lstStyle/>
                    <a:p>
                      <a:pPr algn="ctr" fontAlgn="ctr"/>
                      <a:r>
                        <a:rPr lang="en-US" altLang="zh-TW" sz="1600" b="1" u="none" strike="noStrike" dirty="0">
                          <a:effectLst/>
                        </a:rPr>
                        <a:t>%</a:t>
                      </a:r>
                      <a:endParaRPr lang="en-US" altLang="zh-TW" sz="1600" b="1" i="0" u="none" strike="noStrike" dirty="0">
                        <a:solidFill>
                          <a:srgbClr val="000000"/>
                        </a:solidFill>
                        <a:effectLst/>
                        <a:latin typeface="+mn-ea"/>
                        <a:ea typeface="+mn-ea"/>
                      </a:endParaRPr>
                    </a:p>
                  </a:txBody>
                  <a:tcPr marL="4231" marR="4231" marT="4231" marB="0" anchor="ctr"/>
                </a:tc>
                <a:tc>
                  <a:txBody>
                    <a:bodyPr/>
                    <a:lstStyle/>
                    <a:p>
                      <a:pPr algn="ctr" fontAlgn="ctr"/>
                      <a:r>
                        <a:rPr lang="zh-TW" altLang="en-US" sz="1600" b="1" u="none" strike="noStrike" dirty="0">
                          <a:effectLst/>
                        </a:rPr>
                        <a:t> </a:t>
                      </a:r>
                      <a:r>
                        <a:rPr lang="zh-TW" altLang="en-US" sz="1600" b="1" u="none" strike="noStrike" dirty="0" smtClean="0">
                          <a:effectLst/>
                        </a:rPr>
                        <a:t>金額</a:t>
                      </a:r>
                      <a:r>
                        <a:rPr lang="en-US" altLang="zh-TW" sz="1600" b="1" u="none" strike="noStrike" dirty="0" smtClean="0">
                          <a:effectLst/>
                        </a:rPr>
                        <a:t>(</a:t>
                      </a:r>
                      <a:r>
                        <a:rPr lang="zh-TW" altLang="en-US" sz="1600" b="1" u="none" strike="noStrike" dirty="0" smtClean="0">
                          <a:effectLst/>
                        </a:rPr>
                        <a:t>千元</a:t>
                      </a:r>
                      <a:r>
                        <a:rPr lang="en-US" altLang="zh-TW" sz="1600" b="1" u="none" strike="noStrike" dirty="0" smtClean="0">
                          <a:effectLst/>
                        </a:rPr>
                        <a:t>)</a:t>
                      </a:r>
                      <a:r>
                        <a:rPr lang="zh-TW" altLang="en-US" sz="1600" b="1" u="none" strike="noStrike" dirty="0" smtClean="0">
                          <a:effectLst/>
                        </a:rPr>
                        <a:t> </a:t>
                      </a:r>
                      <a:endParaRPr lang="zh-TW" altLang="en-US" sz="1600" b="1" i="0" u="none" strike="noStrike" dirty="0">
                        <a:solidFill>
                          <a:srgbClr val="000000"/>
                        </a:solidFill>
                        <a:effectLst/>
                        <a:latin typeface="+mn-ea"/>
                        <a:ea typeface="+mn-ea"/>
                      </a:endParaRPr>
                    </a:p>
                  </a:txBody>
                  <a:tcPr marL="4231" marR="4231" marT="4231" marB="0" anchor="ctr"/>
                </a:tc>
                <a:tc>
                  <a:txBody>
                    <a:bodyPr/>
                    <a:lstStyle/>
                    <a:p>
                      <a:pPr algn="ctr" fontAlgn="ctr"/>
                      <a:r>
                        <a:rPr lang="en-US" altLang="zh-TW" sz="1600" b="1" u="none" strike="noStrike" dirty="0">
                          <a:effectLst/>
                        </a:rPr>
                        <a:t>%</a:t>
                      </a:r>
                      <a:endParaRPr lang="en-US" altLang="zh-TW" sz="1600" b="1" i="0" u="none" strike="noStrike" dirty="0">
                        <a:solidFill>
                          <a:srgbClr val="000000"/>
                        </a:solidFill>
                        <a:effectLst/>
                        <a:latin typeface="+mn-ea"/>
                        <a:ea typeface="+mn-ea"/>
                      </a:endParaRPr>
                    </a:p>
                  </a:txBody>
                  <a:tcPr marL="4231" marR="4231" marT="4231" marB="0" anchor="ctr"/>
                </a:tc>
                <a:extLst>
                  <a:ext uri="{0D108BD9-81ED-4DB2-BD59-A6C34878D82A}">
                    <a16:rowId xmlns="" xmlns:a16="http://schemas.microsoft.com/office/drawing/2014/main" val="10001"/>
                  </a:ext>
                </a:extLst>
              </a:tr>
              <a:tr h="247113">
                <a:tc>
                  <a:txBody>
                    <a:bodyPr/>
                    <a:lstStyle/>
                    <a:p>
                      <a:pPr algn="l" fontAlgn="ctr"/>
                      <a:r>
                        <a:rPr lang="zh-TW" altLang="en-US" sz="1600" u="none" strike="noStrike" dirty="0">
                          <a:effectLst/>
                          <a:latin typeface="+mn-ea"/>
                          <a:ea typeface="+mn-ea"/>
                        </a:rPr>
                        <a:t>    現金及約當現金</a:t>
                      </a:r>
                      <a:endParaRPr lang="zh-TW" altLang="en-US" sz="1600" b="0" i="0" u="none" strike="noStrike" dirty="0">
                        <a:solidFill>
                          <a:srgbClr val="000000"/>
                        </a:solidFill>
                        <a:effectLst/>
                        <a:latin typeface="+mn-ea"/>
                        <a:ea typeface="+mn-ea"/>
                      </a:endParaRPr>
                    </a:p>
                  </a:txBody>
                  <a:tcPr marL="4231" marR="4231" marT="4231" marB="0" anchor="ctr"/>
                </a:tc>
                <a:tc>
                  <a:txBody>
                    <a:bodyPr/>
                    <a:lstStyle/>
                    <a:p>
                      <a:pPr algn="r" fontAlgn="ctr"/>
                      <a:r>
                        <a:rPr lang="zh-TW" altLang="en-US" sz="1200" u="none" strike="noStrike" dirty="0">
                          <a:effectLst/>
                          <a:latin typeface="+mn-ea"/>
                          <a:ea typeface="+mn-ea"/>
                        </a:rPr>
                        <a:t>       </a:t>
                      </a:r>
                      <a:r>
                        <a:rPr lang="en-US" altLang="zh-TW" sz="1200" u="none" strike="noStrike" dirty="0">
                          <a:effectLst/>
                          <a:latin typeface="+mn-ea"/>
                          <a:ea typeface="+mn-ea"/>
                        </a:rPr>
                        <a:t>697,920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35.61</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718,417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33.85</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385,194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19.11</a:t>
                      </a:r>
                      <a:endParaRPr lang="en-US" altLang="zh-TW" sz="1200" b="0" i="0" u="none" strike="noStrike" dirty="0">
                        <a:solidFill>
                          <a:srgbClr val="000000"/>
                        </a:solidFill>
                        <a:effectLst/>
                        <a:latin typeface="+mn-ea"/>
                        <a:ea typeface="+mn-ea"/>
                      </a:endParaRPr>
                    </a:p>
                  </a:txBody>
                  <a:tcPr marL="4231" marR="4231" marT="4231" marB="0" anchor="ctr"/>
                </a:tc>
                <a:extLst>
                  <a:ext uri="{0D108BD9-81ED-4DB2-BD59-A6C34878D82A}">
                    <a16:rowId xmlns="" xmlns:a16="http://schemas.microsoft.com/office/drawing/2014/main" val="10002"/>
                  </a:ext>
                </a:extLst>
              </a:tr>
              <a:tr h="247113">
                <a:tc>
                  <a:txBody>
                    <a:bodyPr/>
                    <a:lstStyle/>
                    <a:p>
                      <a:pPr algn="l" fontAlgn="ctr"/>
                      <a:r>
                        <a:rPr lang="zh-TW" altLang="en-US" sz="1600" u="none" strike="noStrike" dirty="0">
                          <a:effectLst/>
                          <a:latin typeface="+mn-ea"/>
                          <a:ea typeface="+mn-ea"/>
                        </a:rPr>
                        <a:t>    應收款項</a:t>
                      </a:r>
                      <a:endParaRPr lang="zh-TW" altLang="en-US" sz="1600" b="0" i="0" u="none" strike="noStrike" dirty="0">
                        <a:solidFill>
                          <a:srgbClr val="000000"/>
                        </a:solidFill>
                        <a:effectLst/>
                        <a:latin typeface="+mn-ea"/>
                        <a:ea typeface="+mn-ea"/>
                      </a:endParaRPr>
                    </a:p>
                  </a:txBody>
                  <a:tcPr marL="4231" marR="4231" marT="4231" marB="0" anchor="ctr"/>
                </a:tc>
                <a:tc>
                  <a:txBody>
                    <a:bodyPr/>
                    <a:lstStyle/>
                    <a:p>
                      <a:pPr algn="r" fontAlgn="ctr"/>
                      <a:r>
                        <a:rPr lang="zh-TW" altLang="en-US" sz="1200" u="none" strike="noStrike" dirty="0">
                          <a:effectLst/>
                          <a:latin typeface="+mn-ea"/>
                          <a:ea typeface="+mn-ea"/>
                        </a:rPr>
                        <a:t>       </a:t>
                      </a:r>
                      <a:r>
                        <a:rPr lang="en-US" altLang="zh-TW" sz="1200" u="none" strike="noStrike" dirty="0">
                          <a:effectLst/>
                          <a:latin typeface="+mn-ea"/>
                          <a:ea typeface="+mn-ea"/>
                        </a:rPr>
                        <a:t>314,766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16.06</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393,462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18.54</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300,704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14.92</a:t>
                      </a:r>
                      <a:endParaRPr lang="en-US" altLang="zh-TW" sz="1200" b="0" i="0" u="none" strike="noStrike" dirty="0">
                        <a:solidFill>
                          <a:srgbClr val="000000"/>
                        </a:solidFill>
                        <a:effectLst/>
                        <a:latin typeface="+mn-ea"/>
                        <a:ea typeface="+mn-ea"/>
                      </a:endParaRPr>
                    </a:p>
                  </a:txBody>
                  <a:tcPr marL="4231" marR="4231" marT="4231" marB="0" anchor="ctr"/>
                </a:tc>
                <a:extLst>
                  <a:ext uri="{0D108BD9-81ED-4DB2-BD59-A6C34878D82A}">
                    <a16:rowId xmlns="" xmlns:a16="http://schemas.microsoft.com/office/drawing/2014/main" val="10003"/>
                  </a:ext>
                </a:extLst>
              </a:tr>
              <a:tr h="247113">
                <a:tc>
                  <a:txBody>
                    <a:bodyPr/>
                    <a:lstStyle/>
                    <a:p>
                      <a:pPr algn="l" fontAlgn="ctr"/>
                      <a:r>
                        <a:rPr lang="zh-TW" altLang="en-US" sz="1600" u="none" strike="noStrike" dirty="0">
                          <a:effectLst/>
                          <a:latin typeface="+mn-ea"/>
                          <a:ea typeface="+mn-ea"/>
                        </a:rPr>
                        <a:t>    存貨</a:t>
                      </a:r>
                      <a:endParaRPr lang="zh-TW" altLang="en-US" sz="1600" b="0" i="0" u="none" strike="noStrike" dirty="0">
                        <a:solidFill>
                          <a:srgbClr val="000000"/>
                        </a:solidFill>
                        <a:effectLst/>
                        <a:latin typeface="+mn-ea"/>
                        <a:ea typeface="+mn-ea"/>
                      </a:endParaRPr>
                    </a:p>
                  </a:txBody>
                  <a:tcPr marL="4231" marR="4231" marT="4231" marB="0" anchor="ctr"/>
                </a:tc>
                <a:tc>
                  <a:txBody>
                    <a:bodyPr/>
                    <a:lstStyle/>
                    <a:p>
                      <a:pPr algn="r" fontAlgn="ctr"/>
                      <a:r>
                        <a:rPr lang="zh-TW" altLang="en-US" sz="1200" u="none" strike="noStrike" dirty="0">
                          <a:effectLst/>
                          <a:latin typeface="+mn-ea"/>
                          <a:ea typeface="+mn-ea"/>
                        </a:rPr>
                        <a:t>       </a:t>
                      </a:r>
                      <a:r>
                        <a:rPr lang="en-US" altLang="zh-TW" sz="1200" u="none" strike="noStrike" dirty="0">
                          <a:effectLst/>
                          <a:latin typeface="+mn-ea"/>
                          <a:ea typeface="+mn-ea"/>
                        </a:rPr>
                        <a:t>249,217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12.71</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291,960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13.76</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495,314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24.58</a:t>
                      </a:r>
                      <a:endParaRPr lang="en-US" altLang="zh-TW" sz="1200" b="0" i="0" u="none" strike="noStrike" dirty="0">
                        <a:solidFill>
                          <a:srgbClr val="000000"/>
                        </a:solidFill>
                        <a:effectLst/>
                        <a:latin typeface="+mn-ea"/>
                        <a:ea typeface="+mn-ea"/>
                      </a:endParaRPr>
                    </a:p>
                  </a:txBody>
                  <a:tcPr marL="4231" marR="4231" marT="4231" marB="0" anchor="ctr"/>
                </a:tc>
                <a:extLst>
                  <a:ext uri="{0D108BD9-81ED-4DB2-BD59-A6C34878D82A}">
                    <a16:rowId xmlns="" xmlns:a16="http://schemas.microsoft.com/office/drawing/2014/main" val="10004"/>
                  </a:ext>
                </a:extLst>
              </a:tr>
              <a:tr h="247113">
                <a:tc>
                  <a:txBody>
                    <a:bodyPr/>
                    <a:lstStyle/>
                    <a:p>
                      <a:pPr algn="l" fontAlgn="ctr"/>
                      <a:r>
                        <a:rPr lang="zh-TW" altLang="en-US" sz="1600" u="none" strike="noStrike" dirty="0">
                          <a:effectLst/>
                          <a:latin typeface="+mn-ea"/>
                          <a:ea typeface="+mn-ea"/>
                        </a:rPr>
                        <a:t>    預付款項</a:t>
                      </a:r>
                      <a:endParaRPr lang="zh-TW" altLang="en-US" sz="1600" b="0" i="0" u="none" strike="noStrike" dirty="0">
                        <a:solidFill>
                          <a:srgbClr val="000000"/>
                        </a:solidFill>
                        <a:effectLst/>
                        <a:latin typeface="+mn-ea"/>
                        <a:ea typeface="+mn-ea"/>
                      </a:endParaRPr>
                    </a:p>
                  </a:txBody>
                  <a:tcPr marL="4231" marR="4231" marT="4231" marB="0" anchor="ctr"/>
                </a:tc>
                <a:tc>
                  <a:txBody>
                    <a:bodyPr/>
                    <a:lstStyle/>
                    <a:p>
                      <a:pPr algn="r" fontAlgn="ctr"/>
                      <a:r>
                        <a:rPr lang="zh-TW" altLang="en-US" sz="1200" u="none" strike="noStrike" dirty="0">
                          <a:effectLst/>
                          <a:latin typeface="+mn-ea"/>
                          <a:ea typeface="+mn-ea"/>
                        </a:rPr>
                        <a:t>       </a:t>
                      </a:r>
                      <a:r>
                        <a:rPr lang="en-US" altLang="zh-TW" sz="1200" u="none" strike="noStrike" dirty="0">
                          <a:effectLst/>
                          <a:latin typeface="+mn-ea"/>
                          <a:ea typeface="+mn-ea"/>
                        </a:rPr>
                        <a:t>254,778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13.00</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261,135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12.30</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368,737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18.30</a:t>
                      </a:r>
                      <a:endParaRPr lang="en-US" altLang="zh-TW" sz="1200" b="0" i="0" u="none" strike="noStrike" dirty="0">
                        <a:solidFill>
                          <a:srgbClr val="000000"/>
                        </a:solidFill>
                        <a:effectLst/>
                        <a:latin typeface="+mn-ea"/>
                        <a:ea typeface="+mn-ea"/>
                      </a:endParaRPr>
                    </a:p>
                  </a:txBody>
                  <a:tcPr marL="4231" marR="4231" marT="4231" marB="0" anchor="ctr"/>
                </a:tc>
                <a:extLst>
                  <a:ext uri="{0D108BD9-81ED-4DB2-BD59-A6C34878D82A}">
                    <a16:rowId xmlns="" xmlns:a16="http://schemas.microsoft.com/office/drawing/2014/main" val="10005"/>
                  </a:ext>
                </a:extLst>
              </a:tr>
              <a:tr h="247113">
                <a:tc>
                  <a:txBody>
                    <a:bodyPr/>
                    <a:lstStyle/>
                    <a:p>
                      <a:pPr algn="l" fontAlgn="ctr"/>
                      <a:r>
                        <a:rPr lang="zh-TW" altLang="en-US" sz="1600" u="none" strike="noStrike" dirty="0">
                          <a:effectLst/>
                          <a:latin typeface="+mn-ea"/>
                          <a:ea typeface="+mn-ea"/>
                        </a:rPr>
                        <a:t>    不動產、廠房及設備</a:t>
                      </a:r>
                      <a:endParaRPr lang="zh-TW" altLang="en-US" sz="1600" b="0" i="0" u="none" strike="noStrike" dirty="0">
                        <a:solidFill>
                          <a:srgbClr val="000000"/>
                        </a:solidFill>
                        <a:effectLst/>
                        <a:latin typeface="+mn-ea"/>
                        <a:ea typeface="+mn-ea"/>
                      </a:endParaRPr>
                    </a:p>
                  </a:txBody>
                  <a:tcPr marL="4231" marR="4231" marT="4231" marB="0" anchor="ctr"/>
                </a:tc>
                <a:tc>
                  <a:txBody>
                    <a:bodyPr/>
                    <a:lstStyle/>
                    <a:p>
                      <a:pPr algn="r" fontAlgn="ctr"/>
                      <a:r>
                        <a:rPr lang="zh-TW" altLang="en-US" sz="1200" u="none" strike="noStrike" dirty="0">
                          <a:effectLst/>
                          <a:latin typeface="+mn-ea"/>
                          <a:ea typeface="+mn-ea"/>
                        </a:rPr>
                        <a:t>       </a:t>
                      </a:r>
                      <a:r>
                        <a:rPr lang="en-US" altLang="zh-TW" sz="1200" u="none" strike="noStrike" dirty="0">
                          <a:effectLst/>
                          <a:latin typeface="+mn-ea"/>
                          <a:ea typeface="+mn-ea"/>
                        </a:rPr>
                        <a:t>251,664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12.84</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251,234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11.84</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252,666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12.54</a:t>
                      </a:r>
                      <a:endParaRPr lang="en-US" altLang="zh-TW" sz="1200" b="0" i="0" u="none" strike="noStrike" dirty="0">
                        <a:solidFill>
                          <a:srgbClr val="000000"/>
                        </a:solidFill>
                        <a:effectLst/>
                        <a:latin typeface="+mn-ea"/>
                        <a:ea typeface="+mn-ea"/>
                      </a:endParaRPr>
                    </a:p>
                  </a:txBody>
                  <a:tcPr marL="4231" marR="4231" marT="4231" marB="0" anchor="ctr"/>
                </a:tc>
                <a:extLst>
                  <a:ext uri="{0D108BD9-81ED-4DB2-BD59-A6C34878D82A}">
                    <a16:rowId xmlns="" xmlns:a16="http://schemas.microsoft.com/office/drawing/2014/main" val="10006"/>
                  </a:ext>
                </a:extLst>
              </a:tr>
              <a:tr h="247113">
                <a:tc>
                  <a:txBody>
                    <a:bodyPr/>
                    <a:lstStyle/>
                    <a:p>
                      <a:pPr algn="l" fontAlgn="ctr"/>
                      <a:r>
                        <a:rPr lang="zh-TW" altLang="en-US" sz="1600" u="none" strike="noStrike" dirty="0" smtClean="0">
                          <a:effectLst/>
                          <a:latin typeface="+mn-ea"/>
                          <a:ea typeface="+mn-ea"/>
                        </a:rPr>
                        <a:t>    其他流動及非流動資產</a:t>
                      </a:r>
                      <a:endParaRPr lang="zh-TW" altLang="en-US" sz="1600" b="0" i="0" u="none" strike="noStrike" dirty="0">
                        <a:solidFill>
                          <a:srgbClr val="000000"/>
                        </a:solidFill>
                        <a:effectLst/>
                        <a:latin typeface="+mn-ea"/>
                        <a:ea typeface="+mn-ea"/>
                      </a:endParaRPr>
                    </a:p>
                  </a:txBody>
                  <a:tcPr marL="4231" marR="4231" marT="4231" marB="0" anchor="ctr"/>
                </a:tc>
                <a:tc>
                  <a:txBody>
                    <a:bodyPr/>
                    <a:lstStyle/>
                    <a:p>
                      <a:pPr algn="r" fontAlgn="ctr"/>
                      <a:r>
                        <a:rPr lang="zh-TW" altLang="en-US" sz="1200" u="none" strike="noStrike" dirty="0">
                          <a:effectLst/>
                          <a:latin typeface="+mn-ea"/>
                          <a:ea typeface="+mn-ea"/>
                        </a:rPr>
                        <a:t>       </a:t>
                      </a:r>
                      <a:r>
                        <a:rPr lang="en-US" altLang="zh-TW" sz="1200" u="none" strike="noStrike" dirty="0">
                          <a:effectLst/>
                          <a:latin typeface="+mn-ea"/>
                          <a:ea typeface="+mn-ea"/>
                        </a:rPr>
                        <a:t>191,802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smtClean="0">
                          <a:effectLst/>
                          <a:latin typeface="+mn-ea"/>
                          <a:ea typeface="+mn-ea"/>
                        </a:rPr>
                        <a:t>9.78</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206,365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9.71</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212,745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10.55</a:t>
                      </a:r>
                      <a:endParaRPr lang="en-US" altLang="zh-TW" sz="1200" b="0" i="0" u="none" strike="noStrike" dirty="0">
                        <a:solidFill>
                          <a:srgbClr val="000000"/>
                        </a:solidFill>
                        <a:effectLst/>
                        <a:latin typeface="+mn-ea"/>
                        <a:ea typeface="+mn-ea"/>
                      </a:endParaRPr>
                    </a:p>
                  </a:txBody>
                  <a:tcPr marL="4231" marR="4231" marT="4231" marB="0" anchor="ctr"/>
                </a:tc>
                <a:extLst>
                  <a:ext uri="{0D108BD9-81ED-4DB2-BD59-A6C34878D82A}">
                    <a16:rowId xmlns="" xmlns:a16="http://schemas.microsoft.com/office/drawing/2014/main" val="10007"/>
                  </a:ext>
                </a:extLst>
              </a:tr>
              <a:tr h="281729">
                <a:tc>
                  <a:txBody>
                    <a:bodyPr/>
                    <a:lstStyle/>
                    <a:p>
                      <a:pPr algn="l" fontAlgn="ctr"/>
                      <a:r>
                        <a:rPr lang="zh-TW" altLang="en-US" sz="1600" b="1" u="none" strike="noStrike" dirty="0" smtClean="0">
                          <a:effectLst/>
                          <a:latin typeface="+mn-ea"/>
                          <a:ea typeface="+mn-ea"/>
                        </a:rPr>
                        <a:t>資產總計</a:t>
                      </a:r>
                      <a:endParaRPr lang="zh-TW" altLang="en-US" sz="1600" b="1" i="0" u="none" strike="noStrike" dirty="0">
                        <a:solidFill>
                          <a:srgbClr val="000000"/>
                        </a:solidFill>
                        <a:effectLst/>
                        <a:latin typeface="+mn-ea"/>
                        <a:ea typeface="+mn-ea"/>
                      </a:endParaRPr>
                    </a:p>
                  </a:txBody>
                  <a:tcPr marL="4231" marR="4231" marT="4231" marB="0" anchor="ctr">
                    <a:solidFill>
                      <a:schemeClr val="accent1">
                        <a:lumMod val="40000"/>
                        <a:lumOff val="60000"/>
                      </a:schemeClr>
                    </a:solidFill>
                  </a:tcPr>
                </a:tc>
                <a:tc>
                  <a:txBody>
                    <a:bodyPr/>
                    <a:lstStyle/>
                    <a:p>
                      <a:pPr algn="r" fontAlgn="ctr"/>
                      <a:r>
                        <a:rPr lang="zh-TW" altLang="en-US" sz="1200" b="1" u="none" strike="noStrike" dirty="0">
                          <a:effectLst/>
                          <a:latin typeface="+mn-ea"/>
                          <a:ea typeface="+mn-ea"/>
                        </a:rPr>
                        <a:t>    </a:t>
                      </a:r>
                      <a:r>
                        <a:rPr lang="en-US" altLang="zh-TW" sz="1200" b="1" u="none" strike="noStrike" dirty="0">
                          <a:effectLst/>
                          <a:latin typeface="+mn-ea"/>
                          <a:ea typeface="+mn-ea"/>
                        </a:rPr>
                        <a:t>1,960,147 </a:t>
                      </a:r>
                      <a:endParaRPr lang="en-US" altLang="zh-TW" sz="1200" b="1" i="0" u="none" strike="noStrike" dirty="0">
                        <a:solidFill>
                          <a:srgbClr val="000000"/>
                        </a:solidFill>
                        <a:effectLst/>
                        <a:latin typeface="+mn-ea"/>
                        <a:ea typeface="+mn-ea"/>
                      </a:endParaRPr>
                    </a:p>
                  </a:txBody>
                  <a:tcPr marL="4231" marR="4231" marT="4231" marB="0" anchor="ctr">
                    <a:solidFill>
                      <a:schemeClr val="accent1">
                        <a:lumMod val="40000"/>
                        <a:lumOff val="60000"/>
                      </a:schemeClr>
                    </a:solidFill>
                  </a:tcPr>
                </a:tc>
                <a:tc>
                  <a:txBody>
                    <a:bodyPr/>
                    <a:lstStyle/>
                    <a:p>
                      <a:pPr algn="r" fontAlgn="ctr"/>
                      <a:r>
                        <a:rPr lang="en-US" altLang="zh-TW" sz="1200" b="1" u="none" strike="noStrike" dirty="0">
                          <a:effectLst/>
                          <a:latin typeface="+mn-ea"/>
                          <a:ea typeface="+mn-ea"/>
                        </a:rPr>
                        <a:t>100.00</a:t>
                      </a:r>
                      <a:endParaRPr lang="en-US" altLang="zh-TW" sz="1200" b="1" i="0" u="none" strike="noStrike" dirty="0">
                        <a:solidFill>
                          <a:srgbClr val="000000"/>
                        </a:solidFill>
                        <a:effectLst/>
                        <a:latin typeface="+mn-ea"/>
                        <a:ea typeface="+mn-ea"/>
                      </a:endParaRPr>
                    </a:p>
                  </a:txBody>
                  <a:tcPr marL="4231" marR="4231" marT="4231" marB="0" anchor="ctr">
                    <a:solidFill>
                      <a:schemeClr val="accent1">
                        <a:lumMod val="40000"/>
                        <a:lumOff val="60000"/>
                      </a:schemeClr>
                    </a:solidFill>
                  </a:tcPr>
                </a:tc>
                <a:tc>
                  <a:txBody>
                    <a:bodyPr/>
                    <a:lstStyle/>
                    <a:p>
                      <a:pPr algn="l" fontAlgn="ctr"/>
                      <a:r>
                        <a:rPr lang="zh-TW" altLang="en-US" sz="1200" b="1" u="none" strike="noStrike" dirty="0">
                          <a:effectLst/>
                          <a:latin typeface="+mn-ea"/>
                          <a:ea typeface="+mn-ea"/>
                        </a:rPr>
                        <a:t>    </a:t>
                      </a:r>
                      <a:r>
                        <a:rPr lang="en-US" altLang="zh-TW" sz="1200" b="1" u="none" strike="noStrike" dirty="0">
                          <a:effectLst/>
                          <a:latin typeface="+mn-ea"/>
                          <a:ea typeface="+mn-ea"/>
                        </a:rPr>
                        <a:t>2,122,573 </a:t>
                      </a:r>
                      <a:endParaRPr lang="en-US" altLang="zh-TW" sz="1200" b="1" i="0" u="none" strike="noStrike" dirty="0">
                        <a:solidFill>
                          <a:srgbClr val="000000"/>
                        </a:solidFill>
                        <a:effectLst/>
                        <a:latin typeface="+mn-ea"/>
                        <a:ea typeface="+mn-ea"/>
                      </a:endParaRPr>
                    </a:p>
                  </a:txBody>
                  <a:tcPr marL="4231" marR="4231" marT="4231" marB="0" anchor="ctr">
                    <a:solidFill>
                      <a:schemeClr val="accent1">
                        <a:lumMod val="40000"/>
                        <a:lumOff val="60000"/>
                      </a:schemeClr>
                    </a:solidFill>
                  </a:tcPr>
                </a:tc>
                <a:tc>
                  <a:txBody>
                    <a:bodyPr/>
                    <a:lstStyle/>
                    <a:p>
                      <a:pPr algn="r" fontAlgn="ctr"/>
                      <a:r>
                        <a:rPr lang="en-US" altLang="zh-TW" sz="1200" b="1" u="none" strike="noStrike" dirty="0" smtClean="0">
                          <a:effectLst/>
                          <a:latin typeface="+mn-ea"/>
                          <a:ea typeface="+mn-ea"/>
                        </a:rPr>
                        <a:t>100.00</a:t>
                      </a:r>
                      <a:endParaRPr lang="en-US" altLang="zh-TW" sz="1200" b="1" i="0" u="none" strike="noStrike" dirty="0">
                        <a:solidFill>
                          <a:srgbClr val="000000"/>
                        </a:solidFill>
                        <a:effectLst/>
                        <a:latin typeface="+mn-ea"/>
                        <a:ea typeface="+mn-ea"/>
                      </a:endParaRPr>
                    </a:p>
                  </a:txBody>
                  <a:tcPr marL="4231" marR="4231" marT="4231" marB="0" anchor="ctr">
                    <a:solidFill>
                      <a:schemeClr val="accent1">
                        <a:lumMod val="40000"/>
                        <a:lumOff val="60000"/>
                      </a:schemeClr>
                    </a:solidFill>
                  </a:tcPr>
                </a:tc>
                <a:tc>
                  <a:txBody>
                    <a:bodyPr/>
                    <a:lstStyle/>
                    <a:p>
                      <a:pPr algn="l" fontAlgn="ctr"/>
                      <a:r>
                        <a:rPr lang="zh-TW" altLang="en-US" sz="1200" b="1" u="none" strike="noStrike" dirty="0">
                          <a:effectLst/>
                          <a:latin typeface="+mn-ea"/>
                          <a:ea typeface="+mn-ea"/>
                        </a:rPr>
                        <a:t>    </a:t>
                      </a:r>
                      <a:r>
                        <a:rPr lang="en-US" altLang="zh-TW" sz="1200" b="1" u="none" strike="noStrike" dirty="0">
                          <a:effectLst/>
                          <a:latin typeface="+mn-ea"/>
                          <a:ea typeface="+mn-ea"/>
                        </a:rPr>
                        <a:t>2,015,360 </a:t>
                      </a:r>
                      <a:endParaRPr lang="en-US" altLang="zh-TW" sz="1200" b="1" i="0" u="none" strike="noStrike" dirty="0">
                        <a:solidFill>
                          <a:srgbClr val="000000"/>
                        </a:solidFill>
                        <a:effectLst/>
                        <a:latin typeface="+mn-ea"/>
                        <a:ea typeface="+mn-ea"/>
                      </a:endParaRPr>
                    </a:p>
                  </a:txBody>
                  <a:tcPr marL="4231" marR="4231" marT="4231" marB="0" anchor="ctr">
                    <a:solidFill>
                      <a:schemeClr val="accent1">
                        <a:lumMod val="40000"/>
                        <a:lumOff val="60000"/>
                      </a:schemeClr>
                    </a:solidFill>
                  </a:tcPr>
                </a:tc>
                <a:tc>
                  <a:txBody>
                    <a:bodyPr/>
                    <a:lstStyle/>
                    <a:p>
                      <a:pPr algn="r" fontAlgn="ctr"/>
                      <a:r>
                        <a:rPr lang="en-US" altLang="zh-TW" sz="1200" b="1" u="none" strike="noStrike" dirty="0">
                          <a:effectLst/>
                          <a:latin typeface="+mn-ea"/>
                          <a:ea typeface="+mn-ea"/>
                        </a:rPr>
                        <a:t>100.00</a:t>
                      </a:r>
                      <a:endParaRPr lang="en-US" altLang="zh-TW" sz="1200" b="1" i="0" u="none" strike="noStrike" dirty="0">
                        <a:solidFill>
                          <a:srgbClr val="000000"/>
                        </a:solidFill>
                        <a:effectLst/>
                        <a:latin typeface="+mn-ea"/>
                        <a:ea typeface="+mn-ea"/>
                      </a:endParaRPr>
                    </a:p>
                  </a:txBody>
                  <a:tcPr marL="4231" marR="4231" marT="4231" marB="0" anchor="ctr">
                    <a:solidFill>
                      <a:schemeClr val="accent1">
                        <a:lumMod val="40000"/>
                        <a:lumOff val="60000"/>
                      </a:schemeClr>
                    </a:solidFill>
                  </a:tcPr>
                </a:tc>
                <a:extLst>
                  <a:ext uri="{0D108BD9-81ED-4DB2-BD59-A6C34878D82A}">
                    <a16:rowId xmlns="" xmlns:a16="http://schemas.microsoft.com/office/drawing/2014/main" val="10008"/>
                  </a:ext>
                </a:extLst>
              </a:tr>
              <a:tr h="247113">
                <a:tc>
                  <a:txBody>
                    <a:bodyPr/>
                    <a:lstStyle/>
                    <a:p>
                      <a:pPr algn="l" fontAlgn="ctr"/>
                      <a:r>
                        <a:rPr lang="zh-TW" altLang="en-US" sz="1600" u="none" strike="noStrike" dirty="0">
                          <a:effectLst/>
                          <a:latin typeface="+mn-ea"/>
                          <a:ea typeface="+mn-ea"/>
                        </a:rPr>
                        <a:t>    流動負債</a:t>
                      </a:r>
                      <a:endParaRPr lang="zh-TW" altLang="en-US" sz="1600" b="0" i="0" u="none" strike="noStrike" dirty="0">
                        <a:solidFill>
                          <a:srgbClr val="000000"/>
                        </a:solidFill>
                        <a:effectLst/>
                        <a:latin typeface="+mn-ea"/>
                        <a:ea typeface="+mn-ea"/>
                      </a:endParaRPr>
                    </a:p>
                  </a:txBody>
                  <a:tcPr marL="4231" marR="4231" marT="4231" marB="0" anchor="ctr"/>
                </a:tc>
                <a:tc>
                  <a:txBody>
                    <a:bodyPr/>
                    <a:lstStyle/>
                    <a:p>
                      <a:pPr algn="r" fontAlgn="ctr"/>
                      <a:r>
                        <a:rPr lang="zh-TW" altLang="en-US" sz="1200" u="none" strike="noStrike" dirty="0">
                          <a:effectLst/>
                          <a:latin typeface="+mn-ea"/>
                          <a:ea typeface="+mn-ea"/>
                        </a:rPr>
                        <a:t>       </a:t>
                      </a:r>
                      <a:r>
                        <a:rPr lang="en-US" altLang="zh-TW" sz="1200" u="none" strike="noStrike" dirty="0">
                          <a:effectLst/>
                          <a:latin typeface="+mn-ea"/>
                          <a:ea typeface="+mn-ea"/>
                        </a:rPr>
                        <a:t>881,819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44.99</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1,112,707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52.42</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1,026,914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50.95</a:t>
                      </a:r>
                      <a:endParaRPr lang="en-US" altLang="zh-TW" sz="1200" b="0" i="0" u="none" strike="noStrike" dirty="0">
                        <a:solidFill>
                          <a:srgbClr val="000000"/>
                        </a:solidFill>
                        <a:effectLst/>
                        <a:latin typeface="+mn-ea"/>
                        <a:ea typeface="+mn-ea"/>
                      </a:endParaRPr>
                    </a:p>
                  </a:txBody>
                  <a:tcPr marL="4231" marR="4231" marT="4231" marB="0" anchor="ctr"/>
                </a:tc>
                <a:extLst>
                  <a:ext uri="{0D108BD9-81ED-4DB2-BD59-A6C34878D82A}">
                    <a16:rowId xmlns="" xmlns:a16="http://schemas.microsoft.com/office/drawing/2014/main" val="10009"/>
                  </a:ext>
                </a:extLst>
              </a:tr>
              <a:tr h="247113">
                <a:tc>
                  <a:txBody>
                    <a:bodyPr/>
                    <a:lstStyle/>
                    <a:p>
                      <a:pPr algn="l" fontAlgn="ctr"/>
                      <a:r>
                        <a:rPr lang="zh-TW" altLang="en-US" sz="1600" u="none" strike="noStrike" dirty="0">
                          <a:effectLst/>
                          <a:latin typeface="+mn-ea"/>
                          <a:ea typeface="+mn-ea"/>
                        </a:rPr>
                        <a:t>    非流動負債</a:t>
                      </a:r>
                      <a:endParaRPr lang="zh-TW" altLang="en-US" sz="1600" b="0" i="0" u="none" strike="noStrike" dirty="0">
                        <a:solidFill>
                          <a:srgbClr val="000000"/>
                        </a:solidFill>
                        <a:effectLst/>
                        <a:latin typeface="+mn-ea"/>
                        <a:ea typeface="+mn-ea"/>
                      </a:endParaRPr>
                    </a:p>
                  </a:txBody>
                  <a:tcPr marL="4231" marR="4231" marT="4231" marB="0" anchor="ctr"/>
                </a:tc>
                <a:tc>
                  <a:txBody>
                    <a:bodyPr/>
                    <a:lstStyle/>
                    <a:p>
                      <a:pPr algn="r" fontAlgn="ctr"/>
                      <a:r>
                        <a:rPr lang="zh-TW" altLang="en-US" sz="1200" u="none" strike="noStrike" dirty="0">
                          <a:effectLst/>
                          <a:latin typeface="+mn-ea"/>
                          <a:ea typeface="+mn-ea"/>
                        </a:rPr>
                        <a:t>          </a:t>
                      </a:r>
                      <a:r>
                        <a:rPr lang="en-US" altLang="zh-TW" sz="1200" u="none" strike="noStrike" dirty="0">
                          <a:effectLst/>
                          <a:latin typeface="+mn-ea"/>
                          <a:ea typeface="+mn-ea"/>
                        </a:rPr>
                        <a:t>66,557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3.38</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55,412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2.61</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58,872 </a:t>
                      </a:r>
                      <a:endParaRPr lang="en-US" altLang="zh-TW" sz="1200" b="0" i="0" u="none" strike="noStrike" dirty="0">
                        <a:solidFill>
                          <a:srgbClr val="000000"/>
                        </a:solidFill>
                        <a:effectLst/>
                        <a:latin typeface="+mn-ea"/>
                        <a:ea typeface="+mn-ea"/>
                      </a:endParaRPr>
                    </a:p>
                  </a:txBody>
                  <a:tcPr marL="4231" marR="4231" marT="4231" marB="0" anchor="ctr"/>
                </a:tc>
                <a:tc>
                  <a:txBody>
                    <a:bodyPr/>
                    <a:lstStyle/>
                    <a:p>
                      <a:pPr algn="r" fontAlgn="ctr"/>
                      <a:r>
                        <a:rPr lang="en-US" altLang="zh-TW" sz="1200" u="none" strike="noStrike" dirty="0">
                          <a:effectLst/>
                          <a:latin typeface="+mn-ea"/>
                          <a:ea typeface="+mn-ea"/>
                        </a:rPr>
                        <a:t>2.93</a:t>
                      </a:r>
                      <a:endParaRPr lang="en-US" altLang="zh-TW" sz="1200" b="0" i="0" u="none" strike="noStrike" dirty="0">
                        <a:solidFill>
                          <a:srgbClr val="000000"/>
                        </a:solidFill>
                        <a:effectLst/>
                        <a:latin typeface="+mn-ea"/>
                        <a:ea typeface="+mn-ea"/>
                      </a:endParaRPr>
                    </a:p>
                  </a:txBody>
                  <a:tcPr marL="4231" marR="4231" marT="4231" marB="0" anchor="ctr"/>
                </a:tc>
                <a:extLst>
                  <a:ext uri="{0D108BD9-81ED-4DB2-BD59-A6C34878D82A}">
                    <a16:rowId xmlns="" xmlns:a16="http://schemas.microsoft.com/office/drawing/2014/main" val="10010"/>
                  </a:ext>
                </a:extLst>
              </a:tr>
              <a:tr h="281729">
                <a:tc>
                  <a:txBody>
                    <a:bodyPr/>
                    <a:lstStyle/>
                    <a:p>
                      <a:pPr algn="l" fontAlgn="ctr"/>
                      <a:r>
                        <a:rPr lang="zh-TW" altLang="en-US" sz="1600" b="1" u="none" strike="noStrike" dirty="0">
                          <a:effectLst/>
                          <a:latin typeface="+mn-ea"/>
                          <a:ea typeface="+mn-ea"/>
                        </a:rPr>
                        <a:t>負債總計</a:t>
                      </a:r>
                      <a:endParaRPr lang="zh-TW" altLang="en-US" sz="1600" b="1" i="0" u="none" strike="noStrike" dirty="0">
                        <a:solidFill>
                          <a:srgbClr val="000000"/>
                        </a:solidFill>
                        <a:effectLst/>
                        <a:latin typeface="+mn-ea"/>
                        <a:ea typeface="+mn-ea"/>
                      </a:endParaRPr>
                    </a:p>
                  </a:txBody>
                  <a:tcPr marL="4231" marR="4231" marT="4231" marB="0" anchor="ctr">
                    <a:solidFill>
                      <a:schemeClr val="accent1">
                        <a:lumMod val="40000"/>
                        <a:lumOff val="60000"/>
                      </a:schemeClr>
                    </a:solidFill>
                  </a:tcPr>
                </a:tc>
                <a:tc>
                  <a:txBody>
                    <a:bodyPr/>
                    <a:lstStyle/>
                    <a:p>
                      <a:pPr algn="r" fontAlgn="ctr"/>
                      <a:r>
                        <a:rPr lang="zh-TW" altLang="en-US" sz="1200" b="1" u="none" strike="noStrike" dirty="0">
                          <a:effectLst/>
                          <a:latin typeface="+mn-ea"/>
                          <a:ea typeface="+mn-ea"/>
                        </a:rPr>
                        <a:t>       </a:t>
                      </a:r>
                      <a:r>
                        <a:rPr lang="en-US" altLang="zh-TW" sz="1200" b="1" u="none" strike="noStrike" dirty="0">
                          <a:effectLst/>
                          <a:latin typeface="+mn-ea"/>
                          <a:ea typeface="+mn-ea"/>
                        </a:rPr>
                        <a:t>948,376 </a:t>
                      </a:r>
                      <a:endParaRPr lang="en-US" altLang="zh-TW" sz="1200" b="1" i="0" u="none" strike="noStrike" dirty="0">
                        <a:solidFill>
                          <a:srgbClr val="000000"/>
                        </a:solidFill>
                        <a:effectLst/>
                        <a:latin typeface="+mn-ea"/>
                        <a:ea typeface="+mn-ea"/>
                      </a:endParaRPr>
                    </a:p>
                  </a:txBody>
                  <a:tcPr marL="4231" marR="4231" marT="4231" marB="0" anchor="ctr">
                    <a:solidFill>
                      <a:schemeClr val="accent1">
                        <a:lumMod val="40000"/>
                        <a:lumOff val="60000"/>
                      </a:schemeClr>
                    </a:solidFill>
                  </a:tcPr>
                </a:tc>
                <a:tc>
                  <a:txBody>
                    <a:bodyPr/>
                    <a:lstStyle/>
                    <a:p>
                      <a:pPr algn="r" fontAlgn="ctr"/>
                      <a:r>
                        <a:rPr lang="en-US" altLang="zh-TW" sz="1200" b="1" u="none" strike="noStrike" dirty="0">
                          <a:effectLst/>
                          <a:latin typeface="+mn-ea"/>
                          <a:ea typeface="+mn-ea"/>
                        </a:rPr>
                        <a:t>48.37</a:t>
                      </a:r>
                      <a:endParaRPr lang="en-US" altLang="zh-TW" sz="1200" b="1" i="0" u="none" strike="noStrike" dirty="0">
                        <a:solidFill>
                          <a:srgbClr val="000000"/>
                        </a:solidFill>
                        <a:effectLst/>
                        <a:latin typeface="+mn-ea"/>
                        <a:ea typeface="+mn-ea"/>
                      </a:endParaRPr>
                    </a:p>
                  </a:txBody>
                  <a:tcPr marL="4231" marR="4231" marT="4231" marB="0" anchor="ctr">
                    <a:solidFill>
                      <a:schemeClr val="accent1">
                        <a:lumMod val="40000"/>
                        <a:lumOff val="60000"/>
                      </a:schemeClr>
                    </a:solidFill>
                  </a:tcPr>
                </a:tc>
                <a:tc>
                  <a:txBody>
                    <a:bodyPr/>
                    <a:lstStyle/>
                    <a:p>
                      <a:pPr algn="l" fontAlgn="ctr"/>
                      <a:r>
                        <a:rPr lang="zh-TW" altLang="en-US" sz="1200" b="1" u="none" strike="noStrike" dirty="0">
                          <a:effectLst/>
                          <a:latin typeface="+mn-ea"/>
                          <a:ea typeface="+mn-ea"/>
                        </a:rPr>
                        <a:t>    </a:t>
                      </a:r>
                      <a:r>
                        <a:rPr lang="en-US" altLang="zh-TW" sz="1200" b="1" u="none" strike="noStrike" dirty="0">
                          <a:effectLst/>
                          <a:latin typeface="+mn-ea"/>
                          <a:ea typeface="+mn-ea"/>
                        </a:rPr>
                        <a:t>1,168,119 </a:t>
                      </a:r>
                      <a:endParaRPr lang="en-US" altLang="zh-TW" sz="1200" b="1" i="0" u="none" strike="noStrike" dirty="0">
                        <a:solidFill>
                          <a:srgbClr val="000000"/>
                        </a:solidFill>
                        <a:effectLst/>
                        <a:latin typeface="+mn-ea"/>
                        <a:ea typeface="+mn-ea"/>
                      </a:endParaRPr>
                    </a:p>
                  </a:txBody>
                  <a:tcPr marL="4231" marR="4231" marT="4231" marB="0" anchor="ctr">
                    <a:solidFill>
                      <a:schemeClr val="accent1">
                        <a:lumMod val="40000"/>
                        <a:lumOff val="60000"/>
                      </a:schemeClr>
                    </a:solidFill>
                  </a:tcPr>
                </a:tc>
                <a:tc>
                  <a:txBody>
                    <a:bodyPr/>
                    <a:lstStyle/>
                    <a:p>
                      <a:pPr algn="r" fontAlgn="ctr"/>
                      <a:r>
                        <a:rPr lang="en-US" altLang="zh-TW" sz="1200" b="1" u="none" strike="noStrike" dirty="0">
                          <a:effectLst/>
                          <a:latin typeface="+mn-ea"/>
                          <a:ea typeface="+mn-ea"/>
                        </a:rPr>
                        <a:t>55.03</a:t>
                      </a:r>
                      <a:endParaRPr lang="en-US" altLang="zh-TW" sz="1200" b="1" i="0" u="none" strike="noStrike" dirty="0">
                        <a:solidFill>
                          <a:srgbClr val="000000"/>
                        </a:solidFill>
                        <a:effectLst/>
                        <a:latin typeface="+mn-ea"/>
                        <a:ea typeface="+mn-ea"/>
                      </a:endParaRPr>
                    </a:p>
                  </a:txBody>
                  <a:tcPr marL="4231" marR="4231" marT="4231" marB="0" anchor="ctr">
                    <a:solidFill>
                      <a:schemeClr val="accent1">
                        <a:lumMod val="40000"/>
                        <a:lumOff val="60000"/>
                      </a:schemeClr>
                    </a:solidFill>
                  </a:tcPr>
                </a:tc>
                <a:tc>
                  <a:txBody>
                    <a:bodyPr/>
                    <a:lstStyle/>
                    <a:p>
                      <a:pPr algn="l" fontAlgn="ctr"/>
                      <a:r>
                        <a:rPr lang="zh-TW" altLang="en-US" sz="1200" b="1" u="none" strike="noStrike" dirty="0">
                          <a:effectLst/>
                          <a:latin typeface="+mn-ea"/>
                          <a:ea typeface="+mn-ea"/>
                        </a:rPr>
                        <a:t>    </a:t>
                      </a:r>
                      <a:r>
                        <a:rPr lang="en-US" altLang="zh-TW" sz="1200" b="1" u="none" strike="noStrike" dirty="0">
                          <a:effectLst/>
                          <a:latin typeface="+mn-ea"/>
                          <a:ea typeface="+mn-ea"/>
                        </a:rPr>
                        <a:t>1,085,786 </a:t>
                      </a:r>
                      <a:endParaRPr lang="en-US" altLang="zh-TW" sz="1200" b="1" i="0" u="none" strike="noStrike" dirty="0">
                        <a:solidFill>
                          <a:srgbClr val="000000"/>
                        </a:solidFill>
                        <a:effectLst/>
                        <a:latin typeface="+mn-ea"/>
                        <a:ea typeface="+mn-ea"/>
                      </a:endParaRPr>
                    </a:p>
                  </a:txBody>
                  <a:tcPr marL="4231" marR="4231" marT="4231" marB="0" anchor="ctr">
                    <a:solidFill>
                      <a:schemeClr val="accent1">
                        <a:lumMod val="40000"/>
                        <a:lumOff val="60000"/>
                      </a:schemeClr>
                    </a:solidFill>
                  </a:tcPr>
                </a:tc>
                <a:tc>
                  <a:txBody>
                    <a:bodyPr/>
                    <a:lstStyle/>
                    <a:p>
                      <a:pPr algn="r" fontAlgn="ctr"/>
                      <a:r>
                        <a:rPr lang="en-US" altLang="zh-TW" sz="1200" b="1" u="none" strike="noStrike" dirty="0">
                          <a:effectLst/>
                          <a:latin typeface="+mn-ea"/>
                          <a:ea typeface="+mn-ea"/>
                        </a:rPr>
                        <a:t>53.88</a:t>
                      </a:r>
                      <a:endParaRPr lang="en-US" altLang="zh-TW" sz="1200" b="1" i="0" u="none" strike="noStrike" dirty="0">
                        <a:solidFill>
                          <a:srgbClr val="000000"/>
                        </a:solidFill>
                        <a:effectLst/>
                        <a:latin typeface="+mn-ea"/>
                        <a:ea typeface="+mn-ea"/>
                      </a:endParaRPr>
                    </a:p>
                  </a:txBody>
                  <a:tcPr marL="4231" marR="4231" marT="4231" marB="0" anchor="ctr">
                    <a:solidFill>
                      <a:schemeClr val="accent1">
                        <a:lumMod val="40000"/>
                        <a:lumOff val="60000"/>
                      </a:schemeClr>
                    </a:solidFill>
                  </a:tcPr>
                </a:tc>
                <a:extLst>
                  <a:ext uri="{0D108BD9-81ED-4DB2-BD59-A6C34878D82A}">
                    <a16:rowId xmlns="" xmlns:a16="http://schemas.microsoft.com/office/drawing/2014/main" val="10011"/>
                  </a:ext>
                </a:extLst>
              </a:tr>
              <a:tr h="281729">
                <a:tc>
                  <a:txBody>
                    <a:bodyPr/>
                    <a:lstStyle/>
                    <a:p>
                      <a:pPr algn="l" fontAlgn="ctr"/>
                      <a:r>
                        <a:rPr lang="zh-TW" altLang="en-US" sz="1600" b="1" u="none" strike="noStrike" dirty="0">
                          <a:effectLst/>
                          <a:latin typeface="+mn-ea"/>
                          <a:ea typeface="+mn-ea"/>
                        </a:rPr>
                        <a:t>股東權益總計</a:t>
                      </a:r>
                      <a:endParaRPr lang="zh-TW" altLang="en-US" sz="1600" b="1" i="0" u="none" strike="noStrike" dirty="0">
                        <a:solidFill>
                          <a:srgbClr val="000000"/>
                        </a:solidFill>
                        <a:effectLst/>
                        <a:latin typeface="+mn-ea"/>
                        <a:ea typeface="+mn-ea"/>
                      </a:endParaRPr>
                    </a:p>
                  </a:txBody>
                  <a:tcPr marL="4231" marR="4231" marT="4231" marB="0" anchor="ctr">
                    <a:solidFill>
                      <a:schemeClr val="bg1"/>
                    </a:solidFill>
                  </a:tcPr>
                </a:tc>
                <a:tc>
                  <a:txBody>
                    <a:bodyPr/>
                    <a:lstStyle/>
                    <a:p>
                      <a:pPr algn="r" fontAlgn="ctr"/>
                      <a:r>
                        <a:rPr lang="zh-TW" altLang="en-US" sz="1200" b="1" u="none" strike="noStrike" dirty="0">
                          <a:effectLst/>
                          <a:latin typeface="+mn-ea"/>
                          <a:ea typeface="+mn-ea"/>
                        </a:rPr>
                        <a:t>    </a:t>
                      </a:r>
                      <a:r>
                        <a:rPr lang="en-US" altLang="zh-TW" sz="1200" b="1" u="none" strike="noStrike" dirty="0">
                          <a:effectLst/>
                          <a:latin typeface="+mn-ea"/>
                          <a:ea typeface="+mn-ea"/>
                        </a:rPr>
                        <a:t>1,011,771 </a:t>
                      </a:r>
                      <a:endParaRPr lang="en-US" altLang="zh-TW" sz="1200" b="1" i="0" u="none" strike="noStrike" dirty="0">
                        <a:solidFill>
                          <a:srgbClr val="000000"/>
                        </a:solidFill>
                        <a:effectLst/>
                        <a:latin typeface="+mn-ea"/>
                        <a:ea typeface="+mn-ea"/>
                      </a:endParaRPr>
                    </a:p>
                  </a:txBody>
                  <a:tcPr marL="4231" marR="4231" marT="4231" marB="0" anchor="ctr">
                    <a:solidFill>
                      <a:schemeClr val="bg1"/>
                    </a:solidFill>
                  </a:tcPr>
                </a:tc>
                <a:tc>
                  <a:txBody>
                    <a:bodyPr/>
                    <a:lstStyle/>
                    <a:p>
                      <a:pPr algn="r" fontAlgn="ctr"/>
                      <a:r>
                        <a:rPr lang="en-US" altLang="zh-TW" sz="1200" b="1" u="none" strike="noStrike" dirty="0">
                          <a:effectLst/>
                          <a:latin typeface="+mn-ea"/>
                          <a:ea typeface="+mn-ea"/>
                        </a:rPr>
                        <a:t>51.63</a:t>
                      </a:r>
                      <a:endParaRPr lang="en-US" altLang="zh-TW" sz="1200" b="1" i="0" u="none" strike="noStrike" dirty="0">
                        <a:solidFill>
                          <a:srgbClr val="000000"/>
                        </a:solidFill>
                        <a:effectLst/>
                        <a:latin typeface="+mn-ea"/>
                        <a:ea typeface="+mn-ea"/>
                      </a:endParaRPr>
                    </a:p>
                  </a:txBody>
                  <a:tcPr marL="4231" marR="4231" marT="4231" marB="0" anchor="ctr">
                    <a:solidFill>
                      <a:schemeClr val="bg1"/>
                    </a:solidFill>
                  </a:tcPr>
                </a:tc>
                <a:tc>
                  <a:txBody>
                    <a:bodyPr/>
                    <a:lstStyle/>
                    <a:p>
                      <a:pPr algn="l" fontAlgn="ctr"/>
                      <a:r>
                        <a:rPr lang="zh-TW" altLang="en-US" sz="1200" b="1" u="none" strike="noStrike" dirty="0">
                          <a:effectLst/>
                          <a:latin typeface="+mn-ea"/>
                          <a:ea typeface="+mn-ea"/>
                        </a:rPr>
                        <a:t>       </a:t>
                      </a:r>
                      <a:r>
                        <a:rPr lang="en-US" altLang="zh-TW" sz="1200" b="1" u="none" strike="noStrike" dirty="0">
                          <a:effectLst/>
                          <a:latin typeface="+mn-ea"/>
                          <a:ea typeface="+mn-ea"/>
                        </a:rPr>
                        <a:t>954,454 </a:t>
                      </a:r>
                      <a:endParaRPr lang="en-US" altLang="zh-TW" sz="1200" b="1" i="0" u="none" strike="noStrike" dirty="0">
                        <a:solidFill>
                          <a:srgbClr val="000000"/>
                        </a:solidFill>
                        <a:effectLst/>
                        <a:latin typeface="+mn-ea"/>
                        <a:ea typeface="+mn-ea"/>
                      </a:endParaRPr>
                    </a:p>
                  </a:txBody>
                  <a:tcPr marL="4231" marR="4231" marT="4231" marB="0" anchor="ctr">
                    <a:solidFill>
                      <a:schemeClr val="bg1"/>
                    </a:solidFill>
                  </a:tcPr>
                </a:tc>
                <a:tc>
                  <a:txBody>
                    <a:bodyPr/>
                    <a:lstStyle/>
                    <a:p>
                      <a:pPr algn="r" fontAlgn="ctr"/>
                      <a:r>
                        <a:rPr lang="en-US" altLang="zh-TW" sz="1200" b="1" u="none" strike="noStrike" dirty="0">
                          <a:effectLst/>
                          <a:latin typeface="+mn-ea"/>
                          <a:ea typeface="+mn-ea"/>
                        </a:rPr>
                        <a:t>44.97</a:t>
                      </a:r>
                      <a:endParaRPr lang="en-US" altLang="zh-TW" sz="1200" b="1" i="0" u="none" strike="noStrike" dirty="0">
                        <a:solidFill>
                          <a:srgbClr val="000000"/>
                        </a:solidFill>
                        <a:effectLst/>
                        <a:latin typeface="+mn-ea"/>
                        <a:ea typeface="+mn-ea"/>
                      </a:endParaRPr>
                    </a:p>
                  </a:txBody>
                  <a:tcPr marL="4231" marR="4231" marT="4231" marB="0" anchor="ctr">
                    <a:solidFill>
                      <a:schemeClr val="bg1"/>
                    </a:solidFill>
                  </a:tcPr>
                </a:tc>
                <a:tc>
                  <a:txBody>
                    <a:bodyPr/>
                    <a:lstStyle/>
                    <a:p>
                      <a:pPr algn="l" fontAlgn="ctr"/>
                      <a:r>
                        <a:rPr lang="zh-TW" altLang="en-US" sz="1200" b="1" u="none" strike="noStrike" dirty="0">
                          <a:effectLst/>
                          <a:latin typeface="+mn-ea"/>
                          <a:ea typeface="+mn-ea"/>
                        </a:rPr>
                        <a:t>       </a:t>
                      </a:r>
                      <a:r>
                        <a:rPr lang="en-US" altLang="zh-TW" sz="1200" b="1" u="none" strike="noStrike" dirty="0">
                          <a:effectLst/>
                          <a:latin typeface="+mn-ea"/>
                          <a:ea typeface="+mn-ea"/>
                        </a:rPr>
                        <a:t>929,574 </a:t>
                      </a:r>
                      <a:endParaRPr lang="en-US" altLang="zh-TW" sz="1200" b="1" i="0" u="none" strike="noStrike" dirty="0">
                        <a:solidFill>
                          <a:srgbClr val="000000"/>
                        </a:solidFill>
                        <a:effectLst/>
                        <a:latin typeface="+mn-ea"/>
                        <a:ea typeface="+mn-ea"/>
                      </a:endParaRPr>
                    </a:p>
                  </a:txBody>
                  <a:tcPr marL="4231" marR="4231" marT="4231" marB="0" anchor="ctr">
                    <a:solidFill>
                      <a:schemeClr val="bg1"/>
                    </a:solidFill>
                  </a:tcPr>
                </a:tc>
                <a:tc>
                  <a:txBody>
                    <a:bodyPr/>
                    <a:lstStyle/>
                    <a:p>
                      <a:pPr algn="r" fontAlgn="ctr"/>
                      <a:r>
                        <a:rPr lang="en-US" altLang="zh-TW" sz="1200" b="1" u="none" strike="noStrike" dirty="0">
                          <a:effectLst/>
                          <a:latin typeface="+mn-ea"/>
                          <a:ea typeface="+mn-ea"/>
                        </a:rPr>
                        <a:t>46.12</a:t>
                      </a:r>
                      <a:endParaRPr lang="en-US" altLang="zh-TW" sz="1200" b="1" i="0" u="none" strike="noStrike" dirty="0">
                        <a:solidFill>
                          <a:srgbClr val="000000"/>
                        </a:solidFill>
                        <a:effectLst/>
                        <a:latin typeface="+mn-ea"/>
                        <a:ea typeface="+mn-ea"/>
                      </a:endParaRPr>
                    </a:p>
                  </a:txBody>
                  <a:tcPr marL="4231" marR="4231" marT="4231" marB="0" anchor="ctr">
                    <a:solidFill>
                      <a:schemeClr val="bg1"/>
                    </a:solidFill>
                  </a:tcPr>
                </a:tc>
                <a:extLst>
                  <a:ext uri="{0D108BD9-81ED-4DB2-BD59-A6C34878D82A}">
                    <a16:rowId xmlns="" xmlns:a16="http://schemas.microsoft.com/office/drawing/2014/main" val="10012"/>
                  </a:ext>
                </a:extLst>
              </a:tr>
              <a:tr h="281729">
                <a:tc>
                  <a:txBody>
                    <a:bodyPr/>
                    <a:lstStyle/>
                    <a:p>
                      <a:pPr algn="l" fontAlgn="ctr"/>
                      <a:r>
                        <a:rPr lang="zh-TW" altLang="en-US" sz="1600" u="none" strike="noStrike" dirty="0">
                          <a:effectLst/>
                          <a:latin typeface="+mn-ea"/>
                          <a:ea typeface="+mn-ea"/>
                        </a:rPr>
                        <a:t>　</a:t>
                      </a:r>
                      <a:endParaRPr lang="zh-TW" altLang="en-US" sz="1600" b="0" i="0" u="none" strike="noStrike" dirty="0">
                        <a:solidFill>
                          <a:srgbClr val="000000"/>
                        </a:solidFill>
                        <a:effectLst/>
                        <a:latin typeface="+mn-ea"/>
                        <a:ea typeface="+mn-ea"/>
                      </a:endParaRPr>
                    </a:p>
                  </a:txBody>
                  <a:tcPr marL="4231" marR="4231" marT="4231" marB="0" anchor="ctr"/>
                </a:tc>
                <a:tc>
                  <a:txBody>
                    <a:bodyPr/>
                    <a:lstStyle/>
                    <a:p>
                      <a:pPr algn="r" fontAlgn="ctr"/>
                      <a:r>
                        <a:rPr lang="zh-TW" altLang="en-US" sz="1200" u="none" strike="noStrike" dirty="0">
                          <a:effectLst/>
                          <a:latin typeface="+mn-ea"/>
                          <a:ea typeface="+mn-ea"/>
                        </a:rPr>
                        <a:t>　</a:t>
                      </a:r>
                      <a:endParaRPr lang="zh-TW" altLang="en-US" sz="1200" b="0" i="0" u="none" strike="noStrike" dirty="0">
                        <a:solidFill>
                          <a:srgbClr val="000000"/>
                        </a:solidFill>
                        <a:effectLst/>
                        <a:latin typeface="+mn-ea"/>
                        <a:ea typeface="+mn-ea"/>
                      </a:endParaRPr>
                    </a:p>
                  </a:txBody>
                  <a:tcPr marL="4231" marR="4231" marT="4231" marB="0" anchor="ctr"/>
                </a:tc>
                <a:tc>
                  <a:txBody>
                    <a:bodyPr/>
                    <a:lstStyle/>
                    <a:p>
                      <a:pPr algn="r" fontAlgn="ctr"/>
                      <a:r>
                        <a:rPr lang="zh-TW" altLang="en-US" sz="1200" u="none" strike="noStrike" dirty="0">
                          <a:effectLst/>
                          <a:latin typeface="+mn-ea"/>
                          <a:ea typeface="+mn-ea"/>
                        </a:rPr>
                        <a:t>　</a:t>
                      </a:r>
                      <a:endParaRPr lang="zh-TW" altLang="en-US"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endParaRPr lang="zh-TW" altLang="en-US"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endParaRPr lang="zh-TW" altLang="en-US"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endParaRPr lang="zh-TW" altLang="en-US"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endParaRPr lang="zh-TW" altLang="en-US" sz="1200" b="0" i="0" u="none" strike="noStrike" dirty="0">
                        <a:solidFill>
                          <a:srgbClr val="000000"/>
                        </a:solidFill>
                        <a:effectLst/>
                        <a:latin typeface="+mn-ea"/>
                        <a:ea typeface="+mn-ea"/>
                      </a:endParaRPr>
                    </a:p>
                  </a:txBody>
                  <a:tcPr marL="4231" marR="4231" marT="4231" marB="0" anchor="ctr"/>
                </a:tc>
                <a:extLst>
                  <a:ext uri="{0D108BD9-81ED-4DB2-BD59-A6C34878D82A}">
                    <a16:rowId xmlns="" xmlns:a16="http://schemas.microsoft.com/office/drawing/2014/main" val="10013"/>
                  </a:ext>
                </a:extLst>
              </a:tr>
              <a:tr h="281729">
                <a:tc>
                  <a:txBody>
                    <a:bodyPr/>
                    <a:lstStyle/>
                    <a:p>
                      <a:pPr algn="l" fontAlgn="ctr"/>
                      <a:r>
                        <a:rPr lang="zh-TW" altLang="en-US" sz="1600" b="1" u="none" strike="noStrike" dirty="0">
                          <a:effectLst/>
                          <a:latin typeface="+mn-ea"/>
                          <a:ea typeface="+mn-ea"/>
                        </a:rPr>
                        <a:t>重要財務指標</a:t>
                      </a:r>
                      <a:endParaRPr lang="zh-TW" altLang="en-US" sz="1600" b="1" i="0" u="none" strike="noStrike" dirty="0">
                        <a:solidFill>
                          <a:srgbClr val="000000"/>
                        </a:solidFill>
                        <a:effectLst/>
                        <a:latin typeface="+mn-ea"/>
                        <a:ea typeface="+mn-ea"/>
                      </a:endParaRPr>
                    </a:p>
                  </a:txBody>
                  <a:tcPr marL="4231" marR="4231" marT="4231" marB="0" anchor="ctr"/>
                </a:tc>
                <a:tc>
                  <a:txBody>
                    <a:bodyPr/>
                    <a:lstStyle/>
                    <a:p>
                      <a:pPr algn="r" fontAlgn="ctr"/>
                      <a:r>
                        <a:rPr lang="zh-TW" altLang="en-US" sz="1200" u="none" strike="noStrike" dirty="0">
                          <a:effectLst/>
                          <a:latin typeface="+mn-ea"/>
                          <a:ea typeface="+mn-ea"/>
                        </a:rPr>
                        <a:t>　</a:t>
                      </a:r>
                      <a:endParaRPr lang="zh-TW" altLang="en-US" sz="1200" b="0" i="0" u="none" strike="noStrike" dirty="0">
                        <a:solidFill>
                          <a:srgbClr val="000000"/>
                        </a:solidFill>
                        <a:effectLst/>
                        <a:latin typeface="+mn-ea"/>
                        <a:ea typeface="+mn-ea"/>
                      </a:endParaRPr>
                    </a:p>
                  </a:txBody>
                  <a:tcPr marL="4231" marR="4231" marT="4231" marB="0" anchor="ctr"/>
                </a:tc>
                <a:tc>
                  <a:txBody>
                    <a:bodyPr/>
                    <a:lstStyle/>
                    <a:p>
                      <a:pPr algn="r" fontAlgn="ctr"/>
                      <a:r>
                        <a:rPr lang="zh-TW" altLang="en-US" sz="1200" u="none" strike="noStrike" dirty="0">
                          <a:effectLst/>
                          <a:latin typeface="+mn-ea"/>
                          <a:ea typeface="+mn-ea"/>
                        </a:rPr>
                        <a:t>　</a:t>
                      </a:r>
                      <a:endParaRPr lang="zh-TW" altLang="en-US"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endParaRPr lang="zh-TW" altLang="en-US"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endParaRPr lang="zh-TW" altLang="en-US"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endParaRPr lang="zh-TW" altLang="en-US" sz="1200" b="0"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endParaRPr lang="zh-TW" altLang="en-US" sz="1200" b="0" i="0" u="none" strike="noStrike" dirty="0">
                        <a:solidFill>
                          <a:srgbClr val="000000"/>
                        </a:solidFill>
                        <a:effectLst/>
                        <a:latin typeface="+mn-ea"/>
                        <a:ea typeface="+mn-ea"/>
                      </a:endParaRPr>
                    </a:p>
                  </a:txBody>
                  <a:tcPr marL="4231" marR="4231" marT="4231" marB="0" anchor="ctr"/>
                </a:tc>
                <a:extLst>
                  <a:ext uri="{0D108BD9-81ED-4DB2-BD59-A6C34878D82A}">
                    <a16:rowId xmlns="" xmlns:a16="http://schemas.microsoft.com/office/drawing/2014/main" val="10014"/>
                  </a:ext>
                </a:extLst>
              </a:tr>
              <a:tr h="281729">
                <a:tc>
                  <a:txBody>
                    <a:bodyPr/>
                    <a:lstStyle/>
                    <a:p>
                      <a:pPr algn="l" fontAlgn="ctr"/>
                      <a:r>
                        <a:rPr lang="zh-TW" altLang="en-US" sz="1600" u="none" strike="noStrike" dirty="0">
                          <a:effectLst/>
                          <a:latin typeface="+mn-ea"/>
                          <a:ea typeface="+mn-ea"/>
                        </a:rPr>
                        <a:t>    平均收現日數</a:t>
                      </a:r>
                      <a:endParaRPr lang="zh-TW" altLang="en-US" sz="1600" b="1" i="0" u="none" strike="noStrike" dirty="0">
                        <a:solidFill>
                          <a:srgbClr val="000000"/>
                        </a:solidFill>
                        <a:effectLst/>
                        <a:latin typeface="+mn-ea"/>
                        <a:ea typeface="+mn-ea"/>
                      </a:endParaRPr>
                    </a:p>
                  </a:txBody>
                  <a:tcPr marL="4231" marR="4231" marT="4231" marB="0" anchor="ctr"/>
                </a:tc>
                <a:tc>
                  <a:txBody>
                    <a:bodyPr/>
                    <a:lstStyle/>
                    <a:p>
                      <a:pPr algn="r" fontAlgn="ctr"/>
                      <a:r>
                        <a:rPr lang="zh-TW" altLang="en-US" sz="1200" u="none" strike="noStrike" dirty="0">
                          <a:effectLst/>
                          <a:latin typeface="+mn-ea"/>
                          <a:ea typeface="+mn-ea"/>
                        </a:rPr>
                        <a:t>            </a:t>
                      </a:r>
                      <a:r>
                        <a:rPr lang="en-US" altLang="zh-TW" sz="1200" u="none" strike="noStrike" dirty="0">
                          <a:effectLst/>
                          <a:latin typeface="+mn-ea"/>
                          <a:ea typeface="+mn-ea"/>
                        </a:rPr>
                        <a:t>73.77 </a:t>
                      </a:r>
                      <a:endParaRPr lang="en-US" altLang="zh-TW" sz="1200" b="1" i="0" u="none" strike="noStrike" dirty="0">
                        <a:solidFill>
                          <a:srgbClr val="000000"/>
                        </a:solidFill>
                        <a:effectLst/>
                        <a:latin typeface="+mn-ea"/>
                        <a:ea typeface="+mn-ea"/>
                      </a:endParaRPr>
                    </a:p>
                  </a:txBody>
                  <a:tcPr marL="4231" marR="4231" marT="4231" marB="0" anchor="ctr"/>
                </a:tc>
                <a:tc>
                  <a:txBody>
                    <a:bodyPr/>
                    <a:lstStyle/>
                    <a:p>
                      <a:pPr algn="r" fontAlgn="ctr"/>
                      <a:r>
                        <a:rPr lang="zh-TW" altLang="en-US" sz="1200" u="none" strike="noStrike" dirty="0">
                          <a:effectLst/>
                          <a:latin typeface="+mn-ea"/>
                          <a:ea typeface="+mn-ea"/>
                        </a:rPr>
                        <a:t>　</a:t>
                      </a:r>
                      <a:endParaRPr lang="zh-TW" altLang="en-US" sz="1200" b="1"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63.38 </a:t>
                      </a:r>
                      <a:endParaRPr lang="en-US" altLang="zh-TW" sz="1200" b="1"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endParaRPr lang="zh-TW" altLang="en-US" sz="1200" b="1"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83.33 </a:t>
                      </a:r>
                      <a:endParaRPr lang="en-US" altLang="zh-TW" sz="1200" b="1"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endParaRPr lang="zh-TW" altLang="en-US" sz="1200" b="0" i="0" u="none" strike="noStrike" dirty="0">
                        <a:solidFill>
                          <a:srgbClr val="000000"/>
                        </a:solidFill>
                        <a:effectLst/>
                        <a:latin typeface="+mn-ea"/>
                        <a:ea typeface="+mn-ea"/>
                      </a:endParaRPr>
                    </a:p>
                  </a:txBody>
                  <a:tcPr marL="4231" marR="4231" marT="4231" marB="0" anchor="ctr"/>
                </a:tc>
                <a:extLst>
                  <a:ext uri="{0D108BD9-81ED-4DB2-BD59-A6C34878D82A}">
                    <a16:rowId xmlns="" xmlns:a16="http://schemas.microsoft.com/office/drawing/2014/main" val="10015"/>
                  </a:ext>
                </a:extLst>
              </a:tr>
              <a:tr h="281729">
                <a:tc>
                  <a:txBody>
                    <a:bodyPr/>
                    <a:lstStyle/>
                    <a:p>
                      <a:pPr algn="l" fontAlgn="ctr"/>
                      <a:r>
                        <a:rPr lang="zh-TW" altLang="en-US" sz="1600" u="none" strike="noStrike" dirty="0">
                          <a:effectLst/>
                          <a:latin typeface="+mn-ea"/>
                          <a:ea typeface="+mn-ea"/>
                        </a:rPr>
                        <a:t>    平均銷貨日數</a:t>
                      </a:r>
                      <a:endParaRPr lang="zh-TW" altLang="en-US" sz="1600" b="1" i="0" u="none" strike="noStrike" dirty="0">
                        <a:solidFill>
                          <a:srgbClr val="000000"/>
                        </a:solidFill>
                        <a:effectLst/>
                        <a:latin typeface="+mn-ea"/>
                        <a:ea typeface="+mn-ea"/>
                      </a:endParaRPr>
                    </a:p>
                  </a:txBody>
                  <a:tcPr marL="4231" marR="4231" marT="4231" marB="0" anchor="ctr"/>
                </a:tc>
                <a:tc>
                  <a:txBody>
                    <a:bodyPr/>
                    <a:lstStyle/>
                    <a:p>
                      <a:pPr algn="r" fontAlgn="ctr"/>
                      <a:r>
                        <a:rPr lang="zh-TW" altLang="en-US" sz="1200" u="none" strike="noStrike" dirty="0">
                          <a:effectLst/>
                          <a:latin typeface="+mn-ea"/>
                          <a:ea typeface="+mn-ea"/>
                        </a:rPr>
                        <a:t>            </a:t>
                      </a:r>
                      <a:r>
                        <a:rPr lang="en-US" altLang="zh-TW" sz="1200" u="none" strike="noStrike" dirty="0">
                          <a:effectLst/>
                          <a:latin typeface="+mn-ea"/>
                          <a:ea typeface="+mn-ea"/>
                        </a:rPr>
                        <a:t>98.90 </a:t>
                      </a:r>
                      <a:endParaRPr lang="en-US" altLang="zh-TW" sz="1200" b="1" i="0" u="none" strike="noStrike" dirty="0">
                        <a:solidFill>
                          <a:srgbClr val="000000"/>
                        </a:solidFill>
                        <a:effectLst/>
                        <a:latin typeface="+mn-ea"/>
                        <a:ea typeface="+mn-ea"/>
                      </a:endParaRPr>
                    </a:p>
                  </a:txBody>
                  <a:tcPr marL="4231" marR="4231" marT="4231" marB="0" anchor="ctr"/>
                </a:tc>
                <a:tc>
                  <a:txBody>
                    <a:bodyPr/>
                    <a:lstStyle/>
                    <a:p>
                      <a:pPr algn="r" fontAlgn="ctr"/>
                      <a:r>
                        <a:rPr lang="zh-TW" altLang="en-US" sz="1200" u="none" strike="noStrike" dirty="0">
                          <a:effectLst/>
                          <a:latin typeface="+mn-ea"/>
                          <a:ea typeface="+mn-ea"/>
                        </a:rPr>
                        <a:t>　</a:t>
                      </a:r>
                      <a:endParaRPr lang="zh-TW" altLang="en-US" sz="1200" b="1"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91.84 </a:t>
                      </a:r>
                      <a:endParaRPr lang="en-US" altLang="zh-TW" sz="1200" b="1"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endParaRPr lang="zh-TW" altLang="en-US" sz="1200" b="1"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209.30 </a:t>
                      </a:r>
                      <a:endParaRPr lang="en-US" altLang="zh-TW" sz="1200" b="1"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endParaRPr lang="zh-TW" altLang="en-US" sz="1200" b="0" i="0" u="none" strike="noStrike" dirty="0">
                        <a:solidFill>
                          <a:srgbClr val="000000"/>
                        </a:solidFill>
                        <a:effectLst/>
                        <a:latin typeface="+mn-ea"/>
                        <a:ea typeface="+mn-ea"/>
                      </a:endParaRPr>
                    </a:p>
                  </a:txBody>
                  <a:tcPr marL="4231" marR="4231" marT="4231" marB="0" anchor="ctr"/>
                </a:tc>
                <a:extLst>
                  <a:ext uri="{0D108BD9-81ED-4DB2-BD59-A6C34878D82A}">
                    <a16:rowId xmlns="" xmlns:a16="http://schemas.microsoft.com/office/drawing/2014/main" val="10016"/>
                  </a:ext>
                </a:extLst>
              </a:tr>
              <a:tr h="281729">
                <a:tc>
                  <a:txBody>
                    <a:bodyPr/>
                    <a:lstStyle/>
                    <a:p>
                      <a:pPr algn="l" fontAlgn="ctr"/>
                      <a:r>
                        <a:rPr lang="zh-TW" altLang="en-US" sz="1600" u="none" strike="noStrike" dirty="0">
                          <a:effectLst/>
                          <a:latin typeface="+mn-ea"/>
                          <a:ea typeface="+mn-ea"/>
                        </a:rPr>
                        <a:t>    流動比率</a:t>
                      </a:r>
                      <a:endParaRPr lang="zh-TW" altLang="en-US" sz="1600" b="1" i="0" u="none" strike="noStrike" dirty="0">
                        <a:solidFill>
                          <a:srgbClr val="000000"/>
                        </a:solidFill>
                        <a:effectLst/>
                        <a:latin typeface="+mn-ea"/>
                        <a:ea typeface="+mn-ea"/>
                      </a:endParaRPr>
                    </a:p>
                  </a:txBody>
                  <a:tcPr marL="4231" marR="4231" marT="4231" marB="0" anchor="ctr"/>
                </a:tc>
                <a:tc>
                  <a:txBody>
                    <a:bodyPr/>
                    <a:lstStyle/>
                    <a:p>
                      <a:pPr algn="r" fontAlgn="ctr"/>
                      <a:r>
                        <a:rPr lang="zh-TW" altLang="en-US" sz="1200" u="none" strike="noStrike" dirty="0">
                          <a:effectLst/>
                          <a:latin typeface="+mn-ea"/>
                          <a:ea typeface="+mn-ea"/>
                        </a:rPr>
                        <a:t>          </a:t>
                      </a:r>
                      <a:r>
                        <a:rPr lang="en-US" altLang="zh-TW" sz="1200" u="none" strike="noStrike" dirty="0">
                          <a:effectLst/>
                          <a:latin typeface="+mn-ea"/>
                          <a:ea typeface="+mn-ea"/>
                        </a:rPr>
                        <a:t>178.37 </a:t>
                      </a:r>
                      <a:endParaRPr lang="en-US" altLang="zh-TW" sz="1200" b="1" i="0" u="none" strike="noStrike" dirty="0">
                        <a:solidFill>
                          <a:srgbClr val="000000"/>
                        </a:solidFill>
                        <a:effectLst/>
                        <a:latin typeface="+mn-ea"/>
                        <a:ea typeface="+mn-ea"/>
                      </a:endParaRPr>
                    </a:p>
                  </a:txBody>
                  <a:tcPr marL="4231" marR="4231" marT="4231" marB="0" anchor="ctr"/>
                </a:tc>
                <a:tc>
                  <a:txBody>
                    <a:bodyPr/>
                    <a:lstStyle/>
                    <a:p>
                      <a:pPr algn="r" fontAlgn="ctr"/>
                      <a:r>
                        <a:rPr lang="zh-TW" altLang="en-US" sz="1200" u="none" strike="noStrike" dirty="0">
                          <a:effectLst/>
                          <a:latin typeface="+mn-ea"/>
                          <a:ea typeface="+mn-ea"/>
                        </a:rPr>
                        <a:t>　</a:t>
                      </a:r>
                      <a:endParaRPr lang="zh-TW" altLang="en-US" sz="1200" b="1"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156.42 </a:t>
                      </a:r>
                      <a:endParaRPr lang="en-US" altLang="zh-TW" sz="1200" b="1"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endParaRPr lang="zh-TW" altLang="en-US" sz="1200" b="1"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r>
                        <a:rPr lang="en-US" altLang="zh-TW" sz="1200" u="none" strike="noStrike" dirty="0">
                          <a:effectLst/>
                          <a:latin typeface="+mn-ea"/>
                          <a:ea typeface="+mn-ea"/>
                        </a:rPr>
                        <a:t>159.12 </a:t>
                      </a:r>
                      <a:endParaRPr lang="en-US" altLang="zh-TW" sz="1200" b="1" i="0" u="none" strike="noStrike" dirty="0">
                        <a:solidFill>
                          <a:srgbClr val="000000"/>
                        </a:solidFill>
                        <a:effectLst/>
                        <a:latin typeface="+mn-ea"/>
                        <a:ea typeface="+mn-ea"/>
                      </a:endParaRPr>
                    </a:p>
                  </a:txBody>
                  <a:tcPr marL="4231" marR="4231" marT="4231" marB="0" anchor="ctr"/>
                </a:tc>
                <a:tc>
                  <a:txBody>
                    <a:bodyPr/>
                    <a:lstStyle/>
                    <a:p>
                      <a:pPr algn="l" fontAlgn="ctr"/>
                      <a:r>
                        <a:rPr lang="zh-TW" altLang="en-US" sz="1200" u="none" strike="noStrike" dirty="0">
                          <a:effectLst/>
                          <a:latin typeface="+mn-ea"/>
                          <a:ea typeface="+mn-ea"/>
                        </a:rPr>
                        <a:t>　</a:t>
                      </a:r>
                      <a:endParaRPr lang="zh-TW" altLang="en-US" sz="1200" b="0" i="0" u="none" strike="noStrike" dirty="0">
                        <a:solidFill>
                          <a:srgbClr val="000000"/>
                        </a:solidFill>
                        <a:effectLst/>
                        <a:latin typeface="+mn-ea"/>
                        <a:ea typeface="+mn-ea"/>
                      </a:endParaRPr>
                    </a:p>
                  </a:txBody>
                  <a:tcPr marL="4231" marR="4231" marT="4231" marB="0" anchor="ctr"/>
                </a:tc>
                <a:extLst>
                  <a:ext uri="{0D108BD9-81ED-4DB2-BD59-A6C34878D82A}">
                    <a16:rowId xmlns="" xmlns:a16="http://schemas.microsoft.com/office/drawing/2014/main" val="10017"/>
                  </a:ext>
                </a:extLst>
              </a:tr>
            </a:tbl>
          </a:graphicData>
        </a:graphic>
      </p:graphicFrame>
      <p:sp>
        <p:nvSpPr>
          <p:cNvPr id="2" name="標題 1"/>
          <p:cNvSpPr>
            <a:spLocks noGrp="1"/>
          </p:cNvSpPr>
          <p:nvPr>
            <p:ph type="title"/>
          </p:nvPr>
        </p:nvSpPr>
        <p:spPr/>
        <p:txBody>
          <a:bodyPr/>
          <a:lstStyle/>
          <a:p>
            <a:r>
              <a:rPr lang="zh-TW" altLang="en-US" dirty="0" smtClean="0"/>
              <a:t>資產負債表及重要財務指標</a:t>
            </a:r>
            <a:endParaRPr lang="zh-TW" altLang="en-US" dirty="0"/>
          </a:p>
        </p:txBody>
      </p:sp>
      <p:sp>
        <p:nvSpPr>
          <p:cNvPr id="4" name="投影片編號版面配置區 3"/>
          <p:cNvSpPr>
            <a:spLocks noGrp="1"/>
          </p:cNvSpPr>
          <p:nvPr>
            <p:ph type="sldNum" sz="quarter" idx="4"/>
          </p:nvPr>
        </p:nvSpPr>
        <p:spPr/>
        <p:txBody>
          <a:bodyPr/>
          <a:lstStyle/>
          <a:p>
            <a:pPr>
              <a:defRPr/>
            </a:pPr>
            <a:fld id="{4CD9C73D-1846-4190-BDF6-A85AC4E8A463}" type="slidenum">
              <a:rPr lang="zh-TW" altLang="en-US" smtClean="0">
                <a:solidFill>
                  <a:prstClr val="white"/>
                </a:solidFill>
              </a:rPr>
              <a:pPr>
                <a:defRPr/>
              </a:pPr>
              <a:t>7</a:t>
            </a:fld>
            <a:endParaRPr lang="zh-TW" altLang="en-US" dirty="0">
              <a:solidFill>
                <a:prstClr val="white"/>
              </a:solidFill>
            </a:endParaRPr>
          </a:p>
        </p:txBody>
      </p:sp>
      <p:sp>
        <p:nvSpPr>
          <p:cNvPr id="5" name="日期版面配置區 4"/>
          <p:cNvSpPr>
            <a:spLocks noGrp="1"/>
          </p:cNvSpPr>
          <p:nvPr>
            <p:ph type="dt" sz="half" idx="2"/>
          </p:nvPr>
        </p:nvSpPr>
        <p:spPr/>
        <p:txBody>
          <a:bodyPr/>
          <a:lstStyle/>
          <a:p>
            <a:pPr>
              <a:defRPr/>
            </a:pPr>
            <a:fld id="{E460F61F-EB0E-4AB4-82E9-2FCAF0713443}" type="datetime1">
              <a:rPr lang="zh-TW" altLang="en-US" smtClean="0">
                <a:solidFill>
                  <a:prstClr val="white"/>
                </a:solidFill>
              </a:rPr>
              <a:pPr>
                <a:defRPr/>
              </a:pPr>
              <a:t>2019/12/9</a:t>
            </a:fld>
            <a:endParaRPr lang="zh-TW" altLang="en-US" dirty="0">
              <a:solidFill>
                <a:prstClr val="white"/>
              </a:solidFill>
            </a:endParaRPr>
          </a:p>
        </p:txBody>
      </p:sp>
    </p:spTree>
    <p:extLst>
      <p:ext uri="{BB962C8B-B14F-4D97-AF65-F5344CB8AC3E}">
        <p14:creationId xmlns:p14="http://schemas.microsoft.com/office/powerpoint/2010/main" val="358414559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439367259"/>
              </p:ext>
            </p:extLst>
          </p:nvPr>
        </p:nvGraphicFramePr>
        <p:xfrm>
          <a:off x="323528" y="1196755"/>
          <a:ext cx="8352928" cy="4896542"/>
        </p:xfrm>
        <a:graphic>
          <a:graphicData uri="http://schemas.openxmlformats.org/drawingml/2006/table">
            <a:tbl>
              <a:tblPr>
                <a:tableStyleId>{2D5ABB26-0587-4C30-8999-92F81FD0307C}</a:tableStyleId>
              </a:tblPr>
              <a:tblGrid>
                <a:gridCol w="3625084"/>
                <a:gridCol w="1575948"/>
                <a:gridCol w="1575948"/>
                <a:gridCol w="1575948"/>
              </a:tblGrid>
              <a:tr h="726898">
                <a:tc>
                  <a:txBody>
                    <a:bodyPr/>
                    <a:lstStyle/>
                    <a:p>
                      <a:pPr algn="l" fontAlgn="ctr"/>
                      <a:r>
                        <a:rPr lang="en-US" altLang="zh-TW" sz="1400" u="none" strike="noStrike" dirty="0">
                          <a:effectLst/>
                          <a:latin typeface="+mn-ea"/>
                          <a:ea typeface="+mn-ea"/>
                        </a:rPr>
                        <a:t>(</a:t>
                      </a:r>
                      <a:r>
                        <a:rPr lang="zh-TW" altLang="en-US" sz="1400" u="none" strike="noStrike" dirty="0">
                          <a:effectLst/>
                          <a:latin typeface="+mn-ea"/>
                          <a:ea typeface="+mn-ea"/>
                        </a:rPr>
                        <a:t>新臺幣千元</a:t>
                      </a:r>
                      <a:r>
                        <a:rPr lang="en-US" altLang="zh-TW" sz="1400" u="none" strike="noStrike" dirty="0">
                          <a:effectLst/>
                          <a:latin typeface="+mn-ea"/>
                          <a:ea typeface="+mn-ea"/>
                        </a:rPr>
                        <a:t>)</a:t>
                      </a:r>
                      <a:endParaRPr lang="en-US" altLang="zh-TW" sz="1400" b="0" i="0" u="none" strike="noStrike" dirty="0">
                        <a:solidFill>
                          <a:srgbClr val="000000"/>
                        </a:solidFill>
                        <a:effectLst/>
                        <a:latin typeface="+mn-ea"/>
                        <a:ea typeface="+mn-ea"/>
                      </a:endParaRPr>
                    </a:p>
                  </a:txBody>
                  <a:tcPr marL="6350" marR="6350" marT="6350" marB="0" anchor="ctr">
                    <a:solidFill>
                      <a:schemeClr val="accent1">
                        <a:lumMod val="40000"/>
                        <a:lumOff val="60000"/>
                      </a:schemeClr>
                    </a:solidFill>
                  </a:tcPr>
                </a:tc>
                <a:tc>
                  <a:txBody>
                    <a:bodyPr/>
                    <a:lstStyle/>
                    <a:p>
                      <a:pPr algn="ctr" fontAlgn="ctr"/>
                      <a:r>
                        <a:rPr lang="en-US" sz="1800" u="none" strike="noStrike" dirty="0">
                          <a:effectLst/>
                          <a:latin typeface="+mn-ea"/>
                          <a:ea typeface="+mn-ea"/>
                        </a:rPr>
                        <a:t> 3Q19 </a:t>
                      </a:r>
                      <a:endParaRPr lang="en-US" sz="1800" b="1" i="0" u="none" strike="noStrike" dirty="0">
                        <a:solidFill>
                          <a:srgbClr val="000000"/>
                        </a:solidFill>
                        <a:effectLst/>
                        <a:latin typeface="+mn-ea"/>
                        <a:ea typeface="+mn-ea"/>
                      </a:endParaRPr>
                    </a:p>
                  </a:txBody>
                  <a:tcPr marL="6350" marR="6350" marT="6350" marB="0" anchor="ctr">
                    <a:solidFill>
                      <a:schemeClr val="accent1">
                        <a:lumMod val="40000"/>
                        <a:lumOff val="60000"/>
                      </a:schemeClr>
                    </a:solidFill>
                  </a:tcPr>
                </a:tc>
                <a:tc>
                  <a:txBody>
                    <a:bodyPr/>
                    <a:lstStyle/>
                    <a:p>
                      <a:pPr algn="ctr" fontAlgn="ctr"/>
                      <a:r>
                        <a:rPr lang="en-US" sz="1800" u="none" strike="noStrike" dirty="0">
                          <a:effectLst/>
                          <a:latin typeface="+mn-ea"/>
                          <a:ea typeface="+mn-ea"/>
                        </a:rPr>
                        <a:t> 2Q19 </a:t>
                      </a:r>
                      <a:endParaRPr lang="en-US" sz="1800" b="1" i="0" u="none" strike="noStrike" dirty="0">
                        <a:solidFill>
                          <a:srgbClr val="000000"/>
                        </a:solidFill>
                        <a:effectLst/>
                        <a:latin typeface="+mn-ea"/>
                        <a:ea typeface="+mn-ea"/>
                      </a:endParaRPr>
                    </a:p>
                  </a:txBody>
                  <a:tcPr marL="6350" marR="6350" marT="6350" marB="0" anchor="ctr">
                    <a:solidFill>
                      <a:schemeClr val="accent1">
                        <a:lumMod val="40000"/>
                        <a:lumOff val="60000"/>
                      </a:schemeClr>
                    </a:solidFill>
                  </a:tcPr>
                </a:tc>
                <a:tc>
                  <a:txBody>
                    <a:bodyPr/>
                    <a:lstStyle/>
                    <a:p>
                      <a:pPr algn="ctr" fontAlgn="ctr"/>
                      <a:r>
                        <a:rPr lang="en-US" sz="1800" u="none" strike="noStrike" dirty="0">
                          <a:effectLst/>
                          <a:latin typeface="+mn-ea"/>
                          <a:ea typeface="+mn-ea"/>
                        </a:rPr>
                        <a:t> 3Q18 </a:t>
                      </a:r>
                      <a:endParaRPr lang="en-US" sz="1800" b="1" i="0" u="none" strike="noStrike" dirty="0">
                        <a:solidFill>
                          <a:srgbClr val="000000"/>
                        </a:solidFill>
                        <a:effectLst/>
                        <a:latin typeface="+mn-ea"/>
                        <a:ea typeface="+mn-ea"/>
                      </a:endParaRPr>
                    </a:p>
                  </a:txBody>
                  <a:tcPr marL="6350" marR="6350" marT="6350" marB="0" anchor="ctr">
                    <a:solidFill>
                      <a:schemeClr val="accent1">
                        <a:lumMod val="40000"/>
                        <a:lumOff val="60000"/>
                      </a:schemeClr>
                    </a:solidFill>
                  </a:tcPr>
                </a:tc>
              </a:tr>
              <a:tr h="704940">
                <a:tc>
                  <a:txBody>
                    <a:bodyPr/>
                    <a:lstStyle/>
                    <a:p>
                      <a:pPr algn="l" fontAlgn="ctr"/>
                      <a:r>
                        <a:rPr lang="zh-TW" altLang="en-US" sz="1800" b="1" u="none" strike="noStrike" dirty="0">
                          <a:effectLst/>
                          <a:latin typeface="+mn-ea"/>
                          <a:ea typeface="+mn-ea"/>
                        </a:rPr>
                        <a:t>期初現金</a:t>
                      </a:r>
                      <a:endParaRPr lang="zh-TW" altLang="en-US" sz="1800" b="1" i="0" u="none" strike="noStrike" dirty="0">
                        <a:solidFill>
                          <a:srgbClr val="000000"/>
                        </a:solidFill>
                        <a:effectLst/>
                        <a:latin typeface="+mn-ea"/>
                        <a:ea typeface="+mn-ea"/>
                      </a:endParaRPr>
                    </a:p>
                  </a:txBody>
                  <a:tcPr marL="6350" marR="6350" marT="6350" marB="0" anchor="ctr">
                    <a:solidFill>
                      <a:schemeClr val="bg1"/>
                    </a:solidFill>
                  </a:tcPr>
                </a:tc>
                <a:tc>
                  <a:txBody>
                    <a:bodyPr/>
                    <a:lstStyle/>
                    <a:p>
                      <a:pPr algn="r" fontAlgn="ctr"/>
                      <a:r>
                        <a:rPr lang="en-US" altLang="zh-TW" sz="1800" b="1" u="none" strike="noStrike" dirty="0">
                          <a:effectLst/>
                          <a:latin typeface="+mn-ea"/>
                          <a:ea typeface="+mn-ea"/>
                        </a:rPr>
                        <a:t>492,015 </a:t>
                      </a:r>
                      <a:endParaRPr lang="en-US" altLang="zh-TW" sz="1800" b="1" i="0" u="none" strike="noStrike" dirty="0">
                        <a:solidFill>
                          <a:srgbClr val="000000"/>
                        </a:solidFill>
                        <a:effectLst/>
                        <a:latin typeface="+mn-ea"/>
                        <a:ea typeface="+mn-ea"/>
                      </a:endParaRPr>
                    </a:p>
                  </a:txBody>
                  <a:tcPr marL="6350" marR="6350" marT="6350" marB="0" anchor="ctr">
                    <a:solidFill>
                      <a:schemeClr val="bg1"/>
                    </a:solidFill>
                  </a:tcPr>
                </a:tc>
                <a:tc>
                  <a:txBody>
                    <a:bodyPr/>
                    <a:lstStyle/>
                    <a:p>
                      <a:pPr algn="r" fontAlgn="ctr"/>
                      <a:r>
                        <a:rPr lang="en-US" altLang="zh-TW" sz="1800" b="1" u="none" strike="noStrike" dirty="0">
                          <a:effectLst/>
                          <a:latin typeface="+mn-ea"/>
                          <a:ea typeface="+mn-ea"/>
                        </a:rPr>
                        <a:t>492,015 </a:t>
                      </a:r>
                      <a:endParaRPr lang="en-US" altLang="zh-TW" sz="1800" b="1" i="0" u="none" strike="noStrike" dirty="0">
                        <a:solidFill>
                          <a:srgbClr val="000000"/>
                        </a:solidFill>
                        <a:effectLst/>
                        <a:latin typeface="+mn-ea"/>
                        <a:ea typeface="+mn-ea"/>
                      </a:endParaRPr>
                    </a:p>
                  </a:txBody>
                  <a:tcPr marL="6350" marR="6350" marT="6350" marB="0" anchor="ctr">
                    <a:solidFill>
                      <a:schemeClr val="bg1"/>
                    </a:solidFill>
                  </a:tcPr>
                </a:tc>
                <a:tc>
                  <a:txBody>
                    <a:bodyPr/>
                    <a:lstStyle/>
                    <a:p>
                      <a:pPr algn="r" fontAlgn="ctr"/>
                      <a:r>
                        <a:rPr lang="en-US" altLang="zh-TW" sz="1800" b="1" u="none" strike="noStrike" dirty="0">
                          <a:effectLst/>
                          <a:latin typeface="+mn-ea"/>
                          <a:ea typeface="+mn-ea"/>
                        </a:rPr>
                        <a:t>721,933 </a:t>
                      </a:r>
                      <a:endParaRPr lang="en-US" altLang="zh-TW" sz="1800" b="1" i="0" u="none" strike="noStrike" dirty="0">
                        <a:solidFill>
                          <a:srgbClr val="000000"/>
                        </a:solidFill>
                        <a:effectLst/>
                        <a:latin typeface="+mn-ea"/>
                        <a:ea typeface="+mn-ea"/>
                      </a:endParaRPr>
                    </a:p>
                  </a:txBody>
                  <a:tcPr marL="6350" marR="6350" marT="6350" marB="0" anchor="ctr">
                    <a:solidFill>
                      <a:schemeClr val="bg1"/>
                    </a:solidFill>
                  </a:tcPr>
                </a:tc>
              </a:tr>
              <a:tr h="689941">
                <a:tc>
                  <a:txBody>
                    <a:bodyPr/>
                    <a:lstStyle/>
                    <a:p>
                      <a:pPr algn="l" fontAlgn="ctr"/>
                      <a:r>
                        <a:rPr lang="zh-TW" altLang="en-US" sz="1800" u="none" strike="noStrike" dirty="0">
                          <a:effectLst/>
                          <a:latin typeface="+mn-ea"/>
                          <a:ea typeface="+mn-ea"/>
                        </a:rPr>
                        <a:t>  </a:t>
                      </a:r>
                      <a:r>
                        <a:rPr lang="zh-TW" altLang="en-US" sz="1800" u="none" strike="noStrike" dirty="0" smtClean="0">
                          <a:effectLst/>
                          <a:latin typeface="+mn-ea"/>
                          <a:ea typeface="+mn-ea"/>
                        </a:rPr>
                        <a:t> 營運</a:t>
                      </a:r>
                      <a:r>
                        <a:rPr lang="zh-TW" altLang="en-US" sz="1800" u="none" strike="noStrike" dirty="0">
                          <a:effectLst/>
                          <a:latin typeface="+mn-ea"/>
                          <a:ea typeface="+mn-ea"/>
                        </a:rPr>
                        <a:t>活動之淨現金流入</a:t>
                      </a:r>
                      <a:r>
                        <a:rPr lang="en-US" altLang="zh-TW" sz="1800" u="none" strike="noStrike" dirty="0">
                          <a:effectLst/>
                          <a:latin typeface="+mn-ea"/>
                          <a:ea typeface="+mn-ea"/>
                        </a:rPr>
                        <a:t>(</a:t>
                      </a:r>
                      <a:r>
                        <a:rPr lang="zh-TW" altLang="en-US" sz="1800" u="none" strike="noStrike" dirty="0">
                          <a:effectLst/>
                          <a:latin typeface="+mn-ea"/>
                          <a:ea typeface="+mn-ea"/>
                        </a:rPr>
                        <a:t>流出</a:t>
                      </a:r>
                      <a:r>
                        <a:rPr lang="en-US" altLang="zh-TW" sz="1800" u="none" strike="noStrike" dirty="0">
                          <a:effectLst/>
                          <a:latin typeface="+mn-ea"/>
                          <a:ea typeface="+mn-ea"/>
                        </a:rPr>
                        <a:t>)</a:t>
                      </a:r>
                      <a:endParaRPr lang="en-US" altLang="zh-TW" sz="1800" b="0" i="0" u="none" strike="noStrike" dirty="0">
                        <a:solidFill>
                          <a:srgbClr val="000000"/>
                        </a:solidFill>
                        <a:effectLst/>
                        <a:latin typeface="+mn-ea"/>
                        <a:ea typeface="+mn-ea"/>
                      </a:endParaRPr>
                    </a:p>
                  </a:txBody>
                  <a:tcPr marL="6350" marR="6350" marT="6350" marB="0" anchor="ctr">
                    <a:solidFill>
                      <a:schemeClr val="accent1">
                        <a:lumMod val="40000"/>
                        <a:lumOff val="60000"/>
                      </a:schemeClr>
                    </a:solidFill>
                  </a:tcPr>
                </a:tc>
                <a:tc>
                  <a:txBody>
                    <a:bodyPr/>
                    <a:lstStyle/>
                    <a:p>
                      <a:pPr algn="r" fontAlgn="ctr"/>
                      <a:r>
                        <a:rPr lang="en-US" altLang="zh-TW" sz="1800" u="none" strike="noStrike" dirty="0">
                          <a:effectLst/>
                          <a:latin typeface="+mn-ea"/>
                          <a:ea typeface="+mn-ea"/>
                        </a:rPr>
                        <a:t>354,975 </a:t>
                      </a:r>
                      <a:endParaRPr lang="en-US" altLang="zh-TW" sz="1800" b="0" i="0" u="none" strike="noStrike" dirty="0">
                        <a:solidFill>
                          <a:srgbClr val="000000"/>
                        </a:solidFill>
                        <a:effectLst/>
                        <a:latin typeface="+mn-ea"/>
                        <a:ea typeface="+mn-ea"/>
                      </a:endParaRPr>
                    </a:p>
                  </a:txBody>
                  <a:tcPr marL="6350" marR="6350" marT="6350" marB="0" anchor="ctr">
                    <a:solidFill>
                      <a:schemeClr val="accent1">
                        <a:lumMod val="40000"/>
                        <a:lumOff val="60000"/>
                      </a:schemeClr>
                    </a:solidFill>
                  </a:tcPr>
                </a:tc>
                <a:tc>
                  <a:txBody>
                    <a:bodyPr/>
                    <a:lstStyle/>
                    <a:p>
                      <a:pPr algn="r" fontAlgn="ctr"/>
                      <a:r>
                        <a:rPr lang="en-US" altLang="zh-TW" sz="1800" u="none" strike="noStrike" dirty="0">
                          <a:effectLst/>
                          <a:latin typeface="+mn-ea"/>
                          <a:ea typeface="+mn-ea"/>
                        </a:rPr>
                        <a:t>210,571 </a:t>
                      </a:r>
                      <a:endParaRPr lang="en-US" altLang="zh-TW" sz="1800" b="0" i="0" u="none" strike="noStrike" dirty="0">
                        <a:solidFill>
                          <a:srgbClr val="000000"/>
                        </a:solidFill>
                        <a:effectLst/>
                        <a:latin typeface="+mn-ea"/>
                        <a:ea typeface="+mn-ea"/>
                      </a:endParaRPr>
                    </a:p>
                  </a:txBody>
                  <a:tcPr marL="6350" marR="6350" marT="6350" marB="0" anchor="ctr">
                    <a:solidFill>
                      <a:schemeClr val="accent1">
                        <a:lumMod val="40000"/>
                        <a:lumOff val="60000"/>
                      </a:schemeClr>
                    </a:solidFill>
                  </a:tcPr>
                </a:tc>
                <a:tc>
                  <a:txBody>
                    <a:bodyPr/>
                    <a:lstStyle/>
                    <a:p>
                      <a:pPr algn="r" fontAlgn="ctr"/>
                      <a:r>
                        <a:rPr lang="en-US" altLang="zh-TW" sz="1800" u="none" strike="noStrike" dirty="0">
                          <a:effectLst/>
                          <a:latin typeface="+mn-ea"/>
                          <a:ea typeface="+mn-ea"/>
                        </a:rPr>
                        <a:t>(90,283)</a:t>
                      </a:r>
                      <a:endParaRPr lang="en-US" altLang="zh-TW" sz="1800" b="0" i="0" u="none" strike="noStrike" dirty="0">
                        <a:solidFill>
                          <a:srgbClr val="000000"/>
                        </a:solidFill>
                        <a:effectLst/>
                        <a:latin typeface="+mn-ea"/>
                        <a:ea typeface="+mn-ea"/>
                      </a:endParaRPr>
                    </a:p>
                  </a:txBody>
                  <a:tcPr marL="6350" marR="6350" marT="6350" marB="0" anchor="ctr">
                    <a:solidFill>
                      <a:schemeClr val="accent1">
                        <a:lumMod val="40000"/>
                        <a:lumOff val="60000"/>
                      </a:schemeClr>
                    </a:solidFill>
                  </a:tcPr>
                </a:tc>
              </a:tr>
              <a:tr h="689941">
                <a:tc>
                  <a:txBody>
                    <a:bodyPr/>
                    <a:lstStyle/>
                    <a:p>
                      <a:pPr algn="l" fontAlgn="ctr"/>
                      <a:r>
                        <a:rPr lang="zh-TW" altLang="en-US" sz="1800" u="none" strike="noStrike" dirty="0">
                          <a:effectLst/>
                          <a:latin typeface="+mn-ea"/>
                          <a:ea typeface="+mn-ea"/>
                        </a:rPr>
                        <a:t>  </a:t>
                      </a:r>
                      <a:r>
                        <a:rPr lang="zh-TW" altLang="en-US" sz="1800" u="none" strike="noStrike" dirty="0" smtClean="0">
                          <a:effectLst/>
                          <a:latin typeface="+mn-ea"/>
                          <a:ea typeface="+mn-ea"/>
                        </a:rPr>
                        <a:t> 投資</a:t>
                      </a:r>
                      <a:r>
                        <a:rPr lang="zh-TW" altLang="en-US" sz="1800" u="none" strike="noStrike" dirty="0">
                          <a:effectLst/>
                          <a:latin typeface="+mn-ea"/>
                          <a:ea typeface="+mn-ea"/>
                        </a:rPr>
                        <a:t>活動之淨現金流入</a:t>
                      </a:r>
                      <a:r>
                        <a:rPr lang="en-US" altLang="zh-TW" sz="1800" u="none" strike="noStrike" dirty="0">
                          <a:effectLst/>
                          <a:latin typeface="+mn-ea"/>
                          <a:ea typeface="+mn-ea"/>
                        </a:rPr>
                        <a:t>(</a:t>
                      </a:r>
                      <a:r>
                        <a:rPr lang="zh-TW" altLang="en-US" sz="1800" u="none" strike="noStrike" dirty="0">
                          <a:effectLst/>
                          <a:latin typeface="+mn-ea"/>
                          <a:ea typeface="+mn-ea"/>
                        </a:rPr>
                        <a:t>流出</a:t>
                      </a:r>
                      <a:r>
                        <a:rPr lang="en-US" altLang="zh-TW" sz="1800" u="none" strike="noStrike" dirty="0">
                          <a:effectLst/>
                          <a:latin typeface="+mn-ea"/>
                          <a:ea typeface="+mn-ea"/>
                        </a:rPr>
                        <a:t>)</a:t>
                      </a:r>
                      <a:endParaRPr lang="en-US" altLang="zh-TW" sz="1800" b="0" i="0" u="none" strike="noStrike" dirty="0">
                        <a:solidFill>
                          <a:srgbClr val="000000"/>
                        </a:solidFill>
                        <a:effectLst/>
                        <a:latin typeface="+mn-ea"/>
                        <a:ea typeface="+mn-ea"/>
                      </a:endParaRPr>
                    </a:p>
                  </a:txBody>
                  <a:tcPr marL="6350" marR="6350" marT="6350" marB="0" anchor="ctr"/>
                </a:tc>
                <a:tc>
                  <a:txBody>
                    <a:bodyPr/>
                    <a:lstStyle/>
                    <a:p>
                      <a:pPr algn="r" fontAlgn="ctr"/>
                      <a:r>
                        <a:rPr lang="en-US" altLang="zh-TW" sz="1800" u="none" strike="noStrike" dirty="0">
                          <a:effectLst/>
                          <a:latin typeface="+mn-ea"/>
                          <a:ea typeface="+mn-ea"/>
                        </a:rPr>
                        <a:t>35,007 </a:t>
                      </a:r>
                      <a:endParaRPr lang="en-US" altLang="zh-TW" sz="1800" b="0" i="0" u="none" strike="noStrike" dirty="0">
                        <a:solidFill>
                          <a:srgbClr val="000000"/>
                        </a:solidFill>
                        <a:effectLst/>
                        <a:latin typeface="+mn-ea"/>
                        <a:ea typeface="+mn-ea"/>
                      </a:endParaRPr>
                    </a:p>
                  </a:txBody>
                  <a:tcPr marL="6350" marR="6350" marT="6350" marB="0" anchor="ctr"/>
                </a:tc>
                <a:tc>
                  <a:txBody>
                    <a:bodyPr/>
                    <a:lstStyle/>
                    <a:p>
                      <a:pPr algn="r" fontAlgn="ctr"/>
                      <a:r>
                        <a:rPr lang="en-US" altLang="zh-TW" sz="1800" u="none" strike="noStrike" dirty="0">
                          <a:effectLst/>
                          <a:latin typeface="+mn-ea"/>
                          <a:ea typeface="+mn-ea"/>
                        </a:rPr>
                        <a:t>20,090 </a:t>
                      </a:r>
                      <a:endParaRPr lang="en-US" altLang="zh-TW" sz="1800" b="0" i="0" u="none" strike="noStrike" dirty="0">
                        <a:solidFill>
                          <a:srgbClr val="000000"/>
                        </a:solidFill>
                        <a:effectLst/>
                        <a:latin typeface="+mn-ea"/>
                        <a:ea typeface="+mn-ea"/>
                      </a:endParaRPr>
                    </a:p>
                  </a:txBody>
                  <a:tcPr marL="6350" marR="6350" marT="6350" marB="0" anchor="ctr"/>
                </a:tc>
                <a:tc>
                  <a:txBody>
                    <a:bodyPr/>
                    <a:lstStyle/>
                    <a:p>
                      <a:pPr algn="r" fontAlgn="ctr"/>
                      <a:r>
                        <a:rPr lang="en-US" altLang="zh-TW" sz="1800" u="none" strike="noStrike" dirty="0">
                          <a:effectLst/>
                          <a:latin typeface="+mn-ea"/>
                          <a:ea typeface="+mn-ea"/>
                        </a:rPr>
                        <a:t>(6,316)</a:t>
                      </a:r>
                      <a:endParaRPr lang="en-US" altLang="zh-TW" sz="1800" b="0" i="0" u="none" strike="noStrike" dirty="0">
                        <a:solidFill>
                          <a:srgbClr val="000000"/>
                        </a:solidFill>
                        <a:effectLst/>
                        <a:latin typeface="+mn-ea"/>
                        <a:ea typeface="+mn-ea"/>
                      </a:endParaRPr>
                    </a:p>
                  </a:txBody>
                  <a:tcPr marL="6350" marR="6350" marT="6350" marB="0" anchor="ctr"/>
                </a:tc>
              </a:tr>
              <a:tr h="689941">
                <a:tc>
                  <a:txBody>
                    <a:bodyPr/>
                    <a:lstStyle/>
                    <a:p>
                      <a:pPr algn="l" fontAlgn="ctr"/>
                      <a:r>
                        <a:rPr lang="zh-TW" altLang="en-US" sz="1800" u="none" strike="noStrike" dirty="0">
                          <a:effectLst/>
                          <a:latin typeface="+mn-ea"/>
                          <a:ea typeface="+mn-ea"/>
                        </a:rPr>
                        <a:t>  </a:t>
                      </a:r>
                      <a:r>
                        <a:rPr lang="zh-TW" altLang="en-US" sz="1800" u="none" strike="noStrike" dirty="0" smtClean="0">
                          <a:effectLst/>
                          <a:latin typeface="+mn-ea"/>
                          <a:ea typeface="+mn-ea"/>
                        </a:rPr>
                        <a:t> 現金股利</a:t>
                      </a:r>
                      <a:endParaRPr lang="zh-TW" altLang="en-US" sz="1800" b="0" i="0" u="none" strike="noStrike" dirty="0">
                        <a:solidFill>
                          <a:srgbClr val="000000"/>
                        </a:solidFill>
                        <a:effectLst/>
                        <a:latin typeface="+mn-ea"/>
                        <a:ea typeface="+mn-ea"/>
                      </a:endParaRPr>
                    </a:p>
                  </a:txBody>
                  <a:tcPr marL="6350" marR="6350" marT="6350" marB="0" anchor="ctr">
                    <a:solidFill>
                      <a:schemeClr val="accent1">
                        <a:lumMod val="40000"/>
                        <a:lumOff val="60000"/>
                      </a:schemeClr>
                    </a:solidFill>
                  </a:tcPr>
                </a:tc>
                <a:tc>
                  <a:txBody>
                    <a:bodyPr/>
                    <a:lstStyle/>
                    <a:p>
                      <a:pPr algn="r" fontAlgn="ctr"/>
                      <a:r>
                        <a:rPr lang="en-US" altLang="zh-TW" sz="1800" u="none" strike="noStrike" dirty="0">
                          <a:effectLst/>
                          <a:latin typeface="+mn-ea"/>
                          <a:ea typeface="+mn-ea"/>
                        </a:rPr>
                        <a:t>(177,332)</a:t>
                      </a:r>
                      <a:endParaRPr lang="en-US" altLang="zh-TW" sz="1800" b="0" i="0" u="none" strike="noStrike" dirty="0">
                        <a:solidFill>
                          <a:srgbClr val="000000"/>
                        </a:solidFill>
                        <a:effectLst/>
                        <a:latin typeface="+mn-ea"/>
                        <a:ea typeface="+mn-ea"/>
                      </a:endParaRPr>
                    </a:p>
                  </a:txBody>
                  <a:tcPr marL="6350" marR="6350" marT="6350" marB="0" anchor="ctr">
                    <a:solidFill>
                      <a:schemeClr val="accent1">
                        <a:lumMod val="40000"/>
                        <a:lumOff val="60000"/>
                      </a:schemeClr>
                    </a:solidFill>
                  </a:tcPr>
                </a:tc>
                <a:tc>
                  <a:txBody>
                    <a:bodyPr/>
                    <a:lstStyle/>
                    <a:p>
                      <a:pPr algn="r" fontAlgn="ctr"/>
                      <a:r>
                        <a:rPr lang="en-US" altLang="zh-TW" sz="1800" u="none" strike="noStrike" dirty="0">
                          <a:effectLst/>
                          <a:latin typeface="+mn-ea"/>
                          <a:ea typeface="+mn-ea"/>
                        </a:rPr>
                        <a:t>0 </a:t>
                      </a:r>
                      <a:endParaRPr lang="en-US" altLang="zh-TW" sz="1800" b="0" i="0" u="none" strike="noStrike" dirty="0">
                        <a:solidFill>
                          <a:srgbClr val="000000"/>
                        </a:solidFill>
                        <a:effectLst/>
                        <a:latin typeface="+mn-ea"/>
                        <a:ea typeface="+mn-ea"/>
                      </a:endParaRPr>
                    </a:p>
                  </a:txBody>
                  <a:tcPr marL="6350" marR="6350" marT="6350" marB="0" anchor="ctr">
                    <a:solidFill>
                      <a:schemeClr val="accent1">
                        <a:lumMod val="40000"/>
                        <a:lumOff val="60000"/>
                      </a:schemeClr>
                    </a:solidFill>
                  </a:tcPr>
                </a:tc>
                <a:tc>
                  <a:txBody>
                    <a:bodyPr/>
                    <a:lstStyle/>
                    <a:p>
                      <a:pPr algn="r" fontAlgn="ctr"/>
                      <a:r>
                        <a:rPr lang="en-US" altLang="zh-TW" sz="1800" u="none" strike="noStrike" dirty="0">
                          <a:effectLst/>
                          <a:latin typeface="+mn-ea"/>
                          <a:ea typeface="+mn-ea"/>
                        </a:rPr>
                        <a:t>(147,776)</a:t>
                      </a:r>
                      <a:endParaRPr lang="en-US" altLang="zh-TW" sz="1800" b="0" i="0" u="none" strike="noStrike" dirty="0">
                        <a:solidFill>
                          <a:srgbClr val="000000"/>
                        </a:solidFill>
                        <a:effectLst/>
                        <a:latin typeface="+mn-ea"/>
                        <a:ea typeface="+mn-ea"/>
                      </a:endParaRPr>
                    </a:p>
                  </a:txBody>
                  <a:tcPr marL="6350" marR="6350" marT="6350" marB="0" anchor="ctr">
                    <a:solidFill>
                      <a:schemeClr val="accent1">
                        <a:lumMod val="40000"/>
                        <a:lumOff val="60000"/>
                      </a:schemeClr>
                    </a:solidFill>
                  </a:tcPr>
                </a:tc>
              </a:tr>
              <a:tr h="689941">
                <a:tc>
                  <a:txBody>
                    <a:bodyPr/>
                    <a:lstStyle/>
                    <a:p>
                      <a:pPr algn="l" fontAlgn="ctr"/>
                      <a:r>
                        <a:rPr lang="zh-TW" altLang="en-US" sz="1800" u="none" strike="noStrike" dirty="0">
                          <a:effectLst/>
                          <a:latin typeface="+mn-ea"/>
                          <a:ea typeface="+mn-ea"/>
                        </a:rPr>
                        <a:t>  </a:t>
                      </a:r>
                      <a:r>
                        <a:rPr lang="zh-TW" altLang="en-US" sz="1800" u="none" strike="noStrike" dirty="0" smtClean="0">
                          <a:effectLst/>
                          <a:latin typeface="+mn-ea"/>
                          <a:ea typeface="+mn-ea"/>
                        </a:rPr>
                        <a:t> 籌</a:t>
                      </a:r>
                      <a:r>
                        <a:rPr lang="zh-TW" altLang="en-US" sz="1800" u="none" strike="noStrike" dirty="0">
                          <a:effectLst/>
                          <a:latin typeface="+mn-ea"/>
                          <a:ea typeface="+mn-ea"/>
                        </a:rPr>
                        <a:t>資活動</a:t>
                      </a:r>
                      <a:r>
                        <a:rPr lang="zh-TW" altLang="en-US" sz="1800" u="none" strike="noStrike" dirty="0" smtClean="0">
                          <a:effectLst/>
                          <a:latin typeface="+mn-ea"/>
                          <a:ea typeface="+mn-ea"/>
                        </a:rPr>
                        <a:t>之淨現金</a:t>
                      </a:r>
                      <a:r>
                        <a:rPr lang="zh-TW" altLang="en-US" sz="1800" u="none" strike="noStrike" dirty="0">
                          <a:effectLst/>
                          <a:latin typeface="+mn-ea"/>
                          <a:ea typeface="+mn-ea"/>
                        </a:rPr>
                        <a:t>流入</a:t>
                      </a:r>
                      <a:r>
                        <a:rPr lang="en-US" altLang="zh-TW" sz="1800" u="none" strike="noStrike" dirty="0">
                          <a:effectLst/>
                          <a:latin typeface="+mn-ea"/>
                          <a:ea typeface="+mn-ea"/>
                        </a:rPr>
                        <a:t>(</a:t>
                      </a:r>
                      <a:r>
                        <a:rPr lang="zh-TW" altLang="en-US" sz="1800" u="none" strike="noStrike" dirty="0">
                          <a:effectLst/>
                          <a:latin typeface="+mn-ea"/>
                          <a:ea typeface="+mn-ea"/>
                        </a:rPr>
                        <a:t>流出</a:t>
                      </a:r>
                      <a:r>
                        <a:rPr lang="en-US" altLang="zh-TW" sz="1800" u="none" strike="noStrike" dirty="0">
                          <a:effectLst/>
                          <a:latin typeface="+mn-ea"/>
                          <a:ea typeface="+mn-ea"/>
                        </a:rPr>
                        <a:t>)</a:t>
                      </a:r>
                      <a:endParaRPr lang="en-US" altLang="zh-TW" sz="1800" b="0" i="0" u="none" strike="noStrike" dirty="0">
                        <a:solidFill>
                          <a:srgbClr val="000000"/>
                        </a:solidFill>
                        <a:effectLst/>
                        <a:latin typeface="+mn-ea"/>
                        <a:ea typeface="+mn-ea"/>
                      </a:endParaRPr>
                    </a:p>
                  </a:txBody>
                  <a:tcPr marL="6350" marR="6350" marT="6350" marB="0" anchor="ctr"/>
                </a:tc>
                <a:tc>
                  <a:txBody>
                    <a:bodyPr/>
                    <a:lstStyle/>
                    <a:p>
                      <a:pPr algn="r" fontAlgn="ctr"/>
                      <a:r>
                        <a:rPr lang="en-US" altLang="zh-TW" sz="1800" u="none" strike="noStrike" dirty="0">
                          <a:effectLst/>
                          <a:latin typeface="+mn-ea"/>
                          <a:ea typeface="+mn-ea"/>
                        </a:rPr>
                        <a:t>(6,745)</a:t>
                      </a:r>
                      <a:endParaRPr lang="en-US" altLang="zh-TW" sz="1800" b="0" i="0" u="none" strike="noStrike" dirty="0">
                        <a:solidFill>
                          <a:srgbClr val="000000"/>
                        </a:solidFill>
                        <a:effectLst/>
                        <a:latin typeface="+mn-ea"/>
                        <a:ea typeface="+mn-ea"/>
                      </a:endParaRPr>
                    </a:p>
                  </a:txBody>
                  <a:tcPr marL="6350" marR="6350" marT="6350" marB="0" anchor="ctr"/>
                </a:tc>
                <a:tc>
                  <a:txBody>
                    <a:bodyPr/>
                    <a:lstStyle/>
                    <a:p>
                      <a:pPr algn="r" fontAlgn="ctr"/>
                      <a:r>
                        <a:rPr lang="en-US" altLang="zh-TW" sz="1800" u="none" strike="noStrike" dirty="0">
                          <a:effectLst/>
                          <a:latin typeface="+mn-ea"/>
                          <a:ea typeface="+mn-ea"/>
                        </a:rPr>
                        <a:t>(4,259)</a:t>
                      </a:r>
                      <a:endParaRPr lang="en-US" altLang="zh-TW" sz="1800" b="0" i="0" u="none" strike="noStrike" dirty="0">
                        <a:solidFill>
                          <a:srgbClr val="000000"/>
                        </a:solidFill>
                        <a:effectLst/>
                        <a:latin typeface="+mn-ea"/>
                        <a:ea typeface="+mn-ea"/>
                      </a:endParaRPr>
                    </a:p>
                  </a:txBody>
                  <a:tcPr marL="6350" marR="6350" marT="6350" marB="0" anchor="ctr"/>
                </a:tc>
                <a:tc>
                  <a:txBody>
                    <a:bodyPr/>
                    <a:lstStyle/>
                    <a:p>
                      <a:pPr algn="r" fontAlgn="ctr"/>
                      <a:r>
                        <a:rPr lang="en-US" altLang="zh-TW" sz="1800" u="none" strike="noStrike" dirty="0">
                          <a:effectLst/>
                          <a:latin typeface="+mn-ea"/>
                          <a:ea typeface="+mn-ea"/>
                        </a:rPr>
                        <a:t>(92,364)</a:t>
                      </a:r>
                      <a:endParaRPr lang="en-US" altLang="zh-TW" sz="1800" b="0" i="0" u="none" strike="noStrike" dirty="0">
                        <a:solidFill>
                          <a:srgbClr val="000000"/>
                        </a:solidFill>
                        <a:effectLst/>
                        <a:latin typeface="+mn-ea"/>
                        <a:ea typeface="+mn-ea"/>
                      </a:endParaRPr>
                    </a:p>
                  </a:txBody>
                  <a:tcPr marL="6350" marR="6350" marT="6350" marB="0" anchor="ctr"/>
                </a:tc>
              </a:tr>
              <a:tr h="704940">
                <a:tc>
                  <a:txBody>
                    <a:bodyPr/>
                    <a:lstStyle/>
                    <a:p>
                      <a:pPr algn="l" fontAlgn="ctr"/>
                      <a:r>
                        <a:rPr lang="zh-TW" altLang="en-US" sz="1800" b="1" u="none" strike="noStrike" dirty="0">
                          <a:effectLst/>
                          <a:latin typeface="+mn-ea"/>
                          <a:ea typeface="+mn-ea"/>
                        </a:rPr>
                        <a:t>期末現金</a:t>
                      </a:r>
                      <a:endParaRPr lang="zh-TW" altLang="en-US" sz="1800" b="1" i="0" u="none" strike="noStrike" dirty="0">
                        <a:solidFill>
                          <a:srgbClr val="000000"/>
                        </a:solidFill>
                        <a:effectLst/>
                        <a:latin typeface="+mn-ea"/>
                        <a:ea typeface="+mn-ea"/>
                      </a:endParaRPr>
                    </a:p>
                  </a:txBody>
                  <a:tcPr marL="6350" marR="6350" marT="6350" marB="0" anchor="ctr">
                    <a:solidFill>
                      <a:schemeClr val="accent1">
                        <a:lumMod val="40000"/>
                        <a:lumOff val="60000"/>
                      </a:schemeClr>
                    </a:solidFill>
                  </a:tcPr>
                </a:tc>
                <a:tc>
                  <a:txBody>
                    <a:bodyPr/>
                    <a:lstStyle/>
                    <a:p>
                      <a:pPr algn="r" fontAlgn="ctr"/>
                      <a:r>
                        <a:rPr lang="en-US" altLang="zh-TW" sz="1800" b="1" u="none" strike="noStrike" dirty="0">
                          <a:effectLst/>
                          <a:latin typeface="+mn-ea"/>
                          <a:ea typeface="+mn-ea"/>
                        </a:rPr>
                        <a:t>697,920 </a:t>
                      </a:r>
                      <a:endParaRPr lang="en-US" altLang="zh-TW" sz="1800" b="1" i="0" u="none" strike="noStrike" dirty="0">
                        <a:solidFill>
                          <a:srgbClr val="000000"/>
                        </a:solidFill>
                        <a:effectLst/>
                        <a:latin typeface="+mn-ea"/>
                        <a:ea typeface="+mn-ea"/>
                      </a:endParaRPr>
                    </a:p>
                  </a:txBody>
                  <a:tcPr marL="6350" marR="6350" marT="6350" marB="0" anchor="ctr">
                    <a:solidFill>
                      <a:schemeClr val="accent1">
                        <a:lumMod val="40000"/>
                        <a:lumOff val="60000"/>
                      </a:schemeClr>
                    </a:solidFill>
                  </a:tcPr>
                </a:tc>
                <a:tc>
                  <a:txBody>
                    <a:bodyPr/>
                    <a:lstStyle/>
                    <a:p>
                      <a:pPr algn="r" fontAlgn="ctr"/>
                      <a:r>
                        <a:rPr lang="en-US" altLang="zh-TW" sz="1800" b="1" u="none" strike="noStrike" dirty="0">
                          <a:effectLst/>
                          <a:latin typeface="+mn-ea"/>
                          <a:ea typeface="+mn-ea"/>
                        </a:rPr>
                        <a:t>718,417 </a:t>
                      </a:r>
                      <a:endParaRPr lang="en-US" altLang="zh-TW" sz="1800" b="1" i="0" u="none" strike="noStrike" dirty="0">
                        <a:solidFill>
                          <a:srgbClr val="000000"/>
                        </a:solidFill>
                        <a:effectLst/>
                        <a:latin typeface="+mn-ea"/>
                        <a:ea typeface="+mn-ea"/>
                      </a:endParaRPr>
                    </a:p>
                  </a:txBody>
                  <a:tcPr marL="6350" marR="6350" marT="6350" marB="0" anchor="ctr">
                    <a:solidFill>
                      <a:schemeClr val="accent1">
                        <a:lumMod val="40000"/>
                        <a:lumOff val="60000"/>
                      </a:schemeClr>
                    </a:solidFill>
                  </a:tcPr>
                </a:tc>
                <a:tc>
                  <a:txBody>
                    <a:bodyPr/>
                    <a:lstStyle/>
                    <a:p>
                      <a:pPr algn="r" fontAlgn="ctr"/>
                      <a:r>
                        <a:rPr lang="en-US" altLang="zh-TW" sz="1800" b="1" u="none" strike="noStrike" dirty="0">
                          <a:effectLst/>
                          <a:latin typeface="+mn-ea"/>
                          <a:ea typeface="+mn-ea"/>
                        </a:rPr>
                        <a:t>385,194 </a:t>
                      </a:r>
                      <a:endParaRPr lang="en-US" altLang="zh-TW" sz="1800" b="1" i="0" u="none" strike="noStrike" dirty="0">
                        <a:solidFill>
                          <a:srgbClr val="000000"/>
                        </a:solidFill>
                        <a:effectLst/>
                        <a:latin typeface="+mn-ea"/>
                        <a:ea typeface="+mn-ea"/>
                      </a:endParaRPr>
                    </a:p>
                  </a:txBody>
                  <a:tcPr marL="6350" marR="6350" marT="6350" marB="0" anchor="ctr">
                    <a:solidFill>
                      <a:schemeClr val="accent1">
                        <a:lumMod val="40000"/>
                        <a:lumOff val="60000"/>
                      </a:schemeClr>
                    </a:solidFill>
                  </a:tcPr>
                </a:tc>
              </a:tr>
            </a:tbl>
          </a:graphicData>
        </a:graphic>
      </p:graphicFrame>
      <p:sp>
        <p:nvSpPr>
          <p:cNvPr id="2" name="標題 1"/>
          <p:cNvSpPr>
            <a:spLocks noGrp="1"/>
          </p:cNvSpPr>
          <p:nvPr>
            <p:ph type="title"/>
          </p:nvPr>
        </p:nvSpPr>
        <p:spPr/>
        <p:txBody>
          <a:bodyPr/>
          <a:lstStyle/>
          <a:p>
            <a:r>
              <a:rPr lang="zh-TW" altLang="en-US" dirty="0" smtClean="0"/>
              <a:t>現金流量表</a:t>
            </a:r>
            <a:endParaRPr lang="zh-TW" altLang="en-US" dirty="0"/>
          </a:p>
        </p:txBody>
      </p:sp>
      <p:sp>
        <p:nvSpPr>
          <p:cNvPr id="4" name="投影片編號版面配置區 3"/>
          <p:cNvSpPr>
            <a:spLocks noGrp="1"/>
          </p:cNvSpPr>
          <p:nvPr>
            <p:ph type="sldNum" sz="quarter" idx="4"/>
          </p:nvPr>
        </p:nvSpPr>
        <p:spPr/>
        <p:txBody>
          <a:bodyPr/>
          <a:lstStyle/>
          <a:p>
            <a:pPr>
              <a:defRPr/>
            </a:pPr>
            <a:fld id="{4CD9C73D-1846-4190-BDF6-A85AC4E8A463}" type="slidenum">
              <a:rPr lang="zh-TW" altLang="en-US" smtClean="0"/>
              <a:pPr>
                <a:defRPr/>
              </a:pPr>
              <a:t>8</a:t>
            </a:fld>
            <a:endParaRPr lang="zh-TW" altLang="en-US" dirty="0"/>
          </a:p>
        </p:txBody>
      </p:sp>
      <p:sp>
        <p:nvSpPr>
          <p:cNvPr id="5" name="日期版面配置區 4"/>
          <p:cNvSpPr>
            <a:spLocks noGrp="1"/>
          </p:cNvSpPr>
          <p:nvPr>
            <p:ph type="dt" sz="half" idx="2"/>
          </p:nvPr>
        </p:nvSpPr>
        <p:spPr/>
        <p:txBody>
          <a:bodyPr/>
          <a:lstStyle/>
          <a:p>
            <a:pPr>
              <a:defRPr/>
            </a:pPr>
            <a:fld id="{E460F61F-EB0E-4AB4-82E9-2FCAF0713443}" type="datetime1">
              <a:rPr lang="zh-TW" altLang="en-US" smtClean="0"/>
              <a:pPr>
                <a:defRPr/>
              </a:pPr>
              <a:t>2019/12/9</a:t>
            </a:fld>
            <a:endParaRPr lang="zh-TW" altLang="en-US" dirty="0"/>
          </a:p>
        </p:txBody>
      </p:sp>
    </p:spTree>
    <p:extLst>
      <p:ext uri="{BB962C8B-B14F-4D97-AF65-F5344CB8AC3E}">
        <p14:creationId xmlns:p14="http://schemas.microsoft.com/office/powerpoint/2010/main" val="86856345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692000" y="2708921"/>
            <a:ext cx="4104136" cy="1872208"/>
          </a:xfrm>
        </p:spPr>
        <p:txBody>
          <a:bodyPr anchor="ctr">
            <a:normAutofit/>
          </a:bodyPr>
          <a:lstStyle/>
          <a:p>
            <a:pPr algn="ctr"/>
            <a:r>
              <a:rPr kumimoji="1" lang="zh-TW" altLang="en-US" dirty="0" smtClean="0"/>
              <a:t>產業及營運</a:t>
            </a:r>
            <a:r>
              <a:rPr kumimoji="1" lang="en-US" altLang="zh-TW" dirty="0" smtClean="0"/>
              <a:t/>
            </a:r>
            <a:br>
              <a:rPr kumimoji="1" lang="en-US" altLang="zh-TW" dirty="0" smtClean="0"/>
            </a:br>
            <a:r>
              <a:rPr kumimoji="1" lang="zh-TW" altLang="en-US" dirty="0" smtClean="0"/>
              <a:t>概況</a:t>
            </a:r>
            <a:endParaRPr kumimoji="1" lang="zh-TW" altLang="en-US" dirty="0"/>
          </a:p>
        </p:txBody>
      </p:sp>
      <p:sp>
        <p:nvSpPr>
          <p:cNvPr id="5" name="投影片編號版面配置區 4"/>
          <p:cNvSpPr>
            <a:spLocks noGrp="1"/>
          </p:cNvSpPr>
          <p:nvPr>
            <p:ph type="sldNum" sz="quarter" idx="4294967295"/>
          </p:nvPr>
        </p:nvSpPr>
        <p:spPr>
          <a:xfrm>
            <a:off x="8064501" y="6678614"/>
            <a:ext cx="1079500" cy="179387"/>
          </a:xfrm>
        </p:spPr>
        <p:txBody>
          <a:bodyPr/>
          <a:lstStyle/>
          <a:p>
            <a:pPr>
              <a:defRPr/>
            </a:pPr>
            <a:fld id="{4CD9C73D-1846-4190-BDF6-A85AC4E8A463}" type="slidenum">
              <a:rPr lang="zh-TW" altLang="en-US" smtClean="0"/>
              <a:pPr>
                <a:defRPr/>
              </a:pPr>
              <a:t>9</a:t>
            </a:fld>
            <a:endParaRPr lang="zh-TW" altLang="en-US" dirty="0"/>
          </a:p>
        </p:txBody>
      </p:sp>
    </p:spTree>
    <p:extLst>
      <p:ext uri="{BB962C8B-B14F-4D97-AF65-F5344CB8AC3E}">
        <p14:creationId xmlns:p14="http://schemas.microsoft.com/office/powerpoint/2010/main" val="1293296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總公司">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微軟正黑">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總公司" id="{CD569D3B-9E2B-F34E-AE69-DC90101A831B}" vid="{A613D281-C822-F345-A493-F679595D23D2}"/>
    </a:ext>
  </a:extLst>
</a:theme>
</file>

<file path=ppt/theme/theme2.xml><?xml version="1.0" encoding="utf-8"?>
<a:theme xmlns:a="http://schemas.openxmlformats.org/drawingml/2006/main" name="2_總公司">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微軟正黑">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總公司" id="{CD569D3B-9E2B-F34E-AE69-DC90101A831B}" vid="{A613D281-C822-F345-A493-F679595D23D2}"/>
    </a:ext>
  </a:extLst>
</a:theme>
</file>

<file path=ppt/theme/theme3.xml><?xml version="1.0" encoding="utf-8"?>
<a:theme xmlns:a="http://schemas.openxmlformats.org/drawingml/2006/main" name="1_總公司">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微軟正黑">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總公司" id="{CD569D3B-9E2B-F34E-AE69-DC90101A831B}" vid="{A613D281-C822-F345-A493-F679595D23D2}"/>
    </a:ext>
  </a:extLst>
</a:theme>
</file>

<file path=ppt/theme/theme4.xml><?xml version="1.0" encoding="utf-8"?>
<a:theme xmlns:a="http://schemas.openxmlformats.org/drawingml/2006/main" name="3_總公司">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微軟正黑">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總公司" id="{CD569D3B-9E2B-F34E-AE69-DC90101A831B}" vid="{A613D281-C822-F345-A493-F679595D23D2}"/>
    </a:ext>
  </a:extLst>
</a:theme>
</file>

<file path=ppt/theme/theme5.xml><?xml version="1.0" encoding="utf-8"?>
<a:theme xmlns:a="http://schemas.openxmlformats.org/drawingml/2006/main" name="4_總公司">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微軟正黑">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總公司" id="{CD569D3B-9E2B-F34E-AE69-DC90101A831B}" vid="{A613D281-C822-F345-A493-F679595D23D2}"/>
    </a:ext>
  </a:ext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42CBCAAA794D19488EBDBFFE6CEDBBE5" ma:contentTypeVersion="0" ma:contentTypeDescription="建立新的文件。" ma:contentTypeScope="" ma:versionID="8619c747ee44b4329113ceaf4a2ad3f0">
  <xsd:schema xmlns:xsd="http://www.w3.org/2001/XMLSchema" xmlns:xs="http://www.w3.org/2001/XMLSchema" xmlns:p="http://schemas.microsoft.com/office/2006/metadata/properties" targetNamespace="http://schemas.microsoft.com/office/2006/metadata/properties" ma:root="true" ma:fieldsID="59ca1165369cbf929f3384faf68dff5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3BFC0-4019-43B7-AFA4-E18CB423D2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6CEA343-5939-469F-AB7F-27CAE215A6FC}">
  <ds:schemaRefs>
    <ds:schemaRef ds:uri="http://purl.org/dc/terms/"/>
    <ds:schemaRef ds:uri="http://schemas.openxmlformats.org/package/2006/metadata/core-properties"/>
    <ds:schemaRef ds:uri="http://purl.org/dc/elements/1.1/"/>
    <ds:schemaRef ds:uri="http://schemas.microsoft.com/office/2006/metadata/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F22A983-6CD2-469C-A083-D06ED65DA8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總公司</Template>
  <TotalTime>13654</TotalTime>
  <Words>3150</Words>
  <Application>Microsoft Office PowerPoint</Application>
  <PresentationFormat>如螢幕大小 (4:3)</PresentationFormat>
  <Paragraphs>558</Paragraphs>
  <Slides>33</Slides>
  <Notes>2</Notes>
  <HiddenSlides>0</HiddenSlides>
  <MMClips>0</MMClips>
  <ScaleCrop>false</ScaleCrop>
  <HeadingPairs>
    <vt:vector size="4" baseType="variant">
      <vt:variant>
        <vt:lpstr>佈景主題</vt:lpstr>
      </vt:variant>
      <vt:variant>
        <vt:i4>5</vt:i4>
      </vt:variant>
      <vt:variant>
        <vt:lpstr>投影片標題</vt:lpstr>
      </vt:variant>
      <vt:variant>
        <vt:i4>33</vt:i4>
      </vt:variant>
    </vt:vector>
  </HeadingPairs>
  <TitlesOfParts>
    <vt:vector size="38" baseType="lpstr">
      <vt:lpstr>總公司</vt:lpstr>
      <vt:lpstr>2_總公司</vt:lpstr>
      <vt:lpstr>1_總公司</vt:lpstr>
      <vt:lpstr>3_總公司</vt:lpstr>
      <vt:lpstr>4_總公司</vt:lpstr>
      <vt:lpstr>PowerPoint 簡報</vt:lpstr>
      <vt:lpstr>簡  報  大  綱</vt:lpstr>
      <vt:lpstr>免 責 聲 明</vt:lpstr>
      <vt:lpstr>財務簡報</vt:lpstr>
      <vt:lpstr>2017年～2019年營收</vt:lpstr>
      <vt:lpstr>損  益  成  果</vt:lpstr>
      <vt:lpstr>資產負債表及重要財務指標</vt:lpstr>
      <vt:lpstr>現金流量表</vt:lpstr>
      <vt:lpstr>產業及營運 概況</vt:lpstr>
      <vt:lpstr>五大核心業務</vt:lpstr>
      <vt:lpstr> 產業定位 </vt:lpstr>
      <vt:lpstr>未來發展計畫</vt:lpstr>
      <vt:lpstr>各核心業務未來發展計畫</vt:lpstr>
      <vt:lpstr>5G時代來臨，高速光纖骨幹網路需求會大增</vt:lpstr>
      <vt:lpstr>大數據分析需求</vt:lpstr>
      <vt:lpstr>eSIM AIoT 物聯網多元應用</vt:lpstr>
      <vt:lpstr>網路功能虛擬(NFV) 及 軟體定義網路(SDN) </vt:lpstr>
      <vt:lpstr>5G 企業專網</vt:lpstr>
      <vt:lpstr>Cable/DOCSIS Evolution</vt:lpstr>
      <vt:lpstr>各核心業務未來發展計畫</vt:lpstr>
      <vt:lpstr>4G 到 5G 基站建設需求變化</vt:lpstr>
      <vt:lpstr>行動網路建設場景</vt:lpstr>
      <vt:lpstr>各核心業務未來發展計畫</vt:lpstr>
      <vt:lpstr>UHD 轉播需求之設備採購</vt:lpstr>
      <vt:lpstr>媒體新技術應用趨勢</vt:lpstr>
      <vt:lpstr>各核心業務未來發展計畫</vt:lpstr>
      <vt:lpstr>雲端資訊網路安全解決方案</vt:lpstr>
      <vt:lpstr>SD-WAN 企業網路轉型</vt:lpstr>
      <vt:lpstr>各核心業務未來發展計畫</vt:lpstr>
      <vt:lpstr>GIS營運策略</vt:lpstr>
      <vt:lpstr>GIS 機會</vt:lpstr>
      <vt:lpstr>GIS整體策略拼圖</vt:lpstr>
      <vt:lpstr>PowerPoint 簡報</vt:lpstr>
    </vt:vector>
  </TitlesOfParts>
  <Company>Hitron Technologies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eric</dc:creator>
  <cp:lastModifiedBy>王如梅(Caren Wang)</cp:lastModifiedBy>
  <cp:revision>1201</cp:revision>
  <cp:lastPrinted>2019-11-29T03:32:55Z</cp:lastPrinted>
  <dcterms:created xsi:type="dcterms:W3CDTF">2012-10-31T23:46:59Z</dcterms:created>
  <dcterms:modified xsi:type="dcterms:W3CDTF">2019-12-09T04:09:10Z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0x01010042CBCAAA794D19488EBDBFFE6CEDBBE5</vt:lpwstr>
  </property>
</Properties>
</file>